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69" r:id="rId1"/>
    <p:sldMasterId id="2147483670" r:id="rId2"/>
  </p:sldMasterIdLst>
  <p:notesMasterIdLst>
    <p:notesMasterId r:id="rId26"/>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embeddedFontLst>
    <p:embeddedFont>
      <p:font typeface="Calibri" panose="020F0502020204030204" pitchFamily="34" charset="0"/>
      <p:regular r:id="rId27"/>
      <p:bold r:id="rId28"/>
      <p:italic r:id="rId29"/>
      <p:boldItalic r:id="rId30"/>
    </p:embeddedFont>
    <p:embeddedFont>
      <p:font typeface="Comic Sans MS" panose="030F0902030302020204" pitchFamily="66" charset="0"/>
      <p:regular r:id="rId31"/>
    </p:embeddedFont>
    <p:embeddedFont>
      <p:font typeface="Georgia" panose="02040502050405020303" pitchFamily="18" charset="0"/>
      <p:regular r:id="rId32"/>
      <p:bold r:id="rId33"/>
      <p:italic r:id="rId34"/>
      <p:boldItalic r:id="rId35"/>
    </p:embeddedFont>
    <p:embeddedFont>
      <p:font typeface="Roboto Slab" pitchFamily="2" charset="0"/>
      <p:regular r:id="rId36"/>
      <p:bold r:id="rId37"/>
    </p:embeddedFont>
    <p:embeddedFont>
      <p:font typeface="Source Sans Pro" panose="020B0503030403020204" pitchFamily="34" charset="0"/>
      <p:regular r:id="rId38"/>
      <p:bold r:id="rId39"/>
      <p:italic r:id="rId40"/>
      <p:boldItalic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DF2AFE5C-E3BC-47C8-B372-432F4F9311B4}">
  <a:tblStyle styleId="{DF2AFE5C-E3BC-47C8-B372-432F4F9311B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3918"/>
    <p:restoredTop sz="94674"/>
  </p:normalViewPr>
  <p:slideViewPr>
    <p:cSldViewPr snapToGrid="0" snapToObjects="1">
      <p:cViewPr varScale="1">
        <p:scale>
          <a:sx n="165" d="100"/>
          <a:sy n="165" d="100"/>
        </p:scale>
        <p:origin x="768" y="184"/>
      </p:cViewPr>
      <p:guideLst/>
    </p:cSldViewPr>
  </p:slideViewPr>
  <p:notesTextViewPr>
    <p:cViewPr>
      <p:scale>
        <a:sx n="1" d="1"/>
        <a:sy n="1" d="1"/>
      </p:scale>
      <p:origin x="0" y="0"/>
    </p:cViewPr>
  </p:notesTextViewPr>
  <p:notesViewPr>
    <p:cSldViewPr snapToGrid="0" snapToObjects="1">
      <p:cViewPr varScale="1">
        <p:scale>
          <a:sx n="128" d="100"/>
          <a:sy n="128" d="100"/>
        </p:scale>
        <p:origin x="4408" y="16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font" Target="fonts/font13.fntdata"/><Relationship Id="rId21" Type="http://schemas.openxmlformats.org/officeDocument/2006/relationships/slide" Target="slides/slide19.xml"/><Relationship Id="rId34" Type="http://schemas.openxmlformats.org/officeDocument/2006/relationships/font" Target="fonts/font8.fntdata"/><Relationship Id="rId42" Type="http://schemas.openxmlformats.org/officeDocument/2006/relationships/presProps" Target="pres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font" Target="fonts/font14.fntdata"/><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 Id="rId43"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font" Target="fonts/font12.fntdata"/><Relationship Id="rId20" Type="http://schemas.openxmlformats.org/officeDocument/2006/relationships/slide" Target="slides/slide18.xml"/><Relationship Id="rId41" Type="http://schemas.openxmlformats.org/officeDocument/2006/relationships/font" Target="fonts/font15.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wikidata.org/wiki/Property:P9745"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wikidata.org/wiki/Property:P2635" TargetMode="External"/><Relationship Id="rId7" Type="http://schemas.openxmlformats.org/officeDocument/2006/relationships/hyperlink" Target="https://www.wikidata.org/wiki/Q2144513" TargetMode="External"/><Relationship Id="rId2" Type="http://schemas.openxmlformats.org/officeDocument/2006/relationships/slide" Target="../slides/slide12.xml"/><Relationship Id="rId1" Type="http://schemas.openxmlformats.org/officeDocument/2006/relationships/notesMaster" Target="../notesMasters/notesMaster1.xml"/><Relationship Id="rId6" Type="http://schemas.openxmlformats.org/officeDocument/2006/relationships/hyperlink" Target="https://www.wikidata.org/wiki/Q3831834" TargetMode="External"/><Relationship Id="rId5" Type="http://schemas.openxmlformats.org/officeDocument/2006/relationships/hyperlink" Target="https://www.wikidata.org/wiki/Q194070" TargetMode="External"/><Relationship Id="rId4" Type="http://schemas.openxmlformats.org/officeDocument/2006/relationships/hyperlink" Target="https://www.wikidata.org/wiki/Property:P527"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en.wikipedia.org/wiki/Robert_Ramsay_Wright"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www.biographi.ca/en/bio/wright_robert_ramsay_16E.html" TargetMode="Externa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3" name="Google Shape;143;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dirty="0"/>
              <a:t>Hello. My name is </a:t>
            </a:r>
            <a:r>
              <a:rPr lang="en" dirty="0" err="1"/>
              <a:t>Anchalee</a:t>
            </a:r>
            <a:r>
              <a:rPr lang="en" dirty="0"/>
              <a:t> </a:t>
            </a:r>
            <a:r>
              <a:rPr lang="en" dirty="0" err="1"/>
              <a:t>Panigabutra</a:t>
            </a:r>
            <a:r>
              <a:rPr lang="en" dirty="0"/>
              <a:t>-Roberts with the Thai nickname Joy. I am the Head of Cataloging at the University of Tennessee Libraries in Knoxville, Tennessee, United States. I have a privilege to work with two of my senior colleagues to work on this presentation on “Working with </a:t>
            </a:r>
            <a:r>
              <a:rPr lang="en" dirty="0" err="1"/>
              <a:t>VanderBot</a:t>
            </a:r>
            <a:r>
              <a:rPr lang="en" dirty="0"/>
              <a:t> to Add </a:t>
            </a:r>
            <a:r>
              <a:rPr lang="en" dirty="0" err="1"/>
              <a:t>Mulilingual</a:t>
            </a:r>
            <a:r>
              <a:rPr lang="en" dirty="0"/>
              <a:t> Content in English and Arabic to </a:t>
            </a:r>
            <a:r>
              <a:rPr lang="en" dirty="0" err="1"/>
              <a:t>Wikidata</a:t>
            </a:r>
            <a:r>
              <a:rPr lang="en" dirty="0"/>
              <a:t>.”</a:t>
            </a:r>
            <a:endParaRPr dirty="0"/>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5f391192_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5f391192_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500" dirty="0"/>
              <a:t>Steve </a:t>
            </a:r>
            <a:r>
              <a:rPr lang="en" sz="1500" dirty="0" err="1"/>
              <a:t>Baskauf</a:t>
            </a:r>
            <a:r>
              <a:rPr lang="en" sz="1500" dirty="0"/>
              <a:t>, Data Science and Data Curation Specialist at Vanderbilt University and Iman </a:t>
            </a:r>
            <a:r>
              <a:rPr lang="en" sz="1500" dirty="0" err="1"/>
              <a:t>Dagher</a:t>
            </a:r>
            <a:r>
              <a:rPr lang="en" sz="1500" dirty="0"/>
              <a:t>, Arabic &amp; Islamic Studies Metadata Librarian at the University of California, Los Angeles and I collaborated on this project to apply </a:t>
            </a:r>
            <a:r>
              <a:rPr lang="en" sz="1500" dirty="0" err="1"/>
              <a:t>VanderBot</a:t>
            </a:r>
            <a:r>
              <a:rPr lang="en" sz="1500" dirty="0"/>
              <a:t> for works of translations in </a:t>
            </a:r>
            <a:r>
              <a:rPr lang="en" sz="1500" dirty="0" err="1"/>
              <a:t>Engllish</a:t>
            </a:r>
            <a:r>
              <a:rPr lang="en" sz="1500" dirty="0"/>
              <a:t> from the original in Arabic.</a:t>
            </a:r>
          </a:p>
          <a:p>
            <a:pPr marL="0" lvl="0" indent="0" algn="l" rtl="0">
              <a:lnSpc>
                <a:spcPct val="115000"/>
              </a:lnSpc>
              <a:spcBef>
                <a:spcPts val="0"/>
              </a:spcBef>
              <a:spcAft>
                <a:spcPts val="0"/>
              </a:spcAft>
              <a:buClr>
                <a:schemeClr val="dk1"/>
              </a:buClr>
              <a:buSzPts val="1100"/>
              <a:buFont typeface="Arial"/>
              <a:buNone/>
            </a:pPr>
            <a:endParaRPr lang="en" sz="1500" dirty="0"/>
          </a:p>
          <a:p>
            <a:pPr marL="0" lvl="0" indent="0" algn="l" rtl="0">
              <a:lnSpc>
                <a:spcPct val="115000"/>
              </a:lnSpc>
              <a:spcBef>
                <a:spcPts val="0"/>
              </a:spcBef>
              <a:spcAft>
                <a:spcPts val="0"/>
              </a:spcAft>
              <a:buClr>
                <a:schemeClr val="dk1"/>
              </a:buClr>
              <a:buSzPts val="1100"/>
              <a:buFont typeface="Arial"/>
              <a:buNone/>
            </a:pPr>
            <a:r>
              <a:rPr lang="en" sz="1500" dirty="0"/>
              <a:t>Steve and I will go through the presentation and we will be happy to answer questions from Q&amp;As at the end of our presentation.</a:t>
            </a:r>
            <a:endParaRPr sz="1500" dirty="0"/>
          </a:p>
          <a:p>
            <a:pPr marL="0" lvl="0" indent="0" algn="l" rtl="0">
              <a:lnSpc>
                <a:spcPct val="115000"/>
              </a:lnSpc>
              <a:spcBef>
                <a:spcPts val="0"/>
              </a:spcBef>
              <a:spcAft>
                <a:spcPts val="0"/>
              </a:spcAft>
              <a:buNone/>
            </a:pPr>
            <a:r>
              <a:rPr lang="en" sz="1500" dirty="0"/>
              <a:t>I also like to acknowledge Iman who also attends this session.</a:t>
            </a:r>
            <a:endParaRPr sz="15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g13b2becaab8_0_18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0" name="Google Shape;160;g13b2becaab8_0_1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5f391192_017:notes"/>
          <p:cNvSpPr>
            <a:spLocks noGrp="1" noRot="1" noChangeAspect="1"/>
          </p:cNvSpPr>
          <p:nvPr>
            <p:ph type="sldImg" idx="2"/>
          </p:nvPr>
        </p:nvSpPr>
        <p:spPr>
          <a:xfrm>
            <a:off x="381000" y="685800"/>
            <a:ext cx="6070600" cy="3414713"/>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35f391192_017:notes"/>
          <p:cNvSpPr txBox="1">
            <a:spLocks noGrp="1"/>
          </p:cNvSpPr>
          <p:nvPr>
            <p:ph type="body" idx="1"/>
          </p:nvPr>
        </p:nvSpPr>
        <p:spPr>
          <a:xfrm>
            <a:off x="685800" y="4114799"/>
            <a:ext cx="5426765" cy="4760843"/>
          </a:xfrm>
          <a:prstGeom prst="rect">
            <a:avLst/>
          </a:prstGeom>
        </p:spPr>
        <p:txBody>
          <a:bodyPr spcFirstLastPara="1" wrap="square" lIns="91425" tIns="91425" rIns="91425" bIns="91425" anchor="t" anchorCtr="0">
            <a:noAutofit/>
          </a:bodyPr>
          <a:lstStyle/>
          <a:p>
            <a:pPr marL="139700" lvl="0" indent="0" algn="l" rtl="0">
              <a:lnSpc>
                <a:spcPct val="115000"/>
              </a:lnSpc>
              <a:spcBef>
                <a:spcPts val="0"/>
              </a:spcBef>
              <a:spcAft>
                <a:spcPts val="0"/>
              </a:spcAft>
              <a:buClr>
                <a:schemeClr val="dk1"/>
              </a:buClr>
              <a:buSzPts val="1100"/>
              <a:buFont typeface="Arial"/>
              <a:buNone/>
            </a:pPr>
            <a:r>
              <a:rPr lang="en" dirty="0"/>
              <a:t>My interest in </a:t>
            </a:r>
            <a:r>
              <a:rPr lang="en" dirty="0" err="1"/>
              <a:t>Wikidata</a:t>
            </a:r>
            <a:r>
              <a:rPr lang="en" dirty="0"/>
              <a:t> came from my general interest in linked data and how it can transform our practices in describing information objects and how we can build the relationships among the objects to trace scholarly communication of ideas.</a:t>
            </a:r>
            <a:endParaRPr dirty="0"/>
          </a:p>
          <a:p>
            <a:pPr marL="139700" lvl="0" indent="0" algn="l" rtl="0">
              <a:lnSpc>
                <a:spcPct val="115000"/>
              </a:lnSpc>
              <a:spcBef>
                <a:spcPts val="0"/>
              </a:spcBef>
              <a:spcAft>
                <a:spcPts val="0"/>
              </a:spcAft>
              <a:buClr>
                <a:schemeClr val="dk1"/>
              </a:buClr>
              <a:buSzPts val="1100"/>
              <a:buFont typeface="Arial"/>
              <a:buNone/>
            </a:pPr>
            <a:r>
              <a:rPr lang="en" dirty="0"/>
              <a:t>I also got interested in Islamic technology from my past job working for the American University in Cairo Libraries where I first encountered the work of al-</a:t>
            </a:r>
            <a:r>
              <a:rPr lang="en" dirty="0" err="1"/>
              <a:t>Jazari</a:t>
            </a:r>
            <a:r>
              <a:rPr lang="en" dirty="0"/>
              <a:t>, the Muslim inventor of the elephant clock as a precursor of the modern robotics.</a:t>
            </a:r>
            <a:endParaRPr dirty="0"/>
          </a:p>
          <a:p>
            <a:pPr marL="139700" lvl="0" indent="0" algn="l" rtl="0">
              <a:lnSpc>
                <a:spcPct val="115000"/>
              </a:lnSpc>
              <a:spcBef>
                <a:spcPts val="0"/>
              </a:spcBef>
              <a:spcAft>
                <a:spcPts val="0"/>
              </a:spcAft>
              <a:buClr>
                <a:schemeClr val="dk1"/>
              </a:buClr>
              <a:buSzPts val="1100"/>
              <a:buFont typeface="Arial"/>
              <a:buNone/>
            </a:pPr>
            <a:r>
              <a:rPr lang="en" dirty="0"/>
              <a:t>Working in Cairo, Egypt led me to get connected with Iman who shares the interest in Medieval Islamic technology and </a:t>
            </a:r>
            <a:r>
              <a:rPr lang="en" dirty="0" err="1"/>
              <a:t>Wikidatta</a:t>
            </a:r>
            <a:r>
              <a:rPr lang="en" dirty="0"/>
              <a:t>.</a:t>
            </a:r>
            <a:endParaRPr dirty="0"/>
          </a:p>
          <a:p>
            <a:pPr marL="139700" lvl="0" indent="0" algn="l" rtl="0">
              <a:lnSpc>
                <a:spcPct val="115000"/>
              </a:lnSpc>
              <a:spcBef>
                <a:spcPts val="0"/>
              </a:spcBef>
              <a:spcAft>
                <a:spcPts val="0"/>
              </a:spcAft>
              <a:buClr>
                <a:schemeClr val="dk1"/>
              </a:buClr>
              <a:buSzPts val="1100"/>
              <a:buFont typeface="Arial"/>
              <a:buNone/>
            </a:pPr>
            <a:r>
              <a:rPr lang="en" dirty="0"/>
              <a:t>I’m thankful for Iman’s support for my work and for her contribution to add Arabic information into this and other </a:t>
            </a:r>
            <a:r>
              <a:rPr lang="en" dirty="0" err="1"/>
              <a:t>Wikidata</a:t>
            </a:r>
            <a:r>
              <a:rPr lang="en" dirty="0"/>
              <a:t> projects.</a:t>
            </a:r>
            <a:endParaRPr dirty="0"/>
          </a:p>
          <a:p>
            <a:pPr marL="139700" lvl="0" indent="0" algn="l" rtl="0">
              <a:lnSpc>
                <a:spcPct val="115000"/>
              </a:lnSpc>
              <a:spcBef>
                <a:spcPts val="0"/>
              </a:spcBef>
              <a:spcAft>
                <a:spcPts val="0"/>
              </a:spcAft>
              <a:buClr>
                <a:schemeClr val="dk1"/>
              </a:buClr>
              <a:buSzPts val="1100"/>
              <a:buFont typeface="Arial"/>
              <a:buNone/>
            </a:pPr>
            <a:r>
              <a:rPr lang="en" dirty="0"/>
              <a:t>Steve has also been supportive of my learning to apply </a:t>
            </a:r>
            <a:r>
              <a:rPr lang="en" dirty="0" err="1"/>
              <a:t>VanderBot</a:t>
            </a:r>
            <a:r>
              <a:rPr lang="en" dirty="0"/>
              <a:t> and very generous to share his time and expertise with us throughout this process.</a:t>
            </a:r>
            <a:endParaRPr dirty="0"/>
          </a:p>
          <a:p>
            <a:pPr marL="139700" lvl="0" indent="0" algn="l" rtl="0">
              <a:lnSpc>
                <a:spcPct val="115000"/>
              </a:lnSpc>
              <a:spcBef>
                <a:spcPts val="0"/>
              </a:spcBef>
              <a:spcAft>
                <a:spcPts val="0"/>
              </a:spcAft>
              <a:buClr>
                <a:schemeClr val="dk1"/>
              </a:buClr>
              <a:buSzPts val="1100"/>
              <a:buFont typeface="Arial"/>
              <a:buNone/>
            </a:pPr>
            <a:r>
              <a:rPr lang="en" dirty="0"/>
              <a:t> </a:t>
            </a:r>
            <a:endParaRPr dirty="0"/>
          </a:p>
          <a:p>
            <a:pPr marL="139700" lvl="0" indent="0" algn="l" rtl="0">
              <a:lnSpc>
                <a:spcPct val="115000"/>
              </a:lnSpc>
              <a:spcBef>
                <a:spcPts val="0"/>
              </a:spcBef>
              <a:spcAft>
                <a:spcPts val="0"/>
              </a:spcAft>
              <a:buNone/>
            </a:pPr>
            <a:r>
              <a:rPr lang="en" dirty="0"/>
              <a:t>I heard about </a:t>
            </a:r>
            <a:r>
              <a:rPr lang="en" dirty="0" err="1"/>
              <a:t>VanderBot</a:t>
            </a:r>
            <a:r>
              <a:rPr lang="en" dirty="0"/>
              <a:t> through LD4 </a:t>
            </a:r>
            <a:r>
              <a:rPr lang="en" dirty="0" err="1"/>
              <a:t>Wikidata</a:t>
            </a:r>
            <a:r>
              <a:rPr lang="en" dirty="0"/>
              <a:t> Affinity Group and PCC </a:t>
            </a:r>
            <a:r>
              <a:rPr lang="en" dirty="0" err="1"/>
              <a:t>Wikidata</a:t>
            </a:r>
            <a:r>
              <a:rPr lang="en" dirty="0"/>
              <a:t> Pilot earlier in 2021. But I didn’t have a chance to learn how to use it until July 2021 when I attended the IDEA Institute on AI at UTK. I dedicated my time at the institute to learn how </a:t>
            </a:r>
            <a:r>
              <a:rPr lang="en" dirty="0" err="1"/>
              <a:t>VanderBot</a:t>
            </a:r>
            <a:r>
              <a:rPr lang="en" dirty="0"/>
              <a:t> worked in the </a:t>
            </a:r>
            <a:r>
              <a:rPr lang="en" dirty="0" err="1"/>
              <a:t>Wikidata</a:t>
            </a:r>
            <a:r>
              <a:rPr lang="en" dirty="0"/>
              <a:t> sandbox. It’s not until this year that I could get back into working with Steve and Iman to apply </a:t>
            </a:r>
            <a:r>
              <a:rPr lang="en" dirty="0" err="1"/>
              <a:t>VanderBot</a:t>
            </a:r>
            <a:r>
              <a:rPr lang="en" dirty="0"/>
              <a:t> to create </a:t>
            </a:r>
            <a:r>
              <a:rPr lang="en" dirty="0" err="1"/>
              <a:t>Wikidata</a:t>
            </a:r>
            <a:r>
              <a:rPr lang="en" dirty="0"/>
              <a:t> items with the real data and decided as a group to submit a conference proposal to this conference.  Thank you again for this opportunity to share with you our initial analysis from this experiment and work-in-progress with </a:t>
            </a:r>
            <a:r>
              <a:rPr lang="en" dirty="0" err="1"/>
              <a:t>VanderBot</a:t>
            </a:r>
            <a:r>
              <a:rPr lang="en" dirty="0"/>
              <a:t> with works of English translations of the original works in Arabic.</a:t>
            </a:r>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3"/>
        <p:cNvGrpSpPr/>
        <p:nvPr/>
      </p:nvGrpSpPr>
      <p:grpSpPr>
        <a:xfrm>
          <a:off x="0" y="0"/>
          <a:ext cx="0" cy="0"/>
          <a:chOff x="0" y="0"/>
          <a:chExt cx="0" cy="0"/>
        </a:xfrm>
      </p:grpSpPr>
      <p:sp>
        <p:nvSpPr>
          <p:cNvPr id="174" name="Google Shape;174;g13bdd6b520d_1_7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5" name="Google Shape;175;g13bdd6b520d_1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dirty="0"/>
              <a:t>Our initial goals are (three goals in the slide).</a:t>
            </a:r>
            <a:endParaRPr dirty="0"/>
          </a:p>
          <a:p>
            <a:pPr marL="0" lvl="0" indent="0" algn="l" rtl="0">
              <a:lnSpc>
                <a:spcPct val="115000"/>
              </a:lnSpc>
              <a:spcBef>
                <a:spcPts val="0"/>
              </a:spcBef>
              <a:spcAft>
                <a:spcPts val="0"/>
              </a:spcAft>
              <a:buNone/>
            </a:pPr>
            <a:endParaRPr dirty="0"/>
          </a:p>
          <a:p>
            <a:pPr marL="0" lvl="0" indent="0" algn="l" rtl="0">
              <a:lnSpc>
                <a:spcPct val="115000"/>
              </a:lnSpc>
              <a:spcBef>
                <a:spcPts val="0"/>
              </a:spcBef>
              <a:spcAft>
                <a:spcPts val="0"/>
              </a:spcAft>
              <a:buClr>
                <a:schemeClr val="dk1"/>
              </a:buClr>
              <a:buSzPts val="1100"/>
              <a:buFont typeface="Arial"/>
              <a:buNone/>
            </a:pPr>
            <a:r>
              <a:rPr lang="en" dirty="0"/>
              <a:t>After we applied </a:t>
            </a:r>
            <a:r>
              <a:rPr lang="en" dirty="0" err="1"/>
              <a:t>VanderBot</a:t>
            </a:r>
            <a:r>
              <a:rPr lang="en" dirty="0"/>
              <a:t> with our datasets on translations, we learned many lessons from this initial test and will share our lessons learned with you in this presentation.</a:t>
            </a:r>
            <a:endParaRPr dirty="0"/>
          </a:p>
          <a:p>
            <a:pPr marL="0" lvl="0" indent="0" algn="l" rtl="0">
              <a:lnSpc>
                <a:spcPct val="115000"/>
              </a:lnSpc>
              <a:spcBef>
                <a:spcPts val="0"/>
              </a:spcBef>
              <a:spcAft>
                <a:spcPts val="0"/>
              </a:spcAft>
              <a:buClr>
                <a:schemeClr val="dk1"/>
              </a:buClr>
              <a:buSzPts val="1100"/>
              <a:buFont typeface="Arial"/>
              <a:buNone/>
            </a:pPr>
            <a:r>
              <a:rPr lang="en" dirty="0"/>
              <a:t>Next, Steve will present on his work with </a:t>
            </a:r>
            <a:r>
              <a:rPr lang="en" dirty="0" err="1"/>
              <a:t>VanderBot</a:t>
            </a:r>
            <a:r>
              <a:rPr lang="en" dirty="0"/>
              <a:t> in this project.</a:t>
            </a:r>
            <a:endParaRPr dirty="0"/>
          </a:p>
          <a:p>
            <a:pPr marL="0" lvl="0" indent="0" algn="l" rtl="0">
              <a:spcBef>
                <a:spcPts val="0"/>
              </a:spcBef>
              <a:spcAft>
                <a:spcPts val="0"/>
              </a:spcAft>
              <a:buNone/>
            </a:pP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5ed75ccf_015: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139700" lvl="0" indent="0" algn="l" rtl="0">
              <a:lnSpc>
                <a:spcPct val="115000"/>
              </a:lnSpc>
              <a:spcBef>
                <a:spcPts val="0"/>
              </a:spcBef>
              <a:spcAft>
                <a:spcPts val="0"/>
              </a:spcAft>
              <a:buClr>
                <a:schemeClr val="dk1"/>
              </a:buClr>
              <a:buSzPts val="1100"/>
              <a:buFont typeface="Arial"/>
              <a:buNone/>
            </a:pPr>
            <a:r>
              <a:rPr lang="en">
                <a:solidFill>
                  <a:schemeClr val="dk1"/>
                </a:solidFill>
              </a:rPr>
              <a:t>The Python script nicknamed “VanderBot” is not really a bot in the typical sense because it doesn’t operate on its own. Rather, it is a tool that works alongside a human to reduce the amount of time and work required to create items, statements, and references.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13b3900d9c7_1_7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139700" lvl="0" indent="0" algn="l" rtl="0">
              <a:lnSpc>
                <a:spcPct val="115000"/>
              </a:lnSpc>
              <a:spcBef>
                <a:spcPts val="0"/>
              </a:spcBef>
              <a:spcAft>
                <a:spcPts val="0"/>
              </a:spcAft>
              <a:buClr>
                <a:schemeClr val="dk1"/>
              </a:buClr>
              <a:buSzPts val="1100"/>
              <a:buFont typeface="Arial"/>
              <a:buNone/>
            </a:pPr>
            <a:r>
              <a:rPr lang="en"/>
              <a:t>The source of the data is a CSV spreadsheet and the end product is Wikidata items whose claims correspond to the data in the CSV.</a:t>
            </a:r>
            <a:endParaRPr/>
          </a:p>
          <a:p>
            <a:pPr marL="139700" lvl="0" indent="0" algn="l" rtl="0">
              <a:lnSpc>
                <a:spcPct val="115000"/>
              </a:lnSpc>
              <a:spcBef>
                <a:spcPts val="0"/>
              </a:spcBef>
              <a:spcAft>
                <a:spcPts val="0"/>
              </a:spcAft>
              <a:buClr>
                <a:schemeClr val="dk1"/>
              </a:buClr>
              <a:buSzPts val="1100"/>
              <a:buFont typeface="Arial"/>
              <a:buNone/>
            </a:pPr>
            <a:r>
              <a:rPr lang="en"/>
              <a:t> </a:t>
            </a:r>
            <a:endParaRPr/>
          </a:p>
          <a:p>
            <a:pPr marL="139700" lvl="0" indent="0" algn="l" rtl="0">
              <a:lnSpc>
                <a:spcPct val="115000"/>
              </a:lnSpc>
              <a:spcBef>
                <a:spcPts val="0"/>
              </a:spcBef>
              <a:spcAft>
                <a:spcPts val="0"/>
              </a:spcAft>
              <a:buClr>
                <a:schemeClr val="dk1"/>
              </a:buClr>
              <a:buSzPts val="1100"/>
              <a:buFont typeface="Arial"/>
              <a:buNone/>
            </a:pPr>
            <a:r>
              <a:rPr lang="en"/>
              <a:t>There are three stages of the process that are relevant to the topic of this talk: mapping the CSV columns to Wikidata properties, checking to make sure that there are no existing items with the same labels and descriptions, and actually uploading the data using the Wikidata application programming interface, or API.</a:t>
            </a:r>
            <a:endParaRPr/>
          </a:p>
          <a:p>
            <a:pPr marL="0" lvl="0" indent="0" algn="l" rtl="0">
              <a:spcBef>
                <a:spcPts val="0"/>
              </a:spcBef>
              <a:spcAft>
                <a:spcPts val="0"/>
              </a:spcAft>
              <a:buNone/>
            </a:pPr>
            <a:endParaRPr/>
          </a:p>
        </p:txBody>
      </p:sp>
      <p:sp>
        <p:nvSpPr>
          <p:cNvPr id="197" name="Google Shape;197;g13b3900d9c7_1_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g13b3900d9c7_1_91: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139700" lvl="0" indent="0" algn="l" rtl="0">
              <a:lnSpc>
                <a:spcPct val="115000"/>
              </a:lnSpc>
              <a:spcBef>
                <a:spcPts val="0"/>
              </a:spcBef>
              <a:spcAft>
                <a:spcPts val="0"/>
              </a:spcAft>
              <a:buClr>
                <a:schemeClr val="dk1"/>
              </a:buClr>
              <a:buSzPts val="1100"/>
              <a:buFont typeface="Arial"/>
              <a:buNone/>
            </a:pPr>
            <a:r>
              <a:rPr lang="en"/>
              <a:t>A simplified JSON configuration file is used to map the labels that are used for the column headers to Wikidata PIDs for the properties whose values are listed in that column. For each property, the type of value, such as item, string, date, etc. is indicated. There is also an opportunity to associate columns containing qualifier data and reference information with that property.</a:t>
            </a:r>
            <a:endParaRPr/>
          </a:p>
          <a:p>
            <a:pPr marL="139700" lvl="0" indent="0" algn="l" rtl="0">
              <a:lnSpc>
                <a:spcPct val="115000"/>
              </a:lnSpc>
              <a:spcBef>
                <a:spcPts val="0"/>
              </a:spcBef>
              <a:spcAft>
                <a:spcPts val="0"/>
              </a:spcAft>
              <a:buClr>
                <a:schemeClr val="dk1"/>
              </a:buClr>
              <a:buSzPts val="1100"/>
              <a:buFont typeface="Arial"/>
              <a:buNone/>
            </a:pPr>
            <a:r>
              <a:rPr lang="en"/>
              <a:t> </a:t>
            </a:r>
            <a:endParaRPr/>
          </a:p>
          <a:p>
            <a:pPr marL="139700" lvl="0" indent="0" algn="l" rtl="0">
              <a:lnSpc>
                <a:spcPct val="115000"/>
              </a:lnSpc>
              <a:spcBef>
                <a:spcPts val="0"/>
              </a:spcBef>
              <a:spcAft>
                <a:spcPts val="0"/>
              </a:spcAft>
              <a:buClr>
                <a:schemeClr val="dk1"/>
              </a:buClr>
              <a:buSzPts val="1100"/>
              <a:buFont typeface="Arial"/>
              <a:buNone/>
            </a:pPr>
            <a:r>
              <a:rPr lang="en"/>
              <a:t>The configuration file is also used to indicate a list of languages in which the labels and descriptions will be provided. In the case of our project, we are providing both English and Arabic, so the language codes “en” and “ar” are listed.</a:t>
            </a:r>
            <a:endParaRPr/>
          </a:p>
          <a:p>
            <a:pPr marL="139700" lvl="0" indent="0" algn="l" rtl="0">
              <a:lnSpc>
                <a:spcPct val="115000"/>
              </a:lnSpc>
              <a:spcBef>
                <a:spcPts val="0"/>
              </a:spcBef>
              <a:spcAft>
                <a:spcPts val="0"/>
              </a:spcAft>
              <a:buClr>
                <a:schemeClr val="dk1"/>
              </a:buClr>
              <a:buSzPts val="1100"/>
              <a:buFont typeface="Arial"/>
              <a:buNone/>
            </a:pPr>
            <a:r>
              <a:rPr lang="en"/>
              <a:t> </a:t>
            </a:r>
            <a:endParaRPr/>
          </a:p>
          <a:p>
            <a:pPr marL="139700" lvl="0" indent="0" algn="l" rtl="0">
              <a:lnSpc>
                <a:spcPct val="115000"/>
              </a:lnSpc>
              <a:spcBef>
                <a:spcPts val="0"/>
              </a:spcBef>
              <a:spcAft>
                <a:spcPts val="0"/>
              </a:spcAft>
              <a:buClr>
                <a:schemeClr val="dk1"/>
              </a:buClr>
              <a:buSzPts val="1100"/>
              <a:buFont typeface="Arial"/>
              <a:buNone/>
            </a:pPr>
            <a:r>
              <a:rPr lang="en"/>
              <a:t>Although the JSON file looks complicated, it isn’t that hard to use if you start with an existing file, and copy and paste the appropriate information for your model. Once the configuration is set, this file is used to create both a blank spreadsheet with the appropriate headers and a more complicated standardized file that is used by the VanderBot script to do the actual column mapping.</a:t>
            </a:r>
            <a:endParaRPr/>
          </a:p>
          <a:p>
            <a:pPr marL="0" lvl="0" indent="0" algn="l" rtl="0">
              <a:spcBef>
                <a:spcPts val="0"/>
              </a:spcBef>
              <a:spcAft>
                <a:spcPts val="0"/>
              </a:spcAft>
              <a:buNone/>
            </a:pPr>
            <a:endParaRPr/>
          </a:p>
        </p:txBody>
      </p:sp>
      <p:sp>
        <p:nvSpPr>
          <p:cNvPr id="213" name="Google Shape;213;g13b3900d9c7_1_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13b3900d9c7_1_103:notes"/>
          <p:cNvSpPr txBox="1">
            <a:spLocks noGrp="1"/>
          </p:cNvSpPr>
          <p:nvPr>
            <p:ph type="body" idx="1"/>
          </p:nvPr>
        </p:nvSpPr>
        <p:spPr>
          <a:xfrm>
            <a:off x="685800" y="4229100"/>
            <a:ext cx="5367130" cy="4813024"/>
          </a:xfrm>
          <a:prstGeom prst="rect">
            <a:avLst/>
          </a:prstGeom>
        </p:spPr>
        <p:txBody>
          <a:bodyPr spcFirstLastPara="1" wrap="square" lIns="91425" tIns="91425" rIns="91425" bIns="91425" anchor="t" anchorCtr="0">
            <a:noAutofit/>
          </a:bodyPr>
          <a:lstStyle/>
          <a:p>
            <a:pPr marL="139700" lvl="0" indent="0" algn="l" rtl="0">
              <a:lnSpc>
                <a:spcPct val="115000"/>
              </a:lnSpc>
              <a:spcBef>
                <a:spcPts val="0"/>
              </a:spcBef>
              <a:spcAft>
                <a:spcPts val="0"/>
              </a:spcAft>
              <a:buNone/>
            </a:pPr>
            <a:r>
              <a:rPr lang="en" dirty="0" err="1"/>
              <a:t>Wikidata</a:t>
            </a:r>
            <a:r>
              <a:rPr lang="en" dirty="0"/>
              <a:t> only allows one item to have a particular combination of label and description in a language. If you try to create a new item that duplicates the label and description of an existing item, the API will throw an error. For this reason, before attempting to create each new item, the </a:t>
            </a:r>
            <a:r>
              <a:rPr lang="en" dirty="0" err="1"/>
              <a:t>VanderBot</a:t>
            </a:r>
            <a:r>
              <a:rPr lang="en" dirty="0"/>
              <a:t> script sends SPARQL queries to the </a:t>
            </a:r>
            <a:r>
              <a:rPr lang="en" dirty="0" err="1"/>
              <a:t>Wikidata</a:t>
            </a:r>
            <a:r>
              <a:rPr lang="en" dirty="0"/>
              <a:t> Query Service to find out if the label/description combination in any of the target languages already exists. Most people who use the Query Service are familiar with SELECT queries, which retrieve information. In this case, we use a less common query form called ASK. An ASK query simply asks whether a particular pattern exists in the </a:t>
            </a:r>
            <a:r>
              <a:rPr lang="en" dirty="0" err="1"/>
              <a:t>Wikidata</a:t>
            </a:r>
            <a:r>
              <a:rPr lang="en" dirty="0"/>
              <a:t> graph. The response from the Query Service is either True or False. </a:t>
            </a:r>
            <a:endParaRPr dirty="0"/>
          </a:p>
          <a:p>
            <a:pPr marL="139700" lvl="0" indent="0" algn="l" rtl="0">
              <a:lnSpc>
                <a:spcPct val="115000"/>
              </a:lnSpc>
              <a:spcBef>
                <a:spcPts val="0"/>
              </a:spcBef>
              <a:spcAft>
                <a:spcPts val="0"/>
              </a:spcAft>
              <a:buClr>
                <a:schemeClr val="dk1"/>
              </a:buClr>
              <a:buSzPts val="1100"/>
              <a:buFont typeface="Arial"/>
              <a:buNone/>
            </a:pPr>
            <a:r>
              <a:rPr lang="en" dirty="0"/>
              <a:t>If the Query Service is asked whether the label/description combination in a row in the spreadsheet already exists and the response is True, </a:t>
            </a:r>
            <a:r>
              <a:rPr lang="en" dirty="0" err="1"/>
              <a:t>VanderBot</a:t>
            </a:r>
            <a:r>
              <a:rPr lang="en" dirty="0"/>
              <a:t> will skip trying to upload that row and log a warning.</a:t>
            </a:r>
            <a:endParaRPr dirty="0"/>
          </a:p>
          <a:p>
            <a:pPr marL="139700" lvl="0" indent="0" algn="l" rtl="0">
              <a:lnSpc>
                <a:spcPct val="115000"/>
              </a:lnSpc>
              <a:spcBef>
                <a:spcPts val="0"/>
              </a:spcBef>
              <a:spcAft>
                <a:spcPts val="0"/>
              </a:spcAft>
              <a:buClr>
                <a:schemeClr val="dk1"/>
              </a:buClr>
              <a:buSzPts val="1100"/>
              <a:buFont typeface="Arial"/>
              <a:buNone/>
            </a:pPr>
            <a:r>
              <a:rPr lang="en" dirty="0"/>
              <a:t>In the process of working with non-Latin character sets, we made several interesting observations. One is that the method used to send the query to the Query Service is important. If raw UTF characters are sent, they sometimes fail to match identical strings in the </a:t>
            </a:r>
            <a:r>
              <a:rPr lang="en" dirty="0" err="1"/>
              <a:t>Wikidata</a:t>
            </a:r>
            <a:r>
              <a:rPr lang="en" dirty="0"/>
              <a:t> graph. Instead, the non-Latin labels and descriptions must be sent as URL-encoded strings. The other interesting discovery is that two identical-looking strings written in Arabic script may not match if one is encoded using the Arabic character set and the other is encoded using the Farsi character set. This can happen if a Persian keyboard is used to enter an Arabic-tagged string. For more details about querying </a:t>
            </a:r>
            <a:r>
              <a:rPr lang="en" dirty="0" err="1"/>
              <a:t>Wikidata</a:t>
            </a:r>
            <a:r>
              <a:rPr lang="en" dirty="0"/>
              <a:t> using Python, scan the QR code to read a blog post on the subject.</a:t>
            </a:r>
            <a:endParaRPr dirty="0"/>
          </a:p>
          <a:p>
            <a:pPr marL="0" lvl="0" indent="0" algn="l" rtl="0">
              <a:spcBef>
                <a:spcPts val="0"/>
              </a:spcBef>
              <a:spcAft>
                <a:spcPts val="0"/>
              </a:spcAft>
              <a:buNone/>
            </a:pPr>
            <a:endParaRPr dirty="0"/>
          </a:p>
        </p:txBody>
      </p:sp>
      <p:sp>
        <p:nvSpPr>
          <p:cNvPr id="226" name="Google Shape;226;g13b3900d9c7_1_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g13b3900d9c7_1_115:notes"/>
          <p:cNvSpPr txBox="1">
            <a:spLocks noGrp="1"/>
          </p:cNvSpPr>
          <p:nvPr>
            <p:ph type="body" idx="1"/>
          </p:nvPr>
        </p:nvSpPr>
        <p:spPr>
          <a:xfrm>
            <a:off x="685800" y="4400550"/>
            <a:ext cx="5486400" cy="3600450"/>
          </a:xfrm>
          <a:prstGeom prst="rect">
            <a:avLst/>
          </a:prstGeom>
        </p:spPr>
        <p:txBody>
          <a:bodyPr spcFirstLastPara="1" wrap="square" lIns="91425" tIns="91425" rIns="91425" bIns="91425" anchor="t" anchorCtr="0">
            <a:noAutofit/>
          </a:bodyPr>
          <a:lstStyle/>
          <a:p>
            <a:pPr marL="139700" lvl="0" indent="0" algn="l" rtl="0">
              <a:lnSpc>
                <a:spcPct val="115000"/>
              </a:lnSpc>
              <a:spcBef>
                <a:spcPts val="0"/>
              </a:spcBef>
              <a:spcAft>
                <a:spcPts val="0"/>
              </a:spcAft>
              <a:buClr>
                <a:schemeClr val="dk1"/>
              </a:buClr>
              <a:buSzPts val="1100"/>
              <a:buFont typeface="Arial"/>
              <a:buNone/>
            </a:pPr>
            <a:r>
              <a:rPr lang="en"/>
              <a:t>Once the check for duplicates is completed, the VanderBot script sends the data to the Wikidata API in the correct format and the new item is created. The script also captures the claim and reference identifiers that are sent back from the API and records then in the CSV so that they can be used in the future if that particular information needs to be changed or deleted. </a:t>
            </a:r>
            <a:endParaRPr/>
          </a:p>
          <a:p>
            <a:pPr marL="0" lvl="0" indent="0" algn="l" rtl="0">
              <a:lnSpc>
                <a:spcPct val="115000"/>
              </a:lnSpc>
              <a:spcBef>
                <a:spcPts val="0"/>
              </a:spcBef>
              <a:spcAft>
                <a:spcPts val="0"/>
              </a:spcAft>
              <a:buNone/>
            </a:pPr>
            <a:endParaRPr/>
          </a:p>
        </p:txBody>
      </p:sp>
      <p:sp>
        <p:nvSpPr>
          <p:cNvPr id="239" name="Google Shape;239;g13b3900d9c7_1_1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f4628f6194_0_19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f4628f6194_0_197:notes"/>
          <p:cNvSpPr txBox="1">
            <a:spLocks noGrp="1"/>
          </p:cNvSpPr>
          <p:nvPr>
            <p:ph type="body" idx="1"/>
          </p:nvPr>
        </p:nvSpPr>
        <p:spPr>
          <a:xfrm>
            <a:off x="685800" y="4204252"/>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300" dirty="0">
                <a:solidFill>
                  <a:schemeClr val="dk1"/>
                </a:solidFill>
              </a:rPr>
              <a:t>Thank you so much, Steve, for your explanation for the technical aspects of working with </a:t>
            </a:r>
            <a:r>
              <a:rPr lang="en" sz="1300" dirty="0" err="1">
                <a:solidFill>
                  <a:schemeClr val="dk1"/>
                </a:solidFill>
              </a:rPr>
              <a:t>VanderBot</a:t>
            </a:r>
            <a:r>
              <a:rPr lang="en" sz="1300" dirty="0">
                <a:solidFill>
                  <a:schemeClr val="dk1"/>
                </a:solidFill>
              </a:rPr>
              <a:t> in this project.</a:t>
            </a:r>
            <a:endParaRPr sz="13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300" dirty="0">
                <a:solidFill>
                  <a:schemeClr val="dk1"/>
                </a:solidFill>
              </a:rPr>
              <a:t>The first lesson I learned in this project is that it is important to model the datasets to design the spreadsheets and to decide on the </a:t>
            </a:r>
            <a:r>
              <a:rPr lang="en" sz="1300" dirty="0" err="1">
                <a:solidFill>
                  <a:schemeClr val="dk1"/>
                </a:solidFill>
              </a:rPr>
              <a:t>Wikidata</a:t>
            </a:r>
            <a:r>
              <a:rPr lang="en" sz="1300" dirty="0">
                <a:solidFill>
                  <a:schemeClr val="dk1"/>
                </a:solidFill>
              </a:rPr>
              <a:t> requirements for the types of work you are working with.</a:t>
            </a:r>
            <a:endParaRPr sz="13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300" dirty="0">
                <a:solidFill>
                  <a:schemeClr val="dk1"/>
                </a:solidFill>
              </a:rPr>
              <a:t>In this case, I chose to work with works of translations from Arabic to English.</a:t>
            </a:r>
            <a:endParaRPr sz="13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300" dirty="0">
                <a:solidFill>
                  <a:schemeClr val="dk1"/>
                </a:solidFill>
              </a:rPr>
              <a:t>This data model illustrates the relationships between the English translations in the triples of English translations as Q </a:t>
            </a:r>
            <a:r>
              <a:rPr lang="en" sz="1300" dirty="0" err="1">
                <a:solidFill>
                  <a:schemeClr val="dk1"/>
                </a:solidFill>
              </a:rPr>
              <a:t>Wikidata</a:t>
            </a:r>
            <a:r>
              <a:rPr lang="en" sz="1300" dirty="0">
                <a:solidFill>
                  <a:schemeClr val="dk1"/>
                </a:solidFill>
              </a:rPr>
              <a:t> items, with translation of property P975 or edition or translation of property P629 to connect with the Q item for the original work in Arabic. </a:t>
            </a:r>
            <a:endParaRPr sz="13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300" dirty="0">
                <a:solidFill>
                  <a:schemeClr val="dk1"/>
                </a:solidFill>
              </a:rPr>
              <a:t>And I’d recommend using </a:t>
            </a:r>
            <a:r>
              <a:rPr lang="en" sz="1300" b="1" dirty="0">
                <a:solidFill>
                  <a:srgbClr val="FF9900"/>
                </a:solidFill>
                <a:latin typeface="Source Sans Pro"/>
                <a:ea typeface="Source Sans Pro"/>
                <a:cs typeface="Source Sans Pro"/>
                <a:sym typeface="Source Sans Pro"/>
              </a:rPr>
              <a:t>edition or translation of</a:t>
            </a:r>
            <a:r>
              <a:rPr lang="en" sz="1300" b="1" dirty="0">
                <a:solidFill>
                  <a:schemeClr val="dk1"/>
                </a:solidFill>
              </a:rPr>
              <a:t> (P629)</a:t>
            </a:r>
            <a:r>
              <a:rPr lang="en" sz="1300" b="1" dirty="0">
                <a:solidFill>
                  <a:srgbClr val="FF9900"/>
                </a:solidFill>
                <a:latin typeface="Source Sans Pro"/>
                <a:ea typeface="Source Sans Pro"/>
                <a:cs typeface="Source Sans Pro"/>
                <a:sym typeface="Source Sans Pro"/>
              </a:rPr>
              <a:t> </a:t>
            </a:r>
            <a:r>
              <a:rPr lang="en" sz="1300" dirty="0">
                <a:solidFill>
                  <a:schemeClr val="dk1"/>
                </a:solidFill>
                <a:latin typeface="Source Sans Pro"/>
                <a:ea typeface="Source Sans Pro"/>
                <a:cs typeface="Source Sans Pro"/>
                <a:sym typeface="Source Sans Pro"/>
              </a:rPr>
              <a:t>instead of </a:t>
            </a:r>
            <a:r>
              <a:rPr lang="en" sz="1300" b="1" dirty="0">
                <a:solidFill>
                  <a:srgbClr val="FF9900"/>
                </a:solidFill>
                <a:latin typeface="Source Sans Pro"/>
                <a:ea typeface="Source Sans Pro"/>
                <a:cs typeface="Source Sans Pro"/>
                <a:sym typeface="Source Sans Pro"/>
              </a:rPr>
              <a:t>translation of (</a:t>
            </a:r>
            <a:r>
              <a:rPr lang="en" sz="1300" b="1" u="sng" dirty="0">
                <a:solidFill>
                  <a:schemeClr val="hlink"/>
                </a:solidFill>
                <a:latin typeface="Source Sans Pro"/>
                <a:ea typeface="Source Sans Pro"/>
                <a:cs typeface="Source Sans Pro"/>
                <a:sym typeface="Source Sans Pro"/>
                <a:hlinkClick r:id="rId3"/>
              </a:rPr>
              <a:t>P9745</a:t>
            </a:r>
            <a:r>
              <a:rPr lang="en" sz="1300" dirty="0">
                <a:solidFill>
                  <a:srgbClr val="FF9900"/>
                </a:solidFill>
                <a:latin typeface="Source Sans Pro"/>
                <a:ea typeface="Source Sans Pro"/>
                <a:cs typeface="Source Sans Pro"/>
                <a:sym typeface="Source Sans Pro"/>
              </a:rPr>
              <a:t>), </a:t>
            </a:r>
            <a:r>
              <a:rPr lang="en" sz="1300" dirty="0">
                <a:solidFill>
                  <a:schemeClr val="dk1"/>
                </a:solidFill>
                <a:latin typeface="Source Sans Pro"/>
                <a:ea typeface="Source Sans Pro"/>
                <a:cs typeface="Source Sans Pro"/>
                <a:sym typeface="Source Sans Pro"/>
              </a:rPr>
              <a:t>since the inverse relationship </a:t>
            </a:r>
            <a:r>
              <a:rPr lang="en" sz="1300" b="1" dirty="0">
                <a:solidFill>
                  <a:schemeClr val="dk1"/>
                </a:solidFill>
              </a:rPr>
              <a:t>has edition or translation (P747) </a:t>
            </a:r>
            <a:r>
              <a:rPr lang="en" sz="1300" dirty="0">
                <a:solidFill>
                  <a:schemeClr val="dk1"/>
                </a:solidFill>
                <a:latin typeface="Source Sans Pro"/>
                <a:ea typeface="Source Sans Pro"/>
                <a:cs typeface="Source Sans Pro"/>
                <a:sym typeface="Source Sans Pro"/>
              </a:rPr>
              <a:t>works better with </a:t>
            </a:r>
            <a:r>
              <a:rPr lang="en" sz="1300" b="1" dirty="0">
                <a:solidFill>
                  <a:srgbClr val="FF9900"/>
                </a:solidFill>
                <a:latin typeface="Source Sans Pro"/>
                <a:ea typeface="Source Sans Pro"/>
                <a:cs typeface="Source Sans Pro"/>
                <a:sym typeface="Source Sans Pro"/>
              </a:rPr>
              <a:t>edition or translation of</a:t>
            </a:r>
            <a:r>
              <a:rPr lang="en" sz="1300" b="1" dirty="0">
                <a:solidFill>
                  <a:schemeClr val="dk1"/>
                </a:solidFill>
              </a:rPr>
              <a:t> (P629)</a:t>
            </a:r>
            <a:endParaRPr sz="1300" b="1"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300" dirty="0">
                <a:solidFill>
                  <a:schemeClr val="dk1"/>
                </a:solidFill>
              </a:rPr>
              <a:t>There is the inverse label: </a:t>
            </a:r>
            <a:r>
              <a:rPr lang="en" sz="1300" b="1" dirty="0">
                <a:solidFill>
                  <a:schemeClr val="dk1"/>
                </a:solidFill>
              </a:rPr>
              <a:t>translated as (Q107567880)</a:t>
            </a:r>
            <a:r>
              <a:rPr lang="en" sz="1300" dirty="0">
                <a:solidFill>
                  <a:schemeClr val="dk1"/>
                </a:solidFill>
              </a:rPr>
              <a:t>,  but it is not a property and the case example in </a:t>
            </a:r>
            <a:r>
              <a:rPr lang="en" sz="1300" dirty="0" err="1">
                <a:solidFill>
                  <a:schemeClr val="dk1"/>
                </a:solidFill>
              </a:rPr>
              <a:t>Wikidata</a:t>
            </a:r>
            <a:r>
              <a:rPr lang="en" sz="1300" dirty="0">
                <a:solidFill>
                  <a:schemeClr val="dk1"/>
                </a:solidFill>
              </a:rPr>
              <a:t> does not even include this label/item.</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13b2becaab8_0_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82" name="Google Shape;282;g13b2becaab8_0_79:notes"/>
          <p:cNvSpPr txBox="1">
            <a:spLocks noGrp="1"/>
          </p:cNvSpPr>
          <p:nvPr>
            <p:ph type="body" idx="1"/>
          </p:nvPr>
        </p:nvSpPr>
        <p:spPr>
          <a:xfrm>
            <a:off x="685800" y="4114799"/>
            <a:ext cx="5436704" cy="4949687"/>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rPr>
              <a:t>Steve and I tweaked the spreadsheet based on an example as shown in Steve’s presentation. Then he used the data Iman and I supplied to run </a:t>
            </a:r>
            <a:r>
              <a:rPr lang="en" sz="1200" dirty="0" err="1">
                <a:solidFill>
                  <a:schemeClr val="dk1"/>
                </a:solidFill>
              </a:rPr>
              <a:t>VanderBot</a:t>
            </a:r>
            <a:r>
              <a:rPr lang="en" sz="1200" dirty="0">
                <a:solidFill>
                  <a:schemeClr val="dk1"/>
                </a:solidFill>
              </a:rPr>
              <a:t> for additional two items for this project. Then I verified the results and analyzed our work based on the three results, so far. And here are some of my observations. For this title, I found that it is more complex than our current data model for a single translation from Arabic to English can be used to represent it. The set has three books; the English translation and interpretation, the Arabic transcription and interpretation, the facsimile of the Arabic manuscript, and an interactive DVD-ROM.</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rPr>
              <a:t>To completely represent this title’s set, I would need to add the following properties and data:</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rPr>
              <a:t>-number of parts of this work (</a:t>
            </a:r>
            <a:r>
              <a:rPr lang="en" sz="1200" u="sng" dirty="0">
                <a:solidFill>
                  <a:schemeClr val="hlink"/>
                </a:solidFill>
                <a:hlinkClick r:id="rId3"/>
              </a:rPr>
              <a:t>P2635</a:t>
            </a:r>
            <a:r>
              <a:rPr lang="en" sz="1200" dirty="0">
                <a:solidFill>
                  <a:schemeClr val="dk1"/>
                </a:solidFill>
              </a:rPr>
              <a:t>)</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rPr>
              <a:t>-has part or parts (</a:t>
            </a:r>
            <a:r>
              <a:rPr lang="en" sz="1200" u="sng" dirty="0">
                <a:solidFill>
                  <a:schemeClr val="hlink"/>
                </a:solidFill>
                <a:hlinkClick r:id="rId4"/>
              </a:rPr>
              <a:t>P527</a:t>
            </a:r>
            <a:r>
              <a:rPr lang="en" sz="1200" dirty="0">
                <a:solidFill>
                  <a:schemeClr val="dk1"/>
                </a:solidFill>
              </a:rPr>
              <a:t>)   </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dirty="0">
                <a:solidFill>
                  <a:schemeClr val="dk1"/>
                </a:solidFill>
              </a:rPr>
              <a:t>--</a:t>
            </a:r>
            <a:r>
              <a:rPr lang="en" sz="1200" dirty="0">
                <a:solidFill>
                  <a:schemeClr val="dk1"/>
                </a:solidFill>
              </a:rPr>
              <a:t>English translation</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rPr>
              <a:t>--Arabic transcription</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dirty="0">
                <a:solidFill>
                  <a:schemeClr val="dk1"/>
                </a:solidFill>
              </a:rPr>
              <a:t>--</a:t>
            </a:r>
            <a:r>
              <a:rPr lang="en" sz="1200" dirty="0">
                <a:solidFill>
                  <a:schemeClr val="dk1"/>
                </a:solidFill>
              </a:rPr>
              <a:t>facsimile (</a:t>
            </a:r>
            <a:r>
              <a:rPr lang="en" sz="1200" u="sng" dirty="0">
                <a:solidFill>
                  <a:schemeClr val="hlink"/>
                </a:solidFill>
                <a:hlinkClick r:id="rId5"/>
              </a:rPr>
              <a:t>Q194070</a:t>
            </a:r>
            <a:r>
              <a:rPr lang="en" sz="1200" dirty="0">
                <a:solidFill>
                  <a:schemeClr val="dk1"/>
                </a:solidFill>
              </a:rPr>
              <a:t>) of Original work (Q item. Ex.</a:t>
            </a:r>
            <a:r>
              <a:rPr lang="en" sz="1200" dirty="0">
                <a:solidFill>
                  <a:schemeClr val="dk1"/>
                </a:solidFill>
                <a:uFill>
                  <a:noFill/>
                </a:uFill>
                <a:hlinkClick r:id="rId6">
                  <a:extLst>
                    <a:ext uri="{A12FA001-AC4F-418D-AE19-62706E023703}">
                      <ahyp:hlinkClr xmlns:ahyp="http://schemas.microsoft.com/office/drawing/2018/hyperlinkcolor" val="tx"/>
                    </a:ext>
                  </a:extLst>
                </a:hlinkClick>
              </a:rPr>
              <a:t> </a:t>
            </a:r>
            <a:r>
              <a:rPr lang="en" sz="1200" u="sng" dirty="0">
                <a:solidFill>
                  <a:schemeClr val="hlink"/>
                </a:solidFill>
                <a:hlinkClick r:id="rId6"/>
              </a:rPr>
              <a:t>Q3831834</a:t>
            </a:r>
            <a:r>
              <a:rPr lang="en" sz="1200" dirty="0">
                <a:solidFill>
                  <a:schemeClr val="dk1"/>
                </a:solidFill>
              </a:rPr>
              <a:t>)</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500" dirty="0">
                <a:solidFill>
                  <a:schemeClr val="dk1"/>
                </a:solidFill>
              </a:rPr>
              <a:t>--</a:t>
            </a:r>
            <a:r>
              <a:rPr lang="en" sz="1200" dirty="0">
                <a:solidFill>
                  <a:schemeClr val="dk1"/>
                </a:solidFill>
              </a:rPr>
              <a:t>DVD-ROM (</a:t>
            </a:r>
            <a:r>
              <a:rPr lang="en" sz="1200" u="sng" dirty="0">
                <a:solidFill>
                  <a:schemeClr val="hlink"/>
                </a:solidFill>
                <a:hlinkClick r:id="rId7"/>
              </a:rPr>
              <a:t>Q2144513</a:t>
            </a:r>
            <a:r>
              <a:rPr lang="en" sz="1200" u="sng" dirty="0">
                <a:solidFill>
                  <a:schemeClr val="dk1"/>
                </a:solidFill>
              </a:rPr>
              <a:t>) </a:t>
            </a:r>
            <a:endParaRPr sz="1200" u="sng" dirty="0">
              <a:solidFill>
                <a:schemeClr val="dk1"/>
              </a:solidFill>
            </a:endParaRPr>
          </a:p>
          <a:p>
            <a:pPr marL="139700" lvl="0" indent="0" algn="l" rtl="0">
              <a:lnSpc>
                <a:spcPct val="115000"/>
              </a:lnSpc>
              <a:spcBef>
                <a:spcPts val="0"/>
              </a:spcBef>
              <a:spcAft>
                <a:spcPts val="0"/>
              </a:spcAft>
              <a:buClr>
                <a:schemeClr val="dk1"/>
              </a:buClr>
              <a:buSzPts val="1100"/>
              <a:buFont typeface="Arial"/>
              <a:buNone/>
            </a:pPr>
            <a:r>
              <a:rPr lang="en" sz="1200" dirty="0">
                <a:solidFill>
                  <a:schemeClr val="dk1"/>
                </a:solidFill>
              </a:rPr>
              <a:t>I found this example in </a:t>
            </a:r>
            <a:r>
              <a:rPr lang="en" sz="1200" dirty="0" err="1">
                <a:solidFill>
                  <a:schemeClr val="dk1"/>
                </a:solidFill>
              </a:rPr>
              <a:t>Wikidata</a:t>
            </a:r>
            <a:r>
              <a:rPr lang="en" sz="1200" dirty="0">
                <a:solidFill>
                  <a:schemeClr val="dk1"/>
                </a:solidFill>
              </a:rPr>
              <a:t> to learn about these additional properties from the </a:t>
            </a:r>
            <a:r>
              <a:rPr lang="en" sz="1200" dirty="0" err="1">
                <a:solidFill>
                  <a:schemeClr val="dk1"/>
                </a:solidFill>
              </a:rPr>
              <a:t>Wikidata</a:t>
            </a:r>
            <a:r>
              <a:rPr lang="en" sz="1200" dirty="0">
                <a:solidFill>
                  <a:schemeClr val="dk1"/>
                </a:solidFill>
              </a:rPr>
              <a:t> item </a:t>
            </a:r>
            <a:r>
              <a:rPr lang="en" sz="1200" b="1" dirty="0">
                <a:solidFill>
                  <a:schemeClr val="dk1"/>
                </a:solidFill>
              </a:rPr>
              <a:t>Q82260552.</a:t>
            </a:r>
            <a:r>
              <a:rPr sz="1200" b="1" dirty="0">
                <a:solidFill>
                  <a:schemeClr val="dk1"/>
                </a:solidFill>
              </a:rPr>
              <a:t> </a:t>
            </a:r>
            <a:endParaRPr lang="en-US" sz="1200" b="1" dirty="0">
              <a:solidFill>
                <a:schemeClr val="dk1"/>
              </a:solidFill>
            </a:endParaRPr>
          </a:p>
          <a:p>
            <a:pPr marL="139700" lvl="0" indent="0" algn="l" rtl="0">
              <a:lnSpc>
                <a:spcPct val="115000"/>
              </a:lnSpc>
              <a:spcBef>
                <a:spcPts val="0"/>
              </a:spcBef>
              <a:spcAft>
                <a:spcPts val="0"/>
              </a:spcAft>
              <a:buClr>
                <a:schemeClr val="dk1"/>
              </a:buClr>
              <a:buSzPts val="1100"/>
              <a:buFont typeface="Arial"/>
              <a:buNone/>
            </a:pPr>
            <a:r>
              <a:rPr lang="en" sz="1200" dirty="0">
                <a:solidFill>
                  <a:schemeClr val="dk1"/>
                </a:solidFill>
              </a:rPr>
              <a:t>We also need to add another value for: </a:t>
            </a:r>
            <a:r>
              <a:rPr lang="en" sz="1200" b="1" dirty="0">
                <a:solidFill>
                  <a:srgbClr val="4472C4"/>
                </a:solidFill>
              </a:rPr>
              <a:t>Instance of: book (Q571) </a:t>
            </a:r>
            <a:r>
              <a:rPr lang="en" sz="1200" dirty="0">
                <a:solidFill>
                  <a:schemeClr val="dk1"/>
                </a:solidFill>
              </a:rPr>
              <a:t>to all of our </a:t>
            </a:r>
            <a:r>
              <a:rPr lang="en" sz="1200" dirty="0" err="1">
                <a:solidFill>
                  <a:schemeClr val="dk1"/>
                </a:solidFill>
              </a:rPr>
              <a:t>Wikidata</a:t>
            </a:r>
            <a:r>
              <a:rPr lang="en" sz="1200" dirty="0">
                <a:solidFill>
                  <a:schemeClr val="dk1"/>
                </a:solidFill>
              </a:rPr>
              <a:t> items. </a:t>
            </a:r>
            <a:endParaRPr sz="1200" dirty="0">
              <a:solidFill>
                <a:schemeClr val="dk1"/>
              </a:solidFill>
            </a:endParaRPr>
          </a:p>
          <a:p>
            <a:pPr marL="0" lvl="0" indent="0" algn="l" rtl="0">
              <a:spcBef>
                <a:spcPts val="0"/>
              </a:spcBef>
              <a:spcAft>
                <a:spcPts val="0"/>
              </a:spcAft>
              <a:buNone/>
            </a:pPr>
            <a:endParaRPr sz="1200" dirty="0">
              <a:solidFill>
                <a:schemeClr val="dk1"/>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g13b2becaab8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1" name="Google Shape;291;g13b2becaab8_0_1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t>For additional research for this English translation of al-</a:t>
            </a:r>
            <a:r>
              <a:rPr lang="en" sz="1200" dirty="0" err="1"/>
              <a:t>Muradi’s</a:t>
            </a:r>
            <a:r>
              <a:rPr lang="en" sz="1200" dirty="0"/>
              <a:t> work and its original text in Arabic, I contacted the </a:t>
            </a:r>
            <a:r>
              <a:rPr lang="en" sz="1200" dirty="0" err="1"/>
              <a:t>Biblioteca</a:t>
            </a:r>
            <a:r>
              <a:rPr lang="en" sz="1200" dirty="0"/>
              <a:t> </a:t>
            </a:r>
            <a:r>
              <a:rPr lang="en" sz="1200" dirty="0" err="1"/>
              <a:t>Medicea</a:t>
            </a:r>
            <a:r>
              <a:rPr lang="en" sz="1200" dirty="0"/>
              <a:t> </a:t>
            </a:r>
            <a:r>
              <a:rPr lang="en" sz="1200" dirty="0" err="1"/>
              <a:t>Laurenziana</a:t>
            </a:r>
            <a:r>
              <a:rPr lang="en" sz="1200" dirty="0"/>
              <a:t> of Florence, Italy to ask for the manuscript’s information and received the manuscript’s information from Dr. Silvia </a:t>
            </a:r>
            <a:r>
              <a:rPr lang="en" sz="1200" dirty="0" err="1"/>
              <a:t>Scipioni</a:t>
            </a:r>
            <a:r>
              <a:rPr lang="en" sz="1200" dirty="0"/>
              <a:t>, the director, that the manuscript has the </a:t>
            </a:r>
            <a:r>
              <a:rPr lang="en" sz="1200" dirty="0" err="1"/>
              <a:t>shelfmark</a:t>
            </a:r>
            <a:r>
              <a:rPr lang="en" sz="1200" dirty="0"/>
              <a:t> </a:t>
            </a:r>
            <a:r>
              <a:rPr lang="en" sz="1200" dirty="0" err="1"/>
              <a:t>Orientali</a:t>
            </a:r>
            <a:r>
              <a:rPr lang="en" sz="1200" dirty="0"/>
              <a:t> 152 and included the bibliographic information in her email:</a:t>
            </a:r>
            <a:endParaRPr sz="1200" dirty="0"/>
          </a:p>
          <a:p>
            <a:pPr marL="0" lvl="0" indent="0" algn="l" rtl="0">
              <a:lnSpc>
                <a:spcPct val="115000"/>
              </a:lnSpc>
              <a:spcBef>
                <a:spcPts val="0"/>
              </a:spcBef>
              <a:spcAft>
                <a:spcPts val="0"/>
              </a:spcAft>
              <a:buClr>
                <a:schemeClr val="dk1"/>
              </a:buClr>
              <a:buSzPts val="1100"/>
              <a:buFont typeface="Arial"/>
              <a:buNone/>
            </a:pPr>
            <a:r>
              <a:rPr lang="en" sz="1200" dirty="0"/>
              <a:t>http://</a:t>
            </a:r>
            <a:r>
              <a:rPr lang="en" sz="1200" dirty="0" err="1"/>
              <a:t>opac.bmlonline.it</a:t>
            </a:r>
            <a:r>
              <a:rPr lang="en" sz="1200" dirty="0"/>
              <a:t>/</a:t>
            </a:r>
            <a:r>
              <a:rPr lang="en" sz="1200" dirty="0" err="1"/>
              <a:t>Bibliografia.htm?idlist</a:t>
            </a:r>
            <a:r>
              <a:rPr lang="en" sz="1200" dirty="0"/>
              <a:t>=0&amp;record=445712426399</a:t>
            </a:r>
            <a:endParaRPr sz="1200" dirty="0"/>
          </a:p>
          <a:p>
            <a:pPr marL="0" lvl="0" indent="0" algn="l" rtl="0">
              <a:lnSpc>
                <a:spcPct val="115000"/>
              </a:lnSpc>
              <a:spcBef>
                <a:spcPts val="0"/>
              </a:spcBef>
              <a:spcAft>
                <a:spcPts val="0"/>
              </a:spcAft>
              <a:buClr>
                <a:schemeClr val="dk1"/>
              </a:buClr>
              <a:buSzPts val="1100"/>
              <a:buFont typeface="Arial"/>
              <a:buNone/>
            </a:pPr>
            <a:r>
              <a:rPr lang="en" sz="1200" dirty="0"/>
              <a:t> </a:t>
            </a:r>
            <a:endParaRPr sz="1200" dirty="0"/>
          </a:p>
          <a:p>
            <a:pPr marL="0" lvl="0" indent="0" algn="l" rtl="0">
              <a:lnSpc>
                <a:spcPct val="115000"/>
              </a:lnSpc>
              <a:spcBef>
                <a:spcPts val="0"/>
              </a:spcBef>
              <a:spcAft>
                <a:spcPts val="0"/>
              </a:spcAft>
              <a:buClr>
                <a:schemeClr val="dk1"/>
              </a:buClr>
              <a:buSzPts val="1100"/>
              <a:buFont typeface="Arial"/>
              <a:buNone/>
            </a:pPr>
            <a:r>
              <a:rPr lang="en" sz="1200" dirty="0"/>
              <a:t>I also emailed Dr. Ahmed Ragab to confirm that he is the translator of this work with Dr. </a:t>
            </a:r>
            <a:r>
              <a:rPr lang="en" sz="1200" dirty="0" err="1"/>
              <a:t>Soha</a:t>
            </a:r>
            <a:r>
              <a:rPr lang="en" sz="1200" dirty="0"/>
              <a:t> </a:t>
            </a:r>
            <a:r>
              <a:rPr lang="en" sz="1200" dirty="0" err="1"/>
              <a:t>Bayoumi</a:t>
            </a:r>
            <a:r>
              <a:rPr lang="en" sz="1200" dirty="0"/>
              <a:t>, but they both don’t have </a:t>
            </a:r>
            <a:r>
              <a:rPr lang="en" sz="1200" dirty="0" err="1"/>
              <a:t>Wikidata</a:t>
            </a:r>
            <a:r>
              <a:rPr lang="en" sz="1200" dirty="0"/>
              <a:t> items we could readily use. </a:t>
            </a:r>
          </a:p>
          <a:p>
            <a:pPr marL="0" lvl="0" indent="0" algn="l" rtl="0">
              <a:lnSpc>
                <a:spcPct val="115000"/>
              </a:lnSpc>
              <a:spcBef>
                <a:spcPts val="0"/>
              </a:spcBef>
              <a:spcAft>
                <a:spcPts val="0"/>
              </a:spcAft>
              <a:buClr>
                <a:schemeClr val="dk1"/>
              </a:buClr>
              <a:buSzPts val="1100"/>
              <a:buFont typeface="Arial"/>
              <a:buNone/>
            </a:pPr>
            <a:r>
              <a:rPr lang="en" sz="1200" dirty="0"/>
              <a:t>Dr. Ragab has his LC name authority that can be used to create a </a:t>
            </a:r>
            <a:r>
              <a:rPr lang="en" sz="1200" dirty="0" err="1"/>
              <a:t>Wikidata</a:t>
            </a:r>
            <a:r>
              <a:rPr lang="en" sz="1200" dirty="0"/>
              <a:t> item.</a:t>
            </a:r>
          </a:p>
          <a:p>
            <a:pPr marL="0" lvl="0" indent="0" algn="l" rtl="0">
              <a:lnSpc>
                <a:spcPct val="115000"/>
              </a:lnSpc>
              <a:spcBef>
                <a:spcPts val="0"/>
              </a:spcBef>
              <a:spcAft>
                <a:spcPts val="0"/>
              </a:spcAft>
              <a:buClr>
                <a:schemeClr val="dk1"/>
              </a:buClr>
              <a:buSzPts val="1100"/>
              <a:buFont typeface="Arial"/>
              <a:buNone/>
            </a:pPr>
            <a:r>
              <a:rPr lang="en" sz="1200" dirty="0"/>
              <a:t>Dr. </a:t>
            </a:r>
            <a:r>
              <a:rPr lang="en" sz="1200" dirty="0" err="1"/>
              <a:t>Soha</a:t>
            </a:r>
            <a:r>
              <a:rPr lang="en" sz="1200" dirty="0"/>
              <a:t> </a:t>
            </a:r>
            <a:r>
              <a:rPr lang="en" sz="1200" dirty="0" err="1"/>
              <a:t>Bayoumi</a:t>
            </a:r>
            <a:r>
              <a:rPr lang="en" sz="1200" dirty="0"/>
              <a:t> has her name in </a:t>
            </a:r>
            <a:r>
              <a:rPr lang="en" sz="1200" dirty="0" err="1"/>
              <a:t>Wikidata</a:t>
            </a:r>
            <a:r>
              <a:rPr lang="en" sz="1200" dirty="0"/>
              <a:t> in the author name string, so she also needs to have a </a:t>
            </a:r>
            <a:r>
              <a:rPr lang="en" sz="1200" dirty="0" err="1"/>
              <a:t>Wikidata</a:t>
            </a:r>
            <a:r>
              <a:rPr lang="en" sz="1200" dirty="0"/>
              <a:t> item created for her.</a:t>
            </a:r>
          </a:p>
          <a:p>
            <a:pPr marL="0" lvl="0" indent="0" algn="l" rtl="0">
              <a:lnSpc>
                <a:spcPct val="115000"/>
              </a:lnSpc>
              <a:spcBef>
                <a:spcPts val="0"/>
              </a:spcBef>
              <a:spcAft>
                <a:spcPts val="0"/>
              </a:spcAft>
              <a:buClr>
                <a:schemeClr val="dk1"/>
              </a:buClr>
              <a:buSzPts val="1100"/>
              <a:buFont typeface="Arial"/>
              <a:buNone/>
            </a:pPr>
            <a:r>
              <a:rPr lang="en" sz="1200" dirty="0"/>
              <a:t>It would be good if the </a:t>
            </a:r>
            <a:r>
              <a:rPr lang="en" sz="1200" dirty="0" err="1"/>
              <a:t>Wikidata</a:t>
            </a:r>
            <a:r>
              <a:rPr lang="en" sz="1200" dirty="0"/>
              <a:t> property for </a:t>
            </a:r>
            <a:r>
              <a:rPr lang="en" sz="1200" b="1" dirty="0"/>
              <a:t>‘translator name string</a:t>
            </a:r>
            <a:r>
              <a:rPr lang="en" sz="1200" dirty="0"/>
              <a:t>’ can be created for future use.</a:t>
            </a:r>
            <a:endParaRPr sz="1200" dirty="0"/>
          </a:p>
          <a:p>
            <a:pPr marL="0" lvl="0" indent="0" algn="l" rtl="0">
              <a:spcBef>
                <a:spcPts val="0"/>
              </a:spcBef>
              <a:spcAft>
                <a:spcPts val="0"/>
              </a:spcAft>
              <a:buNone/>
            </a:pPr>
            <a:endParaRPr sz="1400"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g13b91c2a637_0_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9" name="Google Shape;299;g13b91c2a637_0_55:notes"/>
          <p:cNvSpPr txBox="1">
            <a:spLocks noGrp="1"/>
          </p:cNvSpPr>
          <p:nvPr>
            <p:ph type="body" idx="1"/>
          </p:nvPr>
        </p:nvSpPr>
        <p:spPr>
          <a:xfrm>
            <a:off x="685800" y="4114800"/>
            <a:ext cx="5486400" cy="43434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rPr>
              <a:t>For the </a:t>
            </a:r>
            <a:r>
              <a:rPr lang="en" sz="1200" b="1" i="1" dirty="0">
                <a:solidFill>
                  <a:schemeClr val="dk1"/>
                </a:solidFill>
              </a:rPr>
              <a:t>Book of Instruction in the Elements of the Art of Astrology (1998)</a:t>
            </a:r>
            <a:r>
              <a:rPr lang="en" sz="1200" dirty="0">
                <a:solidFill>
                  <a:schemeClr val="dk1"/>
                </a:solidFill>
              </a:rPr>
              <a:t>, it is a reprint of the original translation in 1934.</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rPr>
              <a:t>In </a:t>
            </a:r>
            <a:r>
              <a:rPr lang="en" sz="1200" dirty="0" err="1">
                <a:solidFill>
                  <a:schemeClr val="dk1"/>
                </a:solidFill>
              </a:rPr>
              <a:t>Wikidata</a:t>
            </a:r>
            <a:r>
              <a:rPr lang="en" sz="1200" dirty="0">
                <a:solidFill>
                  <a:schemeClr val="dk1"/>
                </a:solidFill>
              </a:rPr>
              <a:t>, I revised the title to add (1998) to distinguish this reprint edition from its original publication in 1934.</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rPr>
              <a:t>I could not add the publisher due to the lack of </a:t>
            </a:r>
            <a:r>
              <a:rPr lang="en" sz="1200" dirty="0" err="1">
                <a:solidFill>
                  <a:schemeClr val="dk1"/>
                </a:solidFill>
              </a:rPr>
              <a:t>Wikidata</a:t>
            </a:r>
            <a:r>
              <a:rPr lang="en" sz="1200" dirty="0">
                <a:solidFill>
                  <a:schemeClr val="dk1"/>
                </a:solidFill>
              </a:rPr>
              <a:t> item for the publisher that I need to create later.</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rPr>
              <a:t>I did not add the translator in </a:t>
            </a:r>
            <a:r>
              <a:rPr lang="en" sz="1200" dirty="0" err="1">
                <a:solidFill>
                  <a:schemeClr val="dk1"/>
                </a:solidFill>
              </a:rPr>
              <a:t>VanderBot</a:t>
            </a:r>
            <a:r>
              <a:rPr lang="en" sz="1200" dirty="0">
                <a:solidFill>
                  <a:schemeClr val="dk1"/>
                </a:solidFill>
              </a:rPr>
              <a:t> due to missing his information on this publication, when I found his Wikipedia page including his biographical information, but with no mentioning of his background on this subject nor his works of translations.  </a:t>
            </a:r>
            <a:endParaRPr sz="1200" dirty="0">
              <a:solidFill>
                <a:schemeClr val="dk1"/>
              </a:solidFill>
            </a:endParaRPr>
          </a:p>
          <a:p>
            <a:pPr marL="0" lvl="0" indent="0" algn="l" rtl="0">
              <a:lnSpc>
                <a:spcPct val="115000"/>
              </a:lnSpc>
              <a:spcBef>
                <a:spcPts val="0"/>
              </a:spcBef>
              <a:spcAft>
                <a:spcPts val="0"/>
              </a:spcAft>
              <a:buClr>
                <a:schemeClr val="dk1"/>
              </a:buClr>
              <a:buSzPts val="1100"/>
              <a:buFont typeface="Arial"/>
              <a:buNone/>
            </a:pPr>
            <a:r>
              <a:rPr lang="en" sz="1200" dirty="0">
                <a:solidFill>
                  <a:schemeClr val="dk1"/>
                </a:solidFill>
              </a:rPr>
              <a:t>It was not until I explored further through the references listed in his Wikipedia that I would find this translation. It was mentioned in his</a:t>
            </a:r>
            <a:r>
              <a:rPr lang="en" sz="1200" dirty="0">
                <a:solidFill>
                  <a:schemeClr val="dk1"/>
                </a:solidFill>
                <a:uFill>
                  <a:noFill/>
                </a:uFill>
                <a:hlinkClick r:id="rId3">
                  <a:extLst>
                    <a:ext uri="{A12FA001-AC4F-418D-AE19-62706E023703}">
                      <ahyp:hlinkClr xmlns:ahyp="http://schemas.microsoft.com/office/drawing/2018/hyperlinkcolor" val="tx"/>
                    </a:ext>
                  </a:extLst>
                </a:hlinkClick>
              </a:rPr>
              <a:t> </a:t>
            </a:r>
            <a:r>
              <a:rPr lang="en" sz="1200" u="sng" dirty="0">
                <a:solidFill>
                  <a:schemeClr val="hlink"/>
                </a:solidFill>
                <a:hlinkClick r:id="rId3"/>
              </a:rPr>
              <a:t>Wikipedia</a:t>
            </a:r>
            <a:r>
              <a:rPr lang="en" sz="1200" dirty="0">
                <a:solidFill>
                  <a:schemeClr val="dk1"/>
                </a:solidFill>
              </a:rPr>
              <a:t>’s reference, in the </a:t>
            </a:r>
            <a:r>
              <a:rPr lang="en" sz="1200" i="1" dirty="0">
                <a:solidFill>
                  <a:schemeClr val="dk1"/>
                </a:solidFill>
              </a:rPr>
              <a:t>Dictionary of Canadian Biography</a:t>
            </a:r>
            <a:r>
              <a:rPr lang="en" sz="1200" dirty="0">
                <a:solidFill>
                  <a:schemeClr val="dk1"/>
                </a:solidFill>
              </a:rPr>
              <a:t>:</a:t>
            </a:r>
            <a:r>
              <a:rPr lang="en" sz="1200" dirty="0">
                <a:solidFill>
                  <a:schemeClr val="dk1"/>
                </a:solidFill>
                <a:uFill>
                  <a:noFill/>
                </a:uFill>
                <a:hlinkClick r:id="rId4">
                  <a:extLst>
                    <a:ext uri="{A12FA001-AC4F-418D-AE19-62706E023703}">
                      <ahyp:hlinkClr xmlns:ahyp="http://schemas.microsoft.com/office/drawing/2018/hyperlinkcolor" val="tx"/>
                    </a:ext>
                  </a:extLst>
                </a:hlinkClick>
              </a:rPr>
              <a:t> </a:t>
            </a:r>
            <a:r>
              <a:rPr lang="en" sz="1200" u="sng" dirty="0">
                <a:solidFill>
                  <a:schemeClr val="hlink"/>
                </a:solidFill>
                <a:hlinkClick r:id="rId4"/>
              </a:rPr>
              <a:t>http://www.biographi.ca/en/bio/wright_robert_ramsay_16E.html</a:t>
            </a:r>
            <a:r>
              <a:rPr lang="en" sz="1200" dirty="0">
                <a:solidFill>
                  <a:schemeClr val="dk1"/>
                </a:solidFill>
              </a:rPr>
              <a:t> The original translation in 1934 is listed on his list of publications at the end of his biography. The biography itself does not include his expertise in Arabic language nor anything else related to this work. This discovery led me to his </a:t>
            </a:r>
            <a:r>
              <a:rPr lang="en" sz="1200" dirty="0" err="1">
                <a:solidFill>
                  <a:schemeClr val="dk1"/>
                </a:solidFill>
              </a:rPr>
              <a:t>Wikidata</a:t>
            </a:r>
            <a:r>
              <a:rPr lang="en" sz="1200" dirty="0">
                <a:solidFill>
                  <a:schemeClr val="dk1"/>
                </a:solidFill>
              </a:rPr>
              <a:t> item Q7349157 to add him as the translator to this translation’s </a:t>
            </a:r>
            <a:r>
              <a:rPr lang="en" sz="1200" dirty="0" err="1">
                <a:solidFill>
                  <a:schemeClr val="dk1"/>
                </a:solidFill>
              </a:rPr>
              <a:t>Wikidata</a:t>
            </a:r>
            <a:r>
              <a:rPr lang="en" sz="1200" dirty="0">
                <a:solidFill>
                  <a:schemeClr val="dk1"/>
                </a:solidFill>
              </a:rPr>
              <a:t> item after we already created it with </a:t>
            </a:r>
            <a:r>
              <a:rPr lang="en" sz="1200" dirty="0" err="1">
                <a:solidFill>
                  <a:schemeClr val="dk1"/>
                </a:solidFill>
              </a:rPr>
              <a:t>VanderBot</a:t>
            </a:r>
            <a:r>
              <a:rPr lang="en" sz="1200" dirty="0">
                <a:solidFill>
                  <a:schemeClr val="dk1"/>
                </a:solidFill>
              </a:rPr>
              <a:t>.  </a:t>
            </a:r>
            <a:endParaRPr sz="1400"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13b2becaab8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0" name="Google Shape;310;g13b2becaab8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1600" dirty="0"/>
              <a:t>Another known issue is that </a:t>
            </a:r>
            <a:r>
              <a:rPr lang="en" sz="1600" dirty="0" err="1"/>
              <a:t>VanderBot</a:t>
            </a:r>
            <a:r>
              <a:rPr lang="en" sz="1600" dirty="0"/>
              <a:t> won’t work with multiple values for the same property.</a:t>
            </a:r>
          </a:p>
          <a:p>
            <a:pPr marL="0" lvl="0" indent="0" algn="l" rtl="0">
              <a:lnSpc>
                <a:spcPct val="115000"/>
              </a:lnSpc>
              <a:spcBef>
                <a:spcPts val="0"/>
              </a:spcBef>
              <a:spcAft>
                <a:spcPts val="0"/>
              </a:spcAft>
              <a:buClr>
                <a:schemeClr val="dk1"/>
              </a:buClr>
              <a:buSzPts val="1100"/>
              <a:buFont typeface="Arial"/>
              <a:buNone/>
            </a:pPr>
            <a:r>
              <a:rPr lang="en" sz="1600" dirty="0"/>
              <a:t>The workaround is to add additional values to the same property, in this case, the main subject, AFTER we completed the initial upload by </a:t>
            </a:r>
            <a:r>
              <a:rPr lang="en" sz="1600" dirty="0" err="1"/>
              <a:t>VanderBot</a:t>
            </a:r>
            <a:r>
              <a:rPr lang="en" sz="1600" dirty="0"/>
              <a:t> to create the item. </a:t>
            </a:r>
          </a:p>
          <a:p>
            <a:pPr marL="0" lvl="0" indent="0" algn="l" rtl="0">
              <a:lnSpc>
                <a:spcPct val="115000"/>
              </a:lnSpc>
              <a:spcBef>
                <a:spcPts val="0"/>
              </a:spcBef>
              <a:spcAft>
                <a:spcPts val="0"/>
              </a:spcAft>
              <a:buClr>
                <a:schemeClr val="dk1"/>
              </a:buClr>
              <a:buSzPts val="1100"/>
              <a:buFont typeface="Arial"/>
              <a:buNone/>
            </a:pPr>
            <a:endParaRPr sz="1600" dirty="0"/>
          </a:p>
          <a:p>
            <a:pPr marL="0" lvl="0" indent="0" algn="l" rtl="0">
              <a:lnSpc>
                <a:spcPct val="115000"/>
              </a:lnSpc>
              <a:spcBef>
                <a:spcPts val="0"/>
              </a:spcBef>
              <a:spcAft>
                <a:spcPts val="0"/>
              </a:spcAft>
              <a:buClr>
                <a:schemeClr val="dk1"/>
              </a:buClr>
              <a:buSzPts val="1100"/>
              <a:buFont typeface="Arial"/>
              <a:buNone/>
            </a:pPr>
            <a:r>
              <a:rPr lang="en" sz="1600" dirty="0"/>
              <a:t>This example shows how we created the second spreadsheet to put the Q item information for the newly created item in the CSV file to add more main subjects.</a:t>
            </a:r>
          </a:p>
          <a:p>
            <a:pPr marL="0" lvl="0" indent="0" algn="l" rtl="0">
              <a:lnSpc>
                <a:spcPct val="115000"/>
              </a:lnSpc>
              <a:spcBef>
                <a:spcPts val="0"/>
              </a:spcBef>
              <a:spcAft>
                <a:spcPts val="0"/>
              </a:spcAft>
              <a:buClr>
                <a:schemeClr val="dk1"/>
              </a:buClr>
              <a:buSzPts val="1100"/>
              <a:buFont typeface="Arial"/>
              <a:buNone/>
            </a:pPr>
            <a:endParaRPr sz="1600" dirty="0"/>
          </a:p>
          <a:p>
            <a:pPr marL="0" lvl="0" indent="0" algn="l" rtl="0">
              <a:lnSpc>
                <a:spcPct val="115000"/>
              </a:lnSpc>
              <a:spcBef>
                <a:spcPts val="0"/>
              </a:spcBef>
              <a:spcAft>
                <a:spcPts val="0"/>
              </a:spcAft>
              <a:buClr>
                <a:schemeClr val="dk1"/>
              </a:buClr>
              <a:buSzPts val="1100"/>
              <a:buFont typeface="Arial"/>
              <a:buNone/>
            </a:pPr>
            <a:r>
              <a:rPr lang="en" sz="1600" dirty="0"/>
              <a:t>**Adding the existing main subject in </a:t>
            </a:r>
            <a:r>
              <a:rPr lang="en" sz="1600" dirty="0" err="1"/>
              <a:t>Wikidata</a:t>
            </a:r>
            <a:r>
              <a:rPr lang="en" sz="1600" dirty="0"/>
              <a:t> is to prevent </a:t>
            </a:r>
            <a:r>
              <a:rPr lang="en" sz="1600" dirty="0" err="1"/>
              <a:t>Wikidata</a:t>
            </a:r>
            <a:r>
              <a:rPr lang="en" sz="1600" dirty="0"/>
              <a:t> from creating a new item from the additional values alone.</a:t>
            </a:r>
            <a:endParaRPr sz="1600" dirty="0"/>
          </a:p>
          <a:p>
            <a:pPr marL="0" lvl="0" indent="0" algn="l" rtl="0">
              <a:lnSpc>
                <a:spcPct val="115000"/>
              </a:lnSpc>
              <a:spcBef>
                <a:spcPts val="0"/>
              </a:spcBef>
              <a:spcAft>
                <a:spcPts val="0"/>
              </a:spcAft>
              <a:buClr>
                <a:schemeClr val="dk1"/>
              </a:buClr>
              <a:buSzPts val="1100"/>
              <a:buFont typeface="Arial"/>
              <a:buNone/>
            </a:pPr>
            <a:endParaRPr sz="1600" dirty="0"/>
          </a:p>
          <a:p>
            <a:pPr marL="0" lvl="0" indent="0" algn="l" rtl="0">
              <a:lnSpc>
                <a:spcPct val="115000"/>
              </a:lnSpc>
              <a:spcBef>
                <a:spcPts val="0"/>
              </a:spcBef>
              <a:spcAft>
                <a:spcPts val="0"/>
              </a:spcAft>
              <a:buClr>
                <a:schemeClr val="dk1"/>
              </a:buClr>
              <a:buSzPts val="1100"/>
              <a:buFont typeface="Arial"/>
              <a:buNone/>
            </a:pPr>
            <a:endParaRPr sz="1600" dirty="0"/>
          </a:p>
          <a:p>
            <a:pPr marL="0" lvl="0" indent="0" algn="l" rtl="0">
              <a:spcBef>
                <a:spcPts val="0"/>
              </a:spcBef>
              <a:spcAft>
                <a:spcPts val="0"/>
              </a:spcAft>
              <a:buNone/>
            </a:pPr>
            <a:endParaRPr sz="1600"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13b2becaab8_0_8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9" name="Google Shape;319;g13b2becaab8_0_8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13bdd6b520d_1_7: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28" name="Google Shape;328;g13bdd6b520d_1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5"/>
        <p:cNvGrpSpPr/>
        <p:nvPr/>
      </p:nvGrpSpPr>
      <p:grpSpPr>
        <a:xfrm>
          <a:off x="0" y="0"/>
          <a:ext cx="0" cy="0"/>
          <a:chOff x="0" y="0"/>
          <a:chExt cx="0" cy="0"/>
        </a:xfrm>
      </p:grpSpPr>
      <p:sp>
        <p:nvSpPr>
          <p:cNvPr id="336" name="Google Shape;336;g13b2becaab8_0_98: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37" name="Google Shape;337;g13b2becaab8_0_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Google Shape;344;g13bce01720a_0_4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45" name="Google Shape;345;g13bce01720a_0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endParaRPr sz="1400">
              <a:solidFill>
                <a:schemeClr val="dk1"/>
              </a:solidFill>
              <a:latin typeface="Source Sans Pro"/>
              <a:ea typeface="Source Sans Pro"/>
              <a:cs typeface="Source Sans Pro"/>
              <a:sym typeface="Source Sans Pro"/>
            </a:endParaRPr>
          </a:p>
          <a:p>
            <a:pPr marL="0" lvl="0" indent="0" algn="l" rtl="0">
              <a:spcBef>
                <a:spcPts val="0"/>
              </a:spcBef>
              <a:spcAft>
                <a:spcPts val="0"/>
              </a:spcAft>
              <a:buNone/>
            </a:pPr>
            <a:r>
              <a:rPr lang="en"/>
              <a:t>Per Iman’s recommendation, we will consult the manuscript properties from the </a:t>
            </a:r>
            <a:r>
              <a:rPr lang="en" sz="1200">
                <a:solidFill>
                  <a:schemeClr val="dk1"/>
                </a:solidFill>
                <a:highlight>
                  <a:srgbClr val="FFFFFF"/>
                </a:highlight>
                <a:latin typeface="Georgia"/>
                <a:ea typeface="Georgia"/>
                <a:cs typeface="Georgia"/>
                <a:sym typeface="Georgia"/>
              </a:rPr>
              <a:t>Wikidata:WikiProject Books to form our data modeling for VanderBot for the manuscript of the original work.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3"/>
        <p:cNvGrpSpPr/>
        <p:nvPr/>
      </p:nvGrpSpPr>
      <p:grpSpPr>
        <a:xfrm>
          <a:off x="0" y="0"/>
          <a:ext cx="0" cy="0"/>
          <a:chOff x="0" y="0"/>
          <a:chExt cx="0" cy="0"/>
        </a:xfrm>
      </p:grpSpPr>
      <p:sp>
        <p:nvSpPr>
          <p:cNvPr id="364" name="Google Shape;364;g13b2becaab8_0_180: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65" name="Google Shape;365;g13b2becaab8_0_18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13bce01720a_0_3: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13bce01720a_0_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9"/>
        <p:cNvGrpSpPr/>
        <p:nvPr/>
      </p:nvGrpSpPr>
      <p:grpSpPr>
        <a:xfrm>
          <a:off x="0" y="0"/>
          <a:ext cx="0" cy="0"/>
          <a:chOff x="0" y="0"/>
          <a:chExt cx="0" cy="0"/>
        </a:xfrm>
      </p:grpSpPr>
      <p:sp>
        <p:nvSpPr>
          <p:cNvPr id="380" name="Google Shape;380;g35ed75ccf_022: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1" name="Google Shape;381;g35ed75ccf_0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7"/>
        <p:cNvGrpSpPr/>
        <p:nvPr/>
      </p:nvGrpSpPr>
      <p:grpSpPr>
        <a:xfrm>
          <a:off x="0" y="0"/>
          <a:ext cx="0" cy="0"/>
          <a:chOff x="0" y="0"/>
          <a:chExt cx="0" cy="0"/>
        </a:xfrm>
      </p:grpSpPr>
      <p:sp>
        <p:nvSpPr>
          <p:cNvPr id="388" name="Google Shape;388;g35ed75ccf_0134:notes"/>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9" name="Google Shape;389;g35ed75ccf_013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bg>
      <p:bgPr>
        <a:blipFill>
          <a:blip r:embed="rId2">
            <a:alphaModFix/>
          </a:blip>
          <a:stretch>
            <a:fillRect/>
          </a:stretch>
        </a:blipFill>
        <a:effectLst/>
      </p:bgPr>
    </p:bg>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1700185" y="1991850"/>
            <a:ext cx="5807400" cy="1159800"/>
          </a:xfrm>
          <a:prstGeom prst="rect">
            <a:avLst/>
          </a:prstGeom>
        </p:spPr>
        <p:txBody>
          <a:bodyPr spcFirstLastPara="1" wrap="square" lIns="91425" tIns="91425" rIns="91425" bIns="91425" anchor="ctr" anchorCtr="0">
            <a:noAutofit/>
          </a:bodyPr>
          <a:lstStyle>
            <a:lvl1pPr lvl="0">
              <a:spcBef>
                <a:spcPts val="0"/>
              </a:spcBef>
              <a:spcAft>
                <a:spcPts val="0"/>
              </a:spcAft>
              <a:buSzPts val="5800"/>
              <a:buNone/>
              <a:defRPr sz="5800" b="1"/>
            </a:lvl1pPr>
            <a:lvl2pPr lvl="1">
              <a:spcBef>
                <a:spcPts val="0"/>
              </a:spcBef>
              <a:spcAft>
                <a:spcPts val="0"/>
              </a:spcAft>
              <a:buSzPts val="5800"/>
              <a:buNone/>
              <a:defRPr sz="5800" b="1"/>
            </a:lvl2pPr>
            <a:lvl3pPr lvl="2">
              <a:spcBef>
                <a:spcPts val="0"/>
              </a:spcBef>
              <a:spcAft>
                <a:spcPts val="0"/>
              </a:spcAft>
              <a:buSzPts val="5800"/>
              <a:buNone/>
              <a:defRPr sz="5800" b="1"/>
            </a:lvl3pPr>
            <a:lvl4pPr lvl="3">
              <a:spcBef>
                <a:spcPts val="0"/>
              </a:spcBef>
              <a:spcAft>
                <a:spcPts val="0"/>
              </a:spcAft>
              <a:buSzPts val="5800"/>
              <a:buNone/>
              <a:defRPr sz="5800" b="1"/>
            </a:lvl4pPr>
            <a:lvl5pPr lvl="4">
              <a:spcBef>
                <a:spcPts val="0"/>
              </a:spcBef>
              <a:spcAft>
                <a:spcPts val="0"/>
              </a:spcAft>
              <a:buSzPts val="5800"/>
              <a:buNone/>
              <a:defRPr sz="5800" b="1"/>
            </a:lvl5pPr>
            <a:lvl6pPr lvl="5">
              <a:spcBef>
                <a:spcPts val="0"/>
              </a:spcBef>
              <a:spcAft>
                <a:spcPts val="0"/>
              </a:spcAft>
              <a:buSzPts val="5800"/>
              <a:buNone/>
              <a:defRPr sz="5800" b="1"/>
            </a:lvl6pPr>
            <a:lvl7pPr lvl="6">
              <a:spcBef>
                <a:spcPts val="0"/>
              </a:spcBef>
              <a:spcAft>
                <a:spcPts val="0"/>
              </a:spcAft>
              <a:buSzPts val="5800"/>
              <a:buNone/>
              <a:defRPr sz="5800" b="1"/>
            </a:lvl7pPr>
            <a:lvl8pPr lvl="7">
              <a:spcBef>
                <a:spcPts val="0"/>
              </a:spcBef>
              <a:spcAft>
                <a:spcPts val="0"/>
              </a:spcAft>
              <a:buSzPts val="5800"/>
              <a:buNone/>
              <a:defRPr sz="5800" b="1"/>
            </a:lvl8pPr>
            <a:lvl9pPr lvl="8">
              <a:spcBef>
                <a:spcPts val="0"/>
              </a:spcBef>
              <a:spcAft>
                <a:spcPts val="0"/>
              </a:spcAft>
              <a:buSzPts val="5800"/>
              <a:buNone/>
              <a:defRPr sz="5800" b="1"/>
            </a:lvl9pPr>
          </a:lstStyle>
          <a:p>
            <a:endParaRPr/>
          </a:p>
        </p:txBody>
      </p:sp>
      <p:sp>
        <p:nvSpPr>
          <p:cNvPr id="11" name="Google Shape;11;p2"/>
          <p:cNvSpPr/>
          <p:nvPr/>
        </p:nvSpPr>
        <p:spPr>
          <a:xfrm>
            <a:off x="7337531" y="463007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p:nvPr/>
        </p:nvSpPr>
        <p:spPr>
          <a:xfrm>
            <a:off x="7790243" y="4182401"/>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3" name="Google Shape;13;p2"/>
          <p:cNvSpPr/>
          <p:nvPr/>
        </p:nvSpPr>
        <p:spPr>
          <a:xfrm>
            <a:off x="8893253" y="3333348"/>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 name="Google Shape;14;p2"/>
          <p:cNvSpPr/>
          <p:nvPr/>
        </p:nvSpPr>
        <p:spPr>
          <a:xfrm>
            <a:off x="8771302" y="4923775"/>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 name="Google Shape;15;p2"/>
          <p:cNvSpPr/>
          <p:nvPr/>
        </p:nvSpPr>
        <p:spPr>
          <a:xfrm>
            <a:off x="2386266" y="508134"/>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 name="Google Shape;16;p2"/>
          <p:cNvSpPr/>
          <p:nvPr/>
        </p:nvSpPr>
        <p:spPr>
          <a:xfrm>
            <a:off x="479460" y="2703980"/>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2"/>
          <p:cNvSpPr/>
          <p:nvPr/>
        </p:nvSpPr>
        <p:spPr>
          <a:xfrm>
            <a:off x="261540" y="643097"/>
            <a:ext cx="96300" cy="960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8" name="Google Shape;18;p2"/>
          <p:cNvSpPr/>
          <p:nvPr/>
        </p:nvSpPr>
        <p:spPr>
          <a:xfrm>
            <a:off x="507235" y="1080863"/>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9" name="Google Shape;19;p2"/>
          <p:cNvSpPr/>
          <p:nvPr/>
        </p:nvSpPr>
        <p:spPr>
          <a:xfrm>
            <a:off x="8314019" y="3625322"/>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0" name="Google Shape;20;p2"/>
          <p:cNvSpPr/>
          <p:nvPr/>
        </p:nvSpPr>
        <p:spPr>
          <a:xfrm>
            <a:off x="8882858" y="4186761"/>
            <a:ext cx="144300" cy="1440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1" name="Google Shape;21;p2"/>
          <p:cNvSpPr/>
          <p:nvPr/>
        </p:nvSpPr>
        <p:spPr>
          <a:xfrm>
            <a:off x="158313" y="1596559"/>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 name="Google Shape;22;p2"/>
          <p:cNvSpPr/>
          <p:nvPr/>
        </p:nvSpPr>
        <p:spPr>
          <a:xfrm>
            <a:off x="1396483" y="226428"/>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 name="Google Shape;23;p2"/>
          <p:cNvSpPr/>
          <p:nvPr/>
        </p:nvSpPr>
        <p:spPr>
          <a:xfrm>
            <a:off x="617492" y="2000594"/>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 name="Google Shape;24;p2"/>
          <p:cNvSpPr/>
          <p:nvPr/>
        </p:nvSpPr>
        <p:spPr>
          <a:xfrm>
            <a:off x="3425273" y="387880"/>
            <a:ext cx="57600" cy="57600"/>
          </a:xfrm>
          <a:prstGeom prst="ellipse">
            <a:avLst/>
          </a:prstGeom>
          <a:solidFill>
            <a:schemeClr val="accent1"/>
          </a:solid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2"/>
          <p:cNvSpPr/>
          <p:nvPr/>
        </p:nvSpPr>
        <p:spPr>
          <a:xfrm>
            <a:off x="8014029" y="4567546"/>
            <a:ext cx="192600" cy="192300"/>
          </a:xfrm>
          <a:prstGeom prst="ellipse">
            <a:avLst/>
          </a:prstGeom>
          <a:noFill/>
          <a:ln w="19050"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bg>
      <p:bgPr>
        <a:blipFill>
          <a:blip r:embed="rId2">
            <a:alphaModFix/>
          </a:blip>
          <a:stretch>
            <a:fillRect/>
          </a:stretch>
        </a:blipFill>
        <a:effectLst/>
      </p:bgPr>
    </p:bg>
    <p:spTree>
      <p:nvGrpSpPr>
        <p:cNvPr id="1" name="Shape 26"/>
        <p:cNvGrpSpPr/>
        <p:nvPr/>
      </p:nvGrpSpPr>
      <p:grpSpPr>
        <a:xfrm>
          <a:off x="0" y="0"/>
          <a:ext cx="0" cy="0"/>
          <a:chOff x="0" y="0"/>
          <a:chExt cx="0" cy="0"/>
        </a:xfrm>
      </p:grpSpPr>
      <p:sp>
        <p:nvSpPr>
          <p:cNvPr id="27" name="Google Shape;27;p3"/>
          <p:cNvSpPr txBox="1">
            <a:spLocks noGrp="1"/>
          </p:cNvSpPr>
          <p:nvPr>
            <p:ph type="ctrTitle"/>
          </p:nvPr>
        </p:nvSpPr>
        <p:spPr>
          <a:xfrm>
            <a:off x="1546025" y="1754794"/>
            <a:ext cx="5832600" cy="1159800"/>
          </a:xfrm>
          <a:prstGeom prst="rect">
            <a:avLst/>
          </a:prstGeom>
        </p:spPr>
        <p:txBody>
          <a:bodyPr spcFirstLastPara="1" wrap="square" lIns="91425" tIns="91425" rIns="91425" bIns="91425" anchor="b" anchorCtr="0">
            <a:noAutofit/>
          </a:bodyPr>
          <a:lstStyle>
            <a:lvl1pPr lvl="0" rtl="0">
              <a:spcBef>
                <a:spcPts val="0"/>
              </a:spcBef>
              <a:spcAft>
                <a:spcPts val="0"/>
              </a:spcAft>
              <a:buSzPts val="4400"/>
              <a:buNone/>
              <a:defRPr sz="4400" b="1"/>
            </a:lvl1pPr>
            <a:lvl2pPr lvl="1" rtl="0">
              <a:spcBef>
                <a:spcPts val="0"/>
              </a:spcBef>
              <a:spcAft>
                <a:spcPts val="0"/>
              </a:spcAft>
              <a:buSzPts val="4400"/>
              <a:buNone/>
              <a:defRPr sz="4400" b="1"/>
            </a:lvl2pPr>
            <a:lvl3pPr lvl="2" rtl="0">
              <a:spcBef>
                <a:spcPts val="0"/>
              </a:spcBef>
              <a:spcAft>
                <a:spcPts val="0"/>
              </a:spcAft>
              <a:buSzPts val="4400"/>
              <a:buNone/>
              <a:defRPr sz="4400" b="1"/>
            </a:lvl3pPr>
            <a:lvl4pPr lvl="3" rtl="0">
              <a:spcBef>
                <a:spcPts val="0"/>
              </a:spcBef>
              <a:spcAft>
                <a:spcPts val="0"/>
              </a:spcAft>
              <a:buSzPts val="4400"/>
              <a:buNone/>
              <a:defRPr sz="4400" b="1"/>
            </a:lvl4pPr>
            <a:lvl5pPr lvl="4" rtl="0">
              <a:spcBef>
                <a:spcPts val="0"/>
              </a:spcBef>
              <a:spcAft>
                <a:spcPts val="0"/>
              </a:spcAft>
              <a:buSzPts val="4400"/>
              <a:buNone/>
              <a:defRPr sz="4400" b="1"/>
            </a:lvl5pPr>
            <a:lvl6pPr lvl="5" rtl="0">
              <a:spcBef>
                <a:spcPts val="0"/>
              </a:spcBef>
              <a:spcAft>
                <a:spcPts val="0"/>
              </a:spcAft>
              <a:buSzPts val="4400"/>
              <a:buNone/>
              <a:defRPr sz="4400" b="1"/>
            </a:lvl6pPr>
            <a:lvl7pPr lvl="6" rtl="0">
              <a:spcBef>
                <a:spcPts val="0"/>
              </a:spcBef>
              <a:spcAft>
                <a:spcPts val="0"/>
              </a:spcAft>
              <a:buSzPts val="4400"/>
              <a:buNone/>
              <a:defRPr sz="4400" b="1"/>
            </a:lvl7pPr>
            <a:lvl8pPr lvl="7" rtl="0">
              <a:spcBef>
                <a:spcPts val="0"/>
              </a:spcBef>
              <a:spcAft>
                <a:spcPts val="0"/>
              </a:spcAft>
              <a:buSzPts val="4400"/>
              <a:buNone/>
              <a:defRPr sz="4400" b="1"/>
            </a:lvl8pPr>
            <a:lvl9pPr lvl="8" rtl="0">
              <a:spcBef>
                <a:spcPts val="0"/>
              </a:spcBef>
              <a:spcAft>
                <a:spcPts val="0"/>
              </a:spcAft>
              <a:buSzPts val="4400"/>
              <a:buNone/>
              <a:defRPr sz="4400" b="1"/>
            </a:lvl9pPr>
          </a:lstStyle>
          <a:p>
            <a:endParaRPr/>
          </a:p>
        </p:txBody>
      </p:sp>
      <p:sp>
        <p:nvSpPr>
          <p:cNvPr id="28" name="Google Shape;28;p3"/>
          <p:cNvSpPr txBox="1">
            <a:spLocks noGrp="1"/>
          </p:cNvSpPr>
          <p:nvPr>
            <p:ph type="subTitle" idx="1"/>
          </p:nvPr>
        </p:nvSpPr>
        <p:spPr>
          <a:xfrm>
            <a:off x="1546025" y="3011511"/>
            <a:ext cx="5832600" cy="784800"/>
          </a:xfrm>
          <a:prstGeom prst="rect">
            <a:avLst/>
          </a:prstGeom>
        </p:spPr>
        <p:txBody>
          <a:bodyPr spcFirstLastPara="1" wrap="square" lIns="91425" tIns="91425" rIns="91425" bIns="91425" anchor="t" anchorCtr="0">
            <a:noAutofit/>
          </a:bodyPr>
          <a:lstStyle>
            <a:lvl1pPr lvl="0" rtl="0">
              <a:spcBef>
                <a:spcPts val="0"/>
              </a:spcBef>
              <a:spcAft>
                <a:spcPts val="0"/>
              </a:spcAft>
              <a:buClr>
                <a:schemeClr val="accent3"/>
              </a:buClr>
              <a:buSzPts val="3000"/>
              <a:buNone/>
              <a:defRPr>
                <a:solidFill>
                  <a:schemeClr val="accent3"/>
                </a:solidFill>
              </a:defRPr>
            </a:lvl1pPr>
            <a:lvl2pPr lvl="1" rtl="0">
              <a:spcBef>
                <a:spcPts val="0"/>
              </a:spcBef>
              <a:spcAft>
                <a:spcPts val="0"/>
              </a:spcAft>
              <a:buClr>
                <a:schemeClr val="accent3"/>
              </a:buClr>
              <a:buSzPts val="3000"/>
              <a:buNone/>
              <a:defRPr sz="3000">
                <a:solidFill>
                  <a:schemeClr val="accent3"/>
                </a:solidFill>
              </a:defRPr>
            </a:lvl2pPr>
            <a:lvl3pPr lvl="2" rtl="0">
              <a:spcBef>
                <a:spcPts val="0"/>
              </a:spcBef>
              <a:spcAft>
                <a:spcPts val="0"/>
              </a:spcAft>
              <a:buClr>
                <a:schemeClr val="accent3"/>
              </a:buClr>
              <a:buSzPts val="3000"/>
              <a:buNone/>
              <a:defRPr sz="3000">
                <a:solidFill>
                  <a:schemeClr val="accent3"/>
                </a:solidFill>
              </a:defRPr>
            </a:lvl3pPr>
            <a:lvl4pPr lvl="3" rtl="0">
              <a:spcBef>
                <a:spcPts val="0"/>
              </a:spcBef>
              <a:spcAft>
                <a:spcPts val="0"/>
              </a:spcAft>
              <a:buClr>
                <a:schemeClr val="accent3"/>
              </a:buClr>
              <a:buSzPts val="3000"/>
              <a:buNone/>
              <a:defRPr sz="3000">
                <a:solidFill>
                  <a:schemeClr val="accent3"/>
                </a:solidFill>
              </a:defRPr>
            </a:lvl4pPr>
            <a:lvl5pPr lvl="4" rtl="0">
              <a:spcBef>
                <a:spcPts val="0"/>
              </a:spcBef>
              <a:spcAft>
                <a:spcPts val="0"/>
              </a:spcAft>
              <a:buClr>
                <a:schemeClr val="accent3"/>
              </a:buClr>
              <a:buSzPts val="3000"/>
              <a:buNone/>
              <a:defRPr sz="3000">
                <a:solidFill>
                  <a:schemeClr val="accent3"/>
                </a:solidFill>
              </a:defRPr>
            </a:lvl5pPr>
            <a:lvl6pPr lvl="5" rtl="0">
              <a:spcBef>
                <a:spcPts val="0"/>
              </a:spcBef>
              <a:spcAft>
                <a:spcPts val="0"/>
              </a:spcAft>
              <a:buClr>
                <a:schemeClr val="accent3"/>
              </a:buClr>
              <a:buSzPts val="3000"/>
              <a:buNone/>
              <a:defRPr sz="3000">
                <a:solidFill>
                  <a:schemeClr val="accent3"/>
                </a:solidFill>
              </a:defRPr>
            </a:lvl6pPr>
            <a:lvl7pPr lvl="6" rtl="0">
              <a:spcBef>
                <a:spcPts val="0"/>
              </a:spcBef>
              <a:spcAft>
                <a:spcPts val="0"/>
              </a:spcAft>
              <a:buClr>
                <a:schemeClr val="accent3"/>
              </a:buClr>
              <a:buSzPts val="3000"/>
              <a:buNone/>
              <a:defRPr sz="3000">
                <a:solidFill>
                  <a:schemeClr val="accent3"/>
                </a:solidFill>
              </a:defRPr>
            </a:lvl7pPr>
            <a:lvl8pPr lvl="7" rtl="0">
              <a:spcBef>
                <a:spcPts val="0"/>
              </a:spcBef>
              <a:spcAft>
                <a:spcPts val="0"/>
              </a:spcAft>
              <a:buClr>
                <a:schemeClr val="accent3"/>
              </a:buClr>
              <a:buSzPts val="3000"/>
              <a:buNone/>
              <a:defRPr sz="3000">
                <a:solidFill>
                  <a:schemeClr val="accent3"/>
                </a:solidFill>
              </a:defRPr>
            </a:lvl8pPr>
            <a:lvl9pPr lvl="8" rtl="0">
              <a:spcBef>
                <a:spcPts val="0"/>
              </a:spcBef>
              <a:spcAft>
                <a:spcPts val="0"/>
              </a:spcAft>
              <a:buClr>
                <a:schemeClr val="accent3"/>
              </a:buClr>
              <a:buSzPts val="3000"/>
              <a:buNone/>
              <a:defRPr sz="3000">
                <a:solidFill>
                  <a:schemeClr val="accent3"/>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29"/>
        <p:cNvGrpSpPr/>
        <p:nvPr/>
      </p:nvGrpSpPr>
      <p:grpSpPr>
        <a:xfrm>
          <a:off x="0" y="0"/>
          <a:ext cx="0" cy="0"/>
          <a:chOff x="0" y="0"/>
          <a:chExt cx="0" cy="0"/>
        </a:xfrm>
      </p:grpSpPr>
      <p:pic>
        <p:nvPicPr>
          <p:cNvPr id="30" name="Google Shape;30;p4"/>
          <p:cNvPicPr preferRelativeResize="0"/>
          <p:nvPr/>
        </p:nvPicPr>
        <p:blipFill rotWithShape="1">
          <a:blip r:embed="rId2">
            <a:alphaModFix/>
          </a:blip>
          <a:srcRect l="19" r="19"/>
          <a:stretch/>
        </p:blipFill>
        <p:spPr>
          <a:xfrm rot="10800000" flipH="1">
            <a:off x="5952" y="0"/>
            <a:ext cx="9140602" cy="5143500"/>
          </a:xfrm>
          <a:prstGeom prst="rect">
            <a:avLst/>
          </a:prstGeom>
          <a:noFill/>
          <a:ln>
            <a:noFill/>
          </a:ln>
        </p:spPr>
      </p:pic>
      <p:sp>
        <p:nvSpPr>
          <p:cNvPr id="31" name="Google Shape;31;p4"/>
          <p:cNvSpPr txBox="1">
            <a:spLocks noGrp="1"/>
          </p:cNvSpPr>
          <p:nvPr>
            <p:ph type="body" idx="1"/>
          </p:nvPr>
        </p:nvSpPr>
        <p:spPr>
          <a:xfrm>
            <a:off x="1215300" y="1723650"/>
            <a:ext cx="6713400" cy="819900"/>
          </a:xfrm>
          <a:prstGeom prst="rect">
            <a:avLst/>
          </a:prstGeom>
        </p:spPr>
        <p:txBody>
          <a:bodyPr spcFirstLastPara="1" wrap="square" lIns="91425" tIns="91425" rIns="91425" bIns="91425" anchor="t" anchorCtr="0">
            <a:noAutofit/>
          </a:bodyPr>
          <a:lstStyle>
            <a:lvl1pPr marL="457200" lvl="0" indent="-457200" algn="ctr" rtl="0">
              <a:spcBef>
                <a:spcPts val="600"/>
              </a:spcBef>
              <a:spcAft>
                <a:spcPts val="0"/>
              </a:spcAft>
              <a:buClr>
                <a:schemeClr val="dk1"/>
              </a:buClr>
              <a:buSzPts val="3600"/>
              <a:buChar char="◎"/>
              <a:defRPr sz="3600" i="1"/>
            </a:lvl1pPr>
            <a:lvl2pPr marL="914400" lvl="1" indent="-457200" algn="ctr" rtl="0">
              <a:spcBef>
                <a:spcPts val="0"/>
              </a:spcBef>
              <a:spcAft>
                <a:spcPts val="0"/>
              </a:spcAft>
              <a:buClr>
                <a:schemeClr val="dk1"/>
              </a:buClr>
              <a:buSzPts val="3600"/>
              <a:buChar char="○"/>
              <a:defRPr sz="3600" i="1"/>
            </a:lvl2pPr>
            <a:lvl3pPr marL="1371600" lvl="2" indent="-457200" algn="ctr" rtl="0">
              <a:spcBef>
                <a:spcPts val="0"/>
              </a:spcBef>
              <a:spcAft>
                <a:spcPts val="0"/>
              </a:spcAft>
              <a:buClr>
                <a:schemeClr val="dk1"/>
              </a:buClr>
              <a:buSzPts val="3600"/>
              <a:buChar char="◉"/>
              <a:defRPr sz="3600" i="1"/>
            </a:lvl3pPr>
            <a:lvl4pPr marL="1828800" lvl="3" indent="-457200" algn="ctr" rtl="0">
              <a:spcBef>
                <a:spcPts val="0"/>
              </a:spcBef>
              <a:spcAft>
                <a:spcPts val="0"/>
              </a:spcAft>
              <a:buSzPts val="3600"/>
              <a:buChar char="●"/>
              <a:defRPr sz="3600" i="1"/>
            </a:lvl4pPr>
            <a:lvl5pPr marL="2286000" lvl="4" indent="-457200" algn="ctr" rtl="0">
              <a:spcBef>
                <a:spcPts val="0"/>
              </a:spcBef>
              <a:spcAft>
                <a:spcPts val="0"/>
              </a:spcAft>
              <a:buSzPts val="3600"/>
              <a:buChar char="○"/>
              <a:defRPr sz="3600" i="1"/>
            </a:lvl5pPr>
            <a:lvl6pPr marL="2743200" lvl="5" indent="-457200" algn="ctr" rtl="0">
              <a:spcBef>
                <a:spcPts val="0"/>
              </a:spcBef>
              <a:spcAft>
                <a:spcPts val="0"/>
              </a:spcAft>
              <a:buSzPts val="3600"/>
              <a:buChar char="■"/>
              <a:defRPr sz="3600" i="1"/>
            </a:lvl6pPr>
            <a:lvl7pPr marL="3200400" lvl="6" indent="-457200" algn="ctr" rtl="0">
              <a:spcBef>
                <a:spcPts val="0"/>
              </a:spcBef>
              <a:spcAft>
                <a:spcPts val="0"/>
              </a:spcAft>
              <a:buSzPts val="3600"/>
              <a:buChar char="●"/>
              <a:defRPr sz="3600" i="1"/>
            </a:lvl7pPr>
            <a:lvl8pPr marL="3657600" lvl="7" indent="-457200" algn="ctr" rtl="0">
              <a:spcBef>
                <a:spcPts val="0"/>
              </a:spcBef>
              <a:spcAft>
                <a:spcPts val="0"/>
              </a:spcAft>
              <a:buSzPts val="3600"/>
              <a:buChar char="○"/>
              <a:defRPr sz="3600" i="1"/>
            </a:lvl8pPr>
            <a:lvl9pPr marL="4114800" lvl="8" indent="-457200" algn="ctr">
              <a:spcBef>
                <a:spcPts val="0"/>
              </a:spcBef>
              <a:spcAft>
                <a:spcPts val="0"/>
              </a:spcAft>
              <a:buSzPts val="3600"/>
              <a:buChar char="■"/>
              <a:defRPr sz="3600" i="1"/>
            </a:lvl9pPr>
          </a:lstStyle>
          <a:p>
            <a:endParaRPr/>
          </a:p>
        </p:txBody>
      </p:sp>
      <p:grpSp>
        <p:nvGrpSpPr>
          <p:cNvPr id="32" name="Google Shape;32;p4"/>
          <p:cNvGrpSpPr/>
          <p:nvPr/>
        </p:nvGrpSpPr>
        <p:grpSpPr>
          <a:xfrm>
            <a:off x="3839646" y="782918"/>
            <a:ext cx="1464573" cy="842707"/>
            <a:chOff x="3593400" y="1729675"/>
            <a:chExt cx="1957200" cy="1123610"/>
          </a:xfrm>
        </p:grpSpPr>
        <p:sp>
          <p:nvSpPr>
            <p:cNvPr id="33" name="Google Shape;33;p4"/>
            <p:cNvSpPr txBox="1"/>
            <p:nvPr/>
          </p:nvSpPr>
          <p:spPr>
            <a:xfrm>
              <a:off x="3593400" y="1729675"/>
              <a:ext cx="1957200" cy="8715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 sz="6000" b="1">
                  <a:solidFill>
                    <a:schemeClr val="accent1"/>
                  </a:solidFill>
                  <a:latin typeface="Source Sans Pro"/>
                  <a:ea typeface="Source Sans Pro"/>
                  <a:cs typeface="Source Sans Pro"/>
                  <a:sym typeface="Source Sans Pro"/>
                </a:rPr>
                <a:t>“</a:t>
              </a:r>
              <a:endParaRPr sz="6000" b="1">
                <a:solidFill>
                  <a:schemeClr val="accent1"/>
                </a:solidFill>
                <a:latin typeface="Source Sans Pro"/>
                <a:ea typeface="Source Sans Pro"/>
                <a:cs typeface="Source Sans Pro"/>
                <a:sym typeface="Source Sans Pro"/>
              </a:endParaRPr>
            </a:p>
          </p:txBody>
        </p:sp>
        <p:sp>
          <p:nvSpPr>
            <p:cNvPr id="34" name="Google Shape;34;p4"/>
            <p:cNvSpPr/>
            <p:nvPr/>
          </p:nvSpPr>
          <p:spPr>
            <a:xfrm>
              <a:off x="4025400" y="1760085"/>
              <a:ext cx="1093200" cy="10932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4"/>
            <p:cNvSpPr/>
            <p:nvPr/>
          </p:nvSpPr>
          <p:spPr>
            <a:xfrm>
              <a:off x="4190700" y="1925385"/>
              <a:ext cx="762600" cy="762600"/>
            </a:xfrm>
            <a:prstGeom prst="ellipse">
              <a:avLst/>
            </a:prstGeom>
            <a:noFill/>
            <a:ln w="19050"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cxnSp>
        <p:nvCxnSpPr>
          <p:cNvPr id="36" name="Google Shape;36;p4"/>
          <p:cNvCxnSpPr>
            <a:endCxn id="34" idx="1"/>
          </p:cNvCxnSpPr>
          <p:nvPr/>
        </p:nvCxnSpPr>
        <p:spPr>
          <a:xfrm>
            <a:off x="3750511" y="390297"/>
            <a:ext cx="532200" cy="535500"/>
          </a:xfrm>
          <a:prstGeom prst="straightConnector1">
            <a:avLst/>
          </a:prstGeom>
          <a:noFill/>
          <a:ln w="9525" cap="flat" cmpd="sng">
            <a:solidFill>
              <a:srgbClr val="CFD8DC"/>
            </a:solidFill>
            <a:prstDash val="solid"/>
            <a:round/>
            <a:headEnd type="none" w="med" len="med"/>
            <a:tailEnd type="none" w="med" len="med"/>
          </a:ln>
        </p:spPr>
      </p:cxnSp>
      <p:cxnSp>
        <p:nvCxnSpPr>
          <p:cNvPr id="37" name="Google Shape;37;p4"/>
          <p:cNvCxnSpPr/>
          <p:nvPr/>
        </p:nvCxnSpPr>
        <p:spPr>
          <a:xfrm rot="10800000">
            <a:off x="4362902" y="436125"/>
            <a:ext cx="209100" cy="369600"/>
          </a:xfrm>
          <a:prstGeom prst="straightConnector1">
            <a:avLst/>
          </a:prstGeom>
          <a:noFill/>
          <a:ln w="9525" cap="flat" cmpd="sng">
            <a:solidFill>
              <a:srgbClr val="CFD8DC"/>
            </a:solidFill>
            <a:prstDash val="solid"/>
            <a:round/>
            <a:headEnd type="none" w="med" len="med"/>
            <a:tailEnd type="none" w="med" len="med"/>
          </a:ln>
        </p:spPr>
      </p:cxnSp>
      <p:cxnSp>
        <p:nvCxnSpPr>
          <p:cNvPr id="38" name="Google Shape;38;p4"/>
          <p:cNvCxnSpPr/>
          <p:nvPr/>
        </p:nvCxnSpPr>
        <p:spPr>
          <a:xfrm rot="10800000" flipH="1">
            <a:off x="4704510" y="351930"/>
            <a:ext cx="347100" cy="474600"/>
          </a:xfrm>
          <a:prstGeom prst="straightConnector1">
            <a:avLst/>
          </a:prstGeom>
          <a:noFill/>
          <a:ln w="9525" cap="flat" cmpd="sng">
            <a:solidFill>
              <a:srgbClr val="CFD8DC"/>
            </a:solidFill>
            <a:prstDash val="solid"/>
            <a:round/>
            <a:headEnd type="none" w="med" len="med"/>
            <a:tailEnd type="none" w="med" len="med"/>
          </a:ln>
        </p:spPr>
      </p:cxnSp>
      <p:sp>
        <p:nvSpPr>
          <p:cNvPr id="39" name="Google Shape;39;p4"/>
          <p:cNvSpPr txBox="1">
            <a:spLocks noGrp="1"/>
          </p:cNvSpPr>
          <p:nvPr>
            <p:ph type="sldNum" idx="12"/>
          </p:nvPr>
        </p:nvSpPr>
        <p:spPr>
          <a:xfrm>
            <a:off x="-87" y="4749844"/>
            <a:ext cx="9144000" cy="393600"/>
          </a:xfrm>
          <a:prstGeom prst="rect">
            <a:avLst/>
          </a:prstGeom>
        </p:spPr>
        <p:txBody>
          <a:bodyPr spcFirstLastPara="1" wrap="square" lIns="91425" tIns="91425" rIns="91425" bIns="91425" anchor="t"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40"/>
        <p:cNvGrpSpPr/>
        <p:nvPr/>
      </p:nvGrpSpPr>
      <p:grpSpPr>
        <a:xfrm>
          <a:off x="0" y="0"/>
          <a:ext cx="0" cy="0"/>
          <a:chOff x="0" y="0"/>
          <a:chExt cx="0" cy="0"/>
        </a:xfrm>
      </p:grpSpPr>
      <p:sp>
        <p:nvSpPr>
          <p:cNvPr id="41" name="Google Shape;41;p5"/>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42" name="Google Shape;42;p5"/>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lvl1pPr marL="457200" lvl="0" indent="-381000">
              <a:spcBef>
                <a:spcPts val="600"/>
              </a:spcBef>
              <a:spcAft>
                <a:spcPts val="0"/>
              </a:spcAft>
              <a:buSzPts val="2400"/>
              <a:buChar char="◎"/>
              <a:defRPr sz="2400"/>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
        <p:nvSpPr>
          <p:cNvPr id="43" name="Google Shape;43;p5"/>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44"/>
        <p:cNvGrpSpPr/>
        <p:nvPr/>
      </p:nvGrpSpPr>
      <p:grpSpPr>
        <a:xfrm>
          <a:off x="0" y="0"/>
          <a:ext cx="0" cy="0"/>
          <a:chOff x="0" y="0"/>
          <a:chExt cx="0" cy="0"/>
        </a:xfrm>
      </p:grpSpPr>
      <p:sp>
        <p:nvSpPr>
          <p:cNvPr id="45" name="Google Shape;45;p6"/>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46" name="Google Shape;46;p6"/>
          <p:cNvSpPr txBox="1">
            <a:spLocks noGrp="1"/>
          </p:cNvSpPr>
          <p:nvPr>
            <p:ph type="body" idx="1"/>
          </p:nvPr>
        </p:nvSpPr>
        <p:spPr>
          <a:xfrm>
            <a:off x="786137" y="1200150"/>
            <a:ext cx="3675300" cy="37257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7" name="Google Shape;47;p6"/>
          <p:cNvSpPr txBox="1">
            <a:spLocks noGrp="1"/>
          </p:cNvSpPr>
          <p:nvPr>
            <p:ph type="body" idx="2"/>
          </p:nvPr>
        </p:nvSpPr>
        <p:spPr>
          <a:xfrm>
            <a:off x="4682659" y="1200150"/>
            <a:ext cx="3675300" cy="3725700"/>
          </a:xfrm>
          <a:prstGeom prst="rect">
            <a:avLst/>
          </a:prstGeom>
        </p:spPr>
        <p:txBody>
          <a:bodyPr spcFirstLastPara="1" wrap="square" lIns="91425" tIns="91425" rIns="91425" bIns="91425" anchor="t" anchorCtr="0">
            <a:noAutofit/>
          </a:bodyPr>
          <a:lstStyle>
            <a:lvl1pPr marL="457200" lvl="0" indent="-355600">
              <a:spcBef>
                <a:spcPts val="600"/>
              </a:spcBef>
              <a:spcAft>
                <a:spcPts val="0"/>
              </a:spcAft>
              <a:buSzPts val="2000"/>
              <a:buChar char="◎"/>
              <a:defRPr sz="20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48" name="Google Shape;48;p6"/>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 3 columns">
  <p:cSld name="TITLE_AND_TWO_COLUMNS_1">
    <p:spTree>
      <p:nvGrpSpPr>
        <p:cNvPr id="1" name="Shape 49"/>
        <p:cNvGrpSpPr/>
        <p:nvPr/>
      </p:nvGrpSpPr>
      <p:grpSpPr>
        <a:xfrm>
          <a:off x="0" y="0"/>
          <a:ext cx="0" cy="0"/>
          <a:chOff x="0" y="0"/>
          <a:chExt cx="0" cy="0"/>
        </a:xfrm>
      </p:grpSpPr>
      <p:sp>
        <p:nvSpPr>
          <p:cNvPr id="50" name="Google Shape;50;p7"/>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rtl="0">
              <a:spcBef>
                <a:spcPts val="0"/>
              </a:spcBef>
              <a:spcAft>
                <a:spcPts val="0"/>
              </a:spcAft>
              <a:buSzPts val="2000"/>
              <a:buNone/>
              <a:defRPr/>
            </a:lvl1pPr>
            <a:lvl2pPr lvl="1" rtl="0">
              <a:spcBef>
                <a:spcPts val="0"/>
              </a:spcBef>
              <a:spcAft>
                <a:spcPts val="0"/>
              </a:spcAft>
              <a:buSzPts val="2000"/>
              <a:buNone/>
              <a:defRPr/>
            </a:lvl2pPr>
            <a:lvl3pPr lvl="2" rtl="0">
              <a:spcBef>
                <a:spcPts val="0"/>
              </a:spcBef>
              <a:spcAft>
                <a:spcPts val="0"/>
              </a:spcAft>
              <a:buSzPts val="2000"/>
              <a:buNone/>
              <a:defRPr/>
            </a:lvl3pPr>
            <a:lvl4pPr lvl="3" rtl="0">
              <a:spcBef>
                <a:spcPts val="0"/>
              </a:spcBef>
              <a:spcAft>
                <a:spcPts val="0"/>
              </a:spcAft>
              <a:buSzPts val="2000"/>
              <a:buNone/>
              <a:defRPr/>
            </a:lvl4pPr>
            <a:lvl5pPr lvl="4" rtl="0">
              <a:spcBef>
                <a:spcPts val="0"/>
              </a:spcBef>
              <a:spcAft>
                <a:spcPts val="0"/>
              </a:spcAft>
              <a:buSzPts val="2000"/>
              <a:buNone/>
              <a:defRPr/>
            </a:lvl5pPr>
            <a:lvl6pPr lvl="5" rtl="0">
              <a:spcBef>
                <a:spcPts val="0"/>
              </a:spcBef>
              <a:spcAft>
                <a:spcPts val="0"/>
              </a:spcAft>
              <a:buSzPts val="2000"/>
              <a:buNone/>
              <a:defRPr/>
            </a:lvl6pPr>
            <a:lvl7pPr lvl="6" rtl="0">
              <a:spcBef>
                <a:spcPts val="0"/>
              </a:spcBef>
              <a:spcAft>
                <a:spcPts val="0"/>
              </a:spcAft>
              <a:buSzPts val="2000"/>
              <a:buNone/>
              <a:defRPr/>
            </a:lvl7pPr>
            <a:lvl8pPr lvl="7" rtl="0">
              <a:spcBef>
                <a:spcPts val="0"/>
              </a:spcBef>
              <a:spcAft>
                <a:spcPts val="0"/>
              </a:spcAft>
              <a:buSzPts val="2000"/>
              <a:buNone/>
              <a:defRPr/>
            </a:lvl8pPr>
            <a:lvl9pPr lvl="8" rtl="0">
              <a:spcBef>
                <a:spcPts val="0"/>
              </a:spcBef>
              <a:spcAft>
                <a:spcPts val="0"/>
              </a:spcAft>
              <a:buSzPts val="2000"/>
              <a:buNone/>
              <a:defRPr/>
            </a:lvl9pPr>
          </a:lstStyle>
          <a:p>
            <a:endParaRPr/>
          </a:p>
        </p:txBody>
      </p:sp>
      <p:sp>
        <p:nvSpPr>
          <p:cNvPr id="51" name="Google Shape;51;p7"/>
          <p:cNvSpPr txBox="1">
            <a:spLocks noGrp="1"/>
          </p:cNvSpPr>
          <p:nvPr>
            <p:ph type="body" idx="1"/>
          </p:nvPr>
        </p:nvSpPr>
        <p:spPr>
          <a:xfrm>
            <a:off x="786150" y="1200150"/>
            <a:ext cx="2419800" cy="37257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52" name="Google Shape;52;p7"/>
          <p:cNvSpPr txBox="1">
            <a:spLocks noGrp="1"/>
          </p:cNvSpPr>
          <p:nvPr>
            <p:ph type="body" idx="2"/>
          </p:nvPr>
        </p:nvSpPr>
        <p:spPr>
          <a:xfrm>
            <a:off x="3329992" y="1200150"/>
            <a:ext cx="2419800" cy="37257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53" name="Google Shape;53;p7"/>
          <p:cNvSpPr txBox="1">
            <a:spLocks noGrp="1"/>
          </p:cNvSpPr>
          <p:nvPr>
            <p:ph type="body" idx="3"/>
          </p:nvPr>
        </p:nvSpPr>
        <p:spPr>
          <a:xfrm>
            <a:off x="5873834" y="1200150"/>
            <a:ext cx="2419800" cy="3725700"/>
          </a:xfrm>
          <a:prstGeom prst="rect">
            <a:avLst/>
          </a:prstGeom>
        </p:spPr>
        <p:txBody>
          <a:bodyPr spcFirstLastPara="1" wrap="square" lIns="91425" tIns="91425" rIns="91425" bIns="91425" anchor="t" anchorCtr="0">
            <a:noAutofit/>
          </a:bodyPr>
          <a:lstStyle>
            <a:lvl1pPr marL="457200" lvl="0" indent="-342900" rtl="0">
              <a:spcBef>
                <a:spcPts val="600"/>
              </a:spcBef>
              <a:spcAft>
                <a:spcPts val="0"/>
              </a:spcAft>
              <a:buSzPts val="1800"/>
              <a:buChar char="◎"/>
              <a:defRPr sz="1800"/>
            </a:lvl1pPr>
            <a:lvl2pPr marL="914400" lvl="1" indent="-342900" rtl="0">
              <a:spcBef>
                <a:spcPts val="0"/>
              </a:spcBef>
              <a:spcAft>
                <a:spcPts val="0"/>
              </a:spcAft>
              <a:buSzPts val="1800"/>
              <a:buChar char="○"/>
              <a:defRPr sz="1800"/>
            </a:lvl2pPr>
            <a:lvl3pPr marL="1371600" lvl="2" indent="-342900" rtl="0">
              <a:spcBef>
                <a:spcPts val="0"/>
              </a:spcBef>
              <a:spcAft>
                <a:spcPts val="0"/>
              </a:spcAft>
              <a:buSzPts val="1800"/>
              <a:buChar char="◉"/>
              <a:defRPr sz="1800"/>
            </a:lvl3pPr>
            <a:lvl4pPr marL="1828800" lvl="3" indent="-342900" rtl="0">
              <a:spcBef>
                <a:spcPts val="0"/>
              </a:spcBef>
              <a:spcAft>
                <a:spcPts val="0"/>
              </a:spcAft>
              <a:buSzPts val="1800"/>
              <a:buChar char="●"/>
              <a:defRPr/>
            </a:lvl4pPr>
            <a:lvl5pPr marL="2286000" lvl="4" indent="-342900" rtl="0">
              <a:spcBef>
                <a:spcPts val="0"/>
              </a:spcBef>
              <a:spcAft>
                <a:spcPts val="0"/>
              </a:spcAft>
              <a:buSzPts val="1800"/>
              <a:buChar char="○"/>
              <a:defRPr/>
            </a:lvl5pPr>
            <a:lvl6pPr marL="2743200" lvl="5" indent="-342900" rtl="0">
              <a:spcBef>
                <a:spcPts val="0"/>
              </a:spcBef>
              <a:spcAft>
                <a:spcPts val="0"/>
              </a:spcAft>
              <a:buSzPts val="1800"/>
              <a:buChar char="■"/>
              <a:defRPr/>
            </a:lvl6pPr>
            <a:lvl7pPr marL="3200400" lvl="6" indent="-342900" rtl="0">
              <a:spcBef>
                <a:spcPts val="0"/>
              </a:spcBef>
              <a:spcAft>
                <a:spcPts val="0"/>
              </a:spcAft>
              <a:buSzPts val="1800"/>
              <a:buChar char="●"/>
              <a:defRPr/>
            </a:lvl7pPr>
            <a:lvl8pPr marL="3657600" lvl="7" indent="-342900" rtl="0">
              <a:spcBef>
                <a:spcPts val="0"/>
              </a:spcBef>
              <a:spcAft>
                <a:spcPts val="0"/>
              </a:spcAft>
              <a:buSzPts val="1800"/>
              <a:buChar char="○"/>
              <a:defRPr/>
            </a:lvl8pPr>
            <a:lvl9pPr marL="4114800" lvl="8" indent="-342900" rtl="0">
              <a:spcBef>
                <a:spcPts val="0"/>
              </a:spcBef>
              <a:spcAft>
                <a:spcPts val="0"/>
              </a:spcAft>
              <a:buSzPts val="1800"/>
              <a:buChar char="■"/>
              <a:defRPr/>
            </a:lvl9pPr>
          </a:lstStyle>
          <a:p>
            <a:endParaRPr/>
          </a:p>
        </p:txBody>
      </p:sp>
      <p:sp>
        <p:nvSpPr>
          <p:cNvPr id="54" name="Google Shape;54;p7"/>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bg>
      <p:bgPr>
        <a:blipFill>
          <a:blip r:embed="rId2">
            <a:alphaModFix/>
          </a:blip>
          <a:stretch>
            <a:fillRect/>
          </a:stretch>
        </a:blipFill>
        <a:effectLst/>
      </p:bgPr>
    </p:bg>
    <p:spTree>
      <p:nvGrpSpPr>
        <p:cNvPr id="1" name="Shape 55"/>
        <p:cNvGrpSpPr/>
        <p:nvPr/>
      </p:nvGrpSpPr>
      <p:grpSpPr>
        <a:xfrm>
          <a:off x="0" y="0"/>
          <a:ext cx="0" cy="0"/>
          <a:chOff x="0" y="0"/>
          <a:chExt cx="0" cy="0"/>
        </a:xfrm>
      </p:grpSpPr>
      <p:sp>
        <p:nvSpPr>
          <p:cNvPr id="56" name="Google Shape;56;p8"/>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lvl1pPr lvl="0">
              <a:spcBef>
                <a:spcPts val="0"/>
              </a:spcBef>
              <a:spcAft>
                <a:spcPts val="0"/>
              </a:spcAft>
              <a:buSzPts val="2000"/>
              <a:buNone/>
              <a:defRPr/>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a:endParaRPr/>
          </a:p>
        </p:txBody>
      </p:sp>
      <p:sp>
        <p:nvSpPr>
          <p:cNvPr id="57" name="Google Shape;57;p8"/>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bg>
      <p:bgPr>
        <a:blipFill>
          <a:blip r:embed="rId2">
            <a:alphaModFix/>
          </a:blip>
          <a:stretch>
            <a:fillRect/>
          </a:stretch>
        </a:blipFill>
        <a:effectLst/>
      </p:bgPr>
    </p:bg>
    <p:spTree>
      <p:nvGrpSpPr>
        <p:cNvPr id="1" name="Shape 58"/>
        <p:cNvGrpSpPr/>
        <p:nvPr/>
      </p:nvGrpSpPr>
      <p:grpSpPr>
        <a:xfrm>
          <a:off x="0" y="0"/>
          <a:ext cx="0" cy="0"/>
          <a:chOff x="0" y="0"/>
          <a:chExt cx="0" cy="0"/>
        </a:xfrm>
      </p:grpSpPr>
      <p:sp>
        <p:nvSpPr>
          <p:cNvPr id="59" name="Google Shape;59;p9"/>
          <p:cNvSpPr txBox="1">
            <a:spLocks noGrp="1"/>
          </p:cNvSpPr>
          <p:nvPr>
            <p:ph type="body" idx="1"/>
          </p:nvPr>
        </p:nvSpPr>
        <p:spPr>
          <a:xfrm>
            <a:off x="457200" y="4055343"/>
            <a:ext cx="8229600" cy="368700"/>
          </a:xfrm>
          <a:prstGeom prst="rect">
            <a:avLst/>
          </a:prstGeom>
        </p:spPr>
        <p:txBody>
          <a:bodyPr spcFirstLastPara="1" wrap="square" lIns="91425" tIns="91425" rIns="91425" bIns="91425" anchor="t" anchorCtr="0">
            <a:noAutofit/>
          </a:bodyPr>
          <a:lstStyle>
            <a:lvl1pPr marL="457200" lvl="0" indent="-228600" algn="ctr">
              <a:spcBef>
                <a:spcPts val="360"/>
              </a:spcBef>
              <a:spcAft>
                <a:spcPts val="0"/>
              </a:spcAft>
              <a:buSzPts val="1800"/>
              <a:buNone/>
              <a:defRPr sz="1800"/>
            </a:lvl1pPr>
          </a:lstStyle>
          <a:p>
            <a:endParaRPr/>
          </a:p>
        </p:txBody>
      </p:sp>
      <p:sp>
        <p:nvSpPr>
          <p:cNvPr id="60" name="Google Shape;60;p9"/>
          <p:cNvSpPr txBox="1">
            <a:spLocks noGrp="1"/>
          </p:cNvSpPr>
          <p:nvPr>
            <p:ph type="sldNum" idx="12"/>
          </p:nvPr>
        </p:nvSpPr>
        <p:spPr>
          <a:xfrm>
            <a:off x="-92" y="4749844"/>
            <a:ext cx="9144000" cy="393600"/>
          </a:xfrm>
          <a:prstGeom prst="rect">
            <a:avLst/>
          </a:prstGeom>
        </p:spPr>
        <p:txBody>
          <a:bodyPr spcFirstLastPara="1" wrap="square" lIns="91425" tIns="91425" rIns="91425" bIns="91425" anchor="t" anchorCtr="0">
            <a:noAutofit/>
          </a:bodyPr>
          <a:lstStyle>
            <a:lvl1pPr lvl="0" algn="ctr">
              <a:buNone/>
              <a:defRPr/>
            </a:lvl1pPr>
            <a:lvl2pPr lvl="1" algn="ctr">
              <a:buNone/>
              <a:defRPr/>
            </a:lvl2pPr>
            <a:lvl3pPr lvl="2" algn="ctr">
              <a:buNone/>
              <a:defRPr/>
            </a:lvl3pPr>
            <a:lvl4pPr lvl="3" algn="ctr">
              <a:buNone/>
              <a:defRPr/>
            </a:lvl4pPr>
            <a:lvl5pPr lvl="4" algn="ctr">
              <a:buNone/>
              <a:defRPr/>
            </a:lvl5pPr>
            <a:lvl6pPr lvl="5" algn="ctr">
              <a:buNone/>
              <a:defRPr/>
            </a:lvl6pPr>
            <a:lvl7pPr lvl="6" algn="ctr">
              <a:buNone/>
              <a:defRPr/>
            </a:lvl7pPr>
            <a:lvl8pPr lvl="7" algn="ctr">
              <a:buNone/>
              <a:defRPr/>
            </a:lvl8pPr>
            <a:lvl9pPr lvl="8" algn="ctr">
              <a:buNone/>
              <a:defRPr/>
            </a:lvl9pPr>
          </a:lstStyle>
          <a:p>
            <a:pPr marL="0" lvl="0" indent="0" algn="ct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bg>
      <p:bgPr>
        <a:blipFill>
          <a:blip r:embed="rId2">
            <a:alphaModFix/>
          </a:blip>
          <a:stretch>
            <a:fillRect/>
          </a:stretch>
        </a:blipFill>
        <a:effectLst/>
      </p:bgPr>
    </p:bg>
    <p:spTree>
      <p:nvGrpSpPr>
        <p:cNvPr id="1" name="Shape 61"/>
        <p:cNvGrpSpPr/>
        <p:nvPr/>
      </p:nvGrpSpPr>
      <p:grpSpPr>
        <a:xfrm>
          <a:off x="0" y="0"/>
          <a:ext cx="0" cy="0"/>
          <a:chOff x="0" y="0"/>
          <a:chExt cx="0" cy="0"/>
        </a:xfrm>
      </p:grpSpPr>
      <p:sp>
        <p:nvSpPr>
          <p:cNvPr id="62" name="Google Shape;62;p10"/>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complete pattern">
  <p:cSld name="BLANK_1">
    <p:bg>
      <p:bgPr>
        <a:blipFill>
          <a:blip r:embed="rId2">
            <a:alphaModFix/>
          </a:blip>
          <a:stretch>
            <a:fillRect/>
          </a:stretch>
        </a:blipFill>
        <a:effectLst/>
      </p:bgPr>
    </p:bg>
    <p:spTree>
      <p:nvGrpSpPr>
        <p:cNvPr id="1" name="Shape 63"/>
        <p:cNvGrpSpPr/>
        <p:nvPr/>
      </p:nvGrpSpPr>
      <p:grpSpPr>
        <a:xfrm>
          <a:off x="0" y="0"/>
          <a:ext cx="0" cy="0"/>
          <a:chOff x="0" y="0"/>
          <a:chExt cx="0" cy="0"/>
        </a:xfrm>
      </p:grpSpPr>
      <p:sp>
        <p:nvSpPr>
          <p:cNvPr id="64" name="Google Shape;64;p11"/>
          <p:cNvSpPr/>
          <p:nvPr/>
        </p:nvSpPr>
        <p:spPr>
          <a:xfrm>
            <a:off x="-26550" y="-14850"/>
            <a:ext cx="9197100" cy="5173200"/>
          </a:xfrm>
          <a:prstGeom prst="rect">
            <a:avLst/>
          </a:prstGeom>
          <a:solidFill>
            <a:srgbClr val="CFD8DC">
              <a:alpha val="492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5" name="Google Shape;65;p11"/>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72"/>
        <p:cNvGrpSpPr/>
        <p:nvPr/>
      </p:nvGrpSpPr>
      <p:grpSpPr>
        <a:xfrm>
          <a:off x="0" y="0"/>
          <a:ext cx="0" cy="0"/>
          <a:chOff x="0" y="0"/>
          <a:chExt cx="0" cy="0"/>
        </a:xfrm>
      </p:grpSpPr>
      <p:sp>
        <p:nvSpPr>
          <p:cNvPr id="73" name="Google Shape;73;p1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4" name="Google Shape;74;p1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75" name="Google Shape;75;p1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76"/>
        <p:cNvGrpSpPr/>
        <p:nvPr/>
      </p:nvGrpSpPr>
      <p:grpSpPr>
        <a:xfrm>
          <a:off x="0" y="0"/>
          <a:ext cx="0" cy="0"/>
          <a:chOff x="0" y="0"/>
          <a:chExt cx="0" cy="0"/>
        </a:xfrm>
      </p:grpSpPr>
      <p:sp>
        <p:nvSpPr>
          <p:cNvPr id="77" name="Google Shape;77;p14"/>
          <p:cNvSpPr txBox="1">
            <a:spLocks noGrp="1"/>
          </p:cNvSpPr>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78" name="Google Shape;78;p14"/>
          <p:cNvSpPr txBox="1">
            <a:spLocks noGrp="1"/>
          </p:cNvSpPr>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sp>
        <p:nvSpPr>
          <p:cNvPr id="79" name="Google Shape;79;p14"/>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0" name="Google Shape;80;p14"/>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1" name="Google Shape;81;p14"/>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82"/>
        <p:cNvGrpSpPr/>
        <p:nvPr/>
      </p:nvGrpSpPr>
      <p:grpSpPr>
        <a:xfrm>
          <a:off x="0" y="0"/>
          <a:ext cx="0" cy="0"/>
          <a:chOff x="0" y="0"/>
          <a:chExt cx="0" cy="0"/>
        </a:xfrm>
      </p:grpSpPr>
      <p:sp>
        <p:nvSpPr>
          <p:cNvPr id="83" name="Google Shape;83;p15"/>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84" name="Google Shape;84;p15"/>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85" name="Google Shape;85;p15"/>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6" name="Google Shape;86;p15"/>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87" name="Google Shape;87;p15"/>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8"/>
        <p:cNvGrpSpPr/>
        <p:nvPr/>
      </p:nvGrpSpPr>
      <p:grpSpPr>
        <a:xfrm>
          <a:off x="0" y="0"/>
          <a:ext cx="0" cy="0"/>
          <a:chOff x="0" y="0"/>
          <a:chExt cx="0" cy="0"/>
        </a:xfrm>
      </p:grpSpPr>
      <p:sp>
        <p:nvSpPr>
          <p:cNvPr id="89" name="Google Shape;89;p16"/>
          <p:cNvSpPr txBox="1">
            <a:spLocks noGrp="1"/>
          </p:cNvSpPr>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Calibri"/>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0" name="Google Shape;90;p16"/>
          <p:cNvSpPr txBox="1">
            <a:spLocks noGrp="1"/>
          </p:cNvSpPr>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a:endParaRPr/>
          </a:p>
        </p:txBody>
      </p:sp>
      <p:sp>
        <p:nvSpPr>
          <p:cNvPr id="91" name="Google Shape;91;p16"/>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2" name="Google Shape;92;p16"/>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3" name="Google Shape;93;p16"/>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94"/>
        <p:cNvGrpSpPr/>
        <p:nvPr/>
      </p:nvGrpSpPr>
      <p:grpSpPr>
        <a:xfrm>
          <a:off x="0" y="0"/>
          <a:ext cx="0" cy="0"/>
          <a:chOff x="0" y="0"/>
          <a:chExt cx="0" cy="0"/>
        </a:xfrm>
      </p:grpSpPr>
      <p:sp>
        <p:nvSpPr>
          <p:cNvPr id="95" name="Google Shape;95;p17"/>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96" name="Google Shape;96;p17"/>
          <p:cNvSpPr txBox="1">
            <a:spLocks noGrp="1"/>
          </p:cNvSpPr>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7" name="Google Shape;97;p17"/>
          <p:cNvSpPr txBox="1">
            <a:spLocks noGrp="1"/>
          </p:cNvSpPr>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98" name="Google Shape;98;p17"/>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99" name="Google Shape;99;p17"/>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0" name="Google Shape;100;p17"/>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01"/>
        <p:cNvGrpSpPr/>
        <p:nvPr/>
      </p:nvGrpSpPr>
      <p:grpSpPr>
        <a:xfrm>
          <a:off x="0" y="0"/>
          <a:ext cx="0" cy="0"/>
          <a:chOff x="0" y="0"/>
          <a:chExt cx="0" cy="0"/>
        </a:xfrm>
      </p:grpSpPr>
      <p:sp>
        <p:nvSpPr>
          <p:cNvPr id="102" name="Google Shape;102;p18"/>
          <p:cNvSpPr txBox="1">
            <a:spLocks noGrp="1"/>
          </p:cNvSpPr>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03" name="Google Shape;103;p18"/>
          <p:cNvSpPr txBox="1">
            <a:spLocks noGrp="1"/>
          </p:cNvSpPr>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04" name="Google Shape;104;p18"/>
          <p:cNvSpPr txBox="1">
            <a:spLocks noGrp="1"/>
          </p:cNvSpPr>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5" name="Google Shape;105;p18"/>
          <p:cNvSpPr txBox="1">
            <a:spLocks noGrp="1"/>
          </p:cNvSpPr>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a:endParaRPr/>
          </a:p>
        </p:txBody>
      </p:sp>
      <p:sp>
        <p:nvSpPr>
          <p:cNvPr id="106" name="Google Shape;106;p18"/>
          <p:cNvSpPr txBox="1">
            <a:spLocks noGrp="1"/>
          </p:cNvSpPr>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07" name="Google Shape;107;p18"/>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8" name="Google Shape;108;p18"/>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09" name="Google Shape;109;p18"/>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10"/>
        <p:cNvGrpSpPr/>
        <p:nvPr/>
      </p:nvGrpSpPr>
      <p:grpSpPr>
        <a:xfrm>
          <a:off x="0" y="0"/>
          <a:ext cx="0" cy="0"/>
          <a:chOff x="0" y="0"/>
          <a:chExt cx="0" cy="0"/>
        </a:xfrm>
      </p:grpSpPr>
      <p:sp>
        <p:nvSpPr>
          <p:cNvPr id="111" name="Google Shape;111;p19"/>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2" name="Google Shape;112;p19"/>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3" name="Google Shape;113;p19"/>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14" name="Google Shape;114;p19"/>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15"/>
        <p:cNvGrpSpPr/>
        <p:nvPr/>
      </p:nvGrpSpPr>
      <p:grpSpPr>
        <a:xfrm>
          <a:off x="0" y="0"/>
          <a:ext cx="0" cy="0"/>
          <a:chOff x="0" y="0"/>
          <a:chExt cx="0" cy="0"/>
        </a:xfrm>
      </p:grpSpPr>
      <p:sp>
        <p:nvSpPr>
          <p:cNvPr id="116" name="Google Shape;116;p20"/>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17" name="Google Shape;117;p20"/>
          <p:cNvSpPr txBox="1">
            <a:spLocks noGrp="1"/>
          </p:cNvSpPr>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a:endParaRPr/>
          </a:p>
        </p:txBody>
      </p:sp>
      <p:sp>
        <p:nvSpPr>
          <p:cNvPr id="118" name="Google Shape;118;p20"/>
          <p:cNvSpPr txBox="1">
            <a:spLocks noGrp="1"/>
          </p:cNvSpPr>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19" name="Google Shape;119;p20"/>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0" name="Google Shape;120;p20"/>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1" name="Google Shape;121;p20"/>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22"/>
        <p:cNvGrpSpPr/>
        <p:nvPr/>
      </p:nvGrpSpPr>
      <p:grpSpPr>
        <a:xfrm>
          <a:off x="0" y="0"/>
          <a:ext cx="0" cy="0"/>
          <a:chOff x="0" y="0"/>
          <a:chExt cx="0" cy="0"/>
        </a:xfrm>
      </p:grpSpPr>
      <p:sp>
        <p:nvSpPr>
          <p:cNvPr id="123" name="Google Shape;123;p21"/>
          <p:cNvSpPr txBox="1">
            <a:spLocks noGrp="1"/>
          </p:cNvSpPr>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Calibri"/>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24" name="Google Shape;124;p21"/>
          <p:cNvSpPr>
            <a:spLocks noGrp="1"/>
          </p:cNvSpPr>
          <p:nvPr>
            <p:ph type="pic" idx="2"/>
          </p:nvPr>
        </p:nvSpPr>
        <p:spPr>
          <a:xfrm>
            <a:off x="3887391" y="740569"/>
            <a:ext cx="4629150" cy="3655219"/>
          </a:xfrm>
          <a:prstGeom prst="rect">
            <a:avLst/>
          </a:prstGeom>
          <a:noFill/>
          <a:ln>
            <a:noFill/>
          </a:ln>
        </p:spPr>
      </p:sp>
      <p:sp>
        <p:nvSpPr>
          <p:cNvPr id="125" name="Google Shape;125;p21"/>
          <p:cNvSpPr txBox="1">
            <a:spLocks noGrp="1"/>
          </p:cNvSpPr>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a:endParaRPr/>
          </a:p>
        </p:txBody>
      </p:sp>
      <p:sp>
        <p:nvSpPr>
          <p:cNvPr id="126" name="Google Shape;126;p21"/>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7" name="Google Shape;127;p21"/>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28" name="Google Shape;128;p21"/>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29"/>
        <p:cNvGrpSpPr/>
        <p:nvPr/>
      </p:nvGrpSpPr>
      <p:grpSpPr>
        <a:xfrm>
          <a:off x="0" y="0"/>
          <a:ext cx="0" cy="0"/>
          <a:chOff x="0" y="0"/>
          <a:chExt cx="0" cy="0"/>
        </a:xfrm>
      </p:grpSpPr>
      <p:sp>
        <p:nvSpPr>
          <p:cNvPr id="130" name="Google Shape;130;p22"/>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1" name="Google Shape;131;p22"/>
          <p:cNvSpPr txBox="1">
            <a:spLocks noGrp="1"/>
          </p:cNvSpPr>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2" name="Google Shape;132;p2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3" name="Google Shape;133;p2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4" name="Google Shape;134;p2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35"/>
        <p:cNvGrpSpPr/>
        <p:nvPr/>
      </p:nvGrpSpPr>
      <p:grpSpPr>
        <a:xfrm>
          <a:off x="0" y="0"/>
          <a:ext cx="0" cy="0"/>
          <a:chOff x="0" y="0"/>
          <a:chExt cx="0" cy="0"/>
        </a:xfrm>
      </p:grpSpPr>
      <p:sp>
        <p:nvSpPr>
          <p:cNvPr id="136" name="Google Shape;136;p23"/>
          <p:cNvSpPr txBox="1">
            <a:spLocks noGrp="1"/>
          </p:cNvSpPr>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a:endParaRPr/>
          </a:p>
        </p:txBody>
      </p:sp>
      <p:sp>
        <p:nvSpPr>
          <p:cNvPr id="137" name="Google Shape;137;p23"/>
          <p:cNvSpPr txBox="1">
            <a:spLocks noGrp="1"/>
          </p:cNvSpPr>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a:endParaRPr/>
          </a:p>
        </p:txBody>
      </p:sp>
      <p:sp>
        <p:nvSpPr>
          <p:cNvPr id="138" name="Google Shape;138;p23"/>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39" name="Google Shape;139;p23"/>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a:endParaRPr/>
          </a:p>
        </p:txBody>
      </p:sp>
      <p:sp>
        <p:nvSpPr>
          <p:cNvPr id="140" name="Google Shape;140;p23"/>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12">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786150" y="308120"/>
            <a:ext cx="7571700" cy="702600"/>
          </a:xfrm>
          <a:prstGeom prst="rect">
            <a:avLst/>
          </a:prstGeom>
          <a:noFill/>
          <a:ln>
            <a:noFill/>
          </a:ln>
        </p:spPr>
        <p:txBody>
          <a:bodyPr spcFirstLastPara="1" wrap="square" lIns="91425" tIns="91425" rIns="91425" bIns="91425" anchor="b" anchorCtr="0">
            <a:noAutofit/>
          </a:bodyPr>
          <a:lstStyle>
            <a:lvl1pPr lvl="0">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1pPr>
            <a:lvl2pPr lvl="1">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2pPr>
            <a:lvl3pPr lvl="2">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3pPr>
            <a:lvl4pPr lvl="3">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4pPr>
            <a:lvl5pPr lvl="4">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5pPr>
            <a:lvl6pPr lvl="5">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6pPr>
            <a:lvl7pPr lvl="6">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7pPr>
            <a:lvl8pPr lvl="7">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8pPr>
            <a:lvl9pPr lvl="8">
              <a:spcBef>
                <a:spcPts val="0"/>
              </a:spcBef>
              <a:spcAft>
                <a:spcPts val="0"/>
              </a:spcAft>
              <a:buClr>
                <a:schemeClr val="accent1"/>
              </a:buClr>
              <a:buSzPts val="2000"/>
              <a:buFont typeface="Roboto Slab"/>
              <a:buNone/>
              <a:defRPr sz="2000">
                <a:solidFill>
                  <a:schemeClr val="accent1"/>
                </a:solidFill>
                <a:latin typeface="Roboto Slab"/>
                <a:ea typeface="Roboto Slab"/>
                <a:cs typeface="Roboto Slab"/>
                <a:sym typeface="Roboto Slab"/>
              </a:defRPr>
            </a:lvl9pPr>
          </a:lstStyle>
          <a:p>
            <a:endParaRPr/>
          </a:p>
        </p:txBody>
      </p:sp>
      <p:sp>
        <p:nvSpPr>
          <p:cNvPr id="7" name="Google Shape;7;p1"/>
          <p:cNvSpPr txBox="1">
            <a:spLocks noGrp="1"/>
          </p:cNvSpPr>
          <p:nvPr>
            <p:ph type="body" idx="1"/>
          </p:nvPr>
        </p:nvSpPr>
        <p:spPr>
          <a:xfrm>
            <a:off x="786150" y="1261700"/>
            <a:ext cx="7571700" cy="3573600"/>
          </a:xfrm>
          <a:prstGeom prst="rect">
            <a:avLst/>
          </a:prstGeom>
          <a:noFill/>
          <a:ln>
            <a:noFill/>
          </a:ln>
        </p:spPr>
        <p:txBody>
          <a:bodyPr spcFirstLastPara="1" wrap="square" lIns="91425" tIns="91425" rIns="91425" bIns="91425" anchor="t" anchorCtr="0">
            <a:noAutofit/>
          </a:bodyPr>
          <a:lstStyle>
            <a:lvl1pPr marL="457200" lvl="0" indent="-419100">
              <a:spcBef>
                <a:spcPts val="600"/>
              </a:spcBef>
              <a:spcAft>
                <a:spcPts val="0"/>
              </a:spcAft>
              <a:buClr>
                <a:schemeClr val="accent4"/>
              </a:buClr>
              <a:buSzPts val="3000"/>
              <a:buFont typeface="Source Sans Pro"/>
              <a:buChar char="◎"/>
              <a:defRPr sz="3000">
                <a:solidFill>
                  <a:schemeClr val="dk1"/>
                </a:solidFill>
                <a:latin typeface="Source Sans Pro"/>
                <a:ea typeface="Source Sans Pro"/>
                <a:cs typeface="Source Sans Pro"/>
                <a:sym typeface="Source Sans Pro"/>
              </a:defRPr>
            </a:lvl1pPr>
            <a:lvl2pPr marL="914400" lvl="1" indent="-38100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2pPr>
            <a:lvl3pPr marL="1371600" lvl="2" indent="-381000">
              <a:spcBef>
                <a:spcPts val="0"/>
              </a:spcBef>
              <a:spcAft>
                <a:spcPts val="0"/>
              </a:spcAft>
              <a:buClr>
                <a:schemeClr val="accent4"/>
              </a:buClr>
              <a:buSzPts val="2400"/>
              <a:buFont typeface="Source Sans Pro"/>
              <a:buChar char="◉"/>
              <a:defRPr sz="2400">
                <a:solidFill>
                  <a:schemeClr val="dk1"/>
                </a:solidFill>
                <a:latin typeface="Source Sans Pro"/>
                <a:ea typeface="Source Sans Pro"/>
                <a:cs typeface="Source Sans Pro"/>
                <a:sym typeface="Source Sans Pro"/>
              </a:defRPr>
            </a:lvl3pPr>
            <a:lvl4pPr marL="1828800" lvl="3"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4pPr>
            <a:lvl5pPr marL="2286000" lvl="4"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5pPr>
            <a:lvl6pPr marL="2743200" lvl="5"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6pPr>
            <a:lvl7pPr marL="3200400" lvl="6"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7pPr>
            <a:lvl8pPr marL="3657600" lvl="7"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8pPr>
            <a:lvl9pPr marL="4114800" lvl="8" indent="-342900">
              <a:spcBef>
                <a:spcPts val="0"/>
              </a:spcBef>
              <a:spcAft>
                <a:spcPts val="0"/>
              </a:spcAft>
              <a:buClr>
                <a:schemeClr val="dk1"/>
              </a:buClr>
              <a:buSzPts val="1800"/>
              <a:buFont typeface="Source Sans Pro"/>
              <a:buChar char="■"/>
              <a:defRPr sz="1800">
                <a:solidFill>
                  <a:schemeClr val="dk1"/>
                </a:solidFill>
                <a:latin typeface="Source Sans Pro"/>
                <a:ea typeface="Source Sans Pro"/>
                <a:cs typeface="Source Sans Pro"/>
                <a:sym typeface="Source Sans Pro"/>
              </a:defRPr>
            </a:lvl9pPr>
          </a:lstStyle>
          <a:p>
            <a:endParaRPr/>
          </a:p>
        </p:txBody>
      </p:sp>
      <p:sp>
        <p:nvSpPr>
          <p:cNvPr id="8" name="Google Shape;8;p1"/>
          <p:cNvSpPr txBox="1">
            <a:spLocks noGrp="1"/>
          </p:cNvSpPr>
          <p:nvPr>
            <p:ph type="sldNum" idx="12"/>
          </p:nvPr>
        </p:nvSpPr>
        <p:spPr>
          <a:xfrm>
            <a:off x="8404384" y="4749851"/>
            <a:ext cx="548700" cy="393600"/>
          </a:xfrm>
          <a:prstGeom prst="rect">
            <a:avLst/>
          </a:prstGeom>
          <a:noFill/>
          <a:ln>
            <a:noFill/>
          </a:ln>
        </p:spPr>
        <p:txBody>
          <a:bodyPr spcFirstLastPara="1" wrap="square" lIns="91425" tIns="91425" rIns="91425" bIns="91425" anchor="t" anchorCtr="0">
            <a:noAutofit/>
          </a:bodyPr>
          <a:lstStyle>
            <a:lvl1pPr lvl="0" algn="r">
              <a:buNone/>
              <a:defRPr sz="1300" b="1">
                <a:solidFill>
                  <a:schemeClr val="accent1"/>
                </a:solidFill>
                <a:latin typeface="Source Sans Pro"/>
                <a:ea typeface="Source Sans Pro"/>
                <a:cs typeface="Source Sans Pro"/>
                <a:sym typeface="Source Sans Pro"/>
              </a:defRPr>
            </a:lvl1pPr>
            <a:lvl2pPr lvl="1" algn="r">
              <a:buNone/>
              <a:defRPr sz="1300" b="1">
                <a:solidFill>
                  <a:schemeClr val="accent1"/>
                </a:solidFill>
                <a:latin typeface="Source Sans Pro"/>
                <a:ea typeface="Source Sans Pro"/>
                <a:cs typeface="Source Sans Pro"/>
                <a:sym typeface="Source Sans Pro"/>
              </a:defRPr>
            </a:lvl2pPr>
            <a:lvl3pPr lvl="2" algn="r">
              <a:buNone/>
              <a:defRPr sz="1300" b="1">
                <a:solidFill>
                  <a:schemeClr val="accent1"/>
                </a:solidFill>
                <a:latin typeface="Source Sans Pro"/>
                <a:ea typeface="Source Sans Pro"/>
                <a:cs typeface="Source Sans Pro"/>
                <a:sym typeface="Source Sans Pro"/>
              </a:defRPr>
            </a:lvl3pPr>
            <a:lvl4pPr lvl="3" algn="r">
              <a:buNone/>
              <a:defRPr sz="1300" b="1">
                <a:solidFill>
                  <a:schemeClr val="accent1"/>
                </a:solidFill>
                <a:latin typeface="Source Sans Pro"/>
                <a:ea typeface="Source Sans Pro"/>
                <a:cs typeface="Source Sans Pro"/>
                <a:sym typeface="Source Sans Pro"/>
              </a:defRPr>
            </a:lvl4pPr>
            <a:lvl5pPr lvl="4" algn="r">
              <a:buNone/>
              <a:defRPr sz="1300" b="1">
                <a:solidFill>
                  <a:schemeClr val="accent1"/>
                </a:solidFill>
                <a:latin typeface="Source Sans Pro"/>
                <a:ea typeface="Source Sans Pro"/>
                <a:cs typeface="Source Sans Pro"/>
                <a:sym typeface="Source Sans Pro"/>
              </a:defRPr>
            </a:lvl5pPr>
            <a:lvl6pPr lvl="5" algn="r">
              <a:buNone/>
              <a:defRPr sz="1300" b="1">
                <a:solidFill>
                  <a:schemeClr val="accent1"/>
                </a:solidFill>
                <a:latin typeface="Source Sans Pro"/>
                <a:ea typeface="Source Sans Pro"/>
                <a:cs typeface="Source Sans Pro"/>
                <a:sym typeface="Source Sans Pro"/>
              </a:defRPr>
            </a:lvl6pPr>
            <a:lvl7pPr lvl="6" algn="r">
              <a:buNone/>
              <a:defRPr sz="1300" b="1">
                <a:solidFill>
                  <a:schemeClr val="accent1"/>
                </a:solidFill>
                <a:latin typeface="Source Sans Pro"/>
                <a:ea typeface="Source Sans Pro"/>
                <a:cs typeface="Source Sans Pro"/>
                <a:sym typeface="Source Sans Pro"/>
              </a:defRPr>
            </a:lvl7pPr>
            <a:lvl8pPr lvl="7" algn="r">
              <a:buNone/>
              <a:defRPr sz="1300" b="1">
                <a:solidFill>
                  <a:schemeClr val="accent1"/>
                </a:solidFill>
                <a:latin typeface="Source Sans Pro"/>
                <a:ea typeface="Source Sans Pro"/>
                <a:cs typeface="Source Sans Pro"/>
                <a:sym typeface="Source Sans Pro"/>
              </a:defRPr>
            </a:lvl8pPr>
            <a:lvl9pPr lvl="8" algn="r">
              <a:buNone/>
              <a:defRPr sz="1300" b="1">
                <a:solidFill>
                  <a:schemeClr val="accent1"/>
                </a:solidFill>
                <a:latin typeface="Source Sans Pro"/>
                <a:ea typeface="Source Sans Pro"/>
                <a:cs typeface="Source Sans Pro"/>
                <a:sym typeface="Source Sans Pro"/>
              </a:defRPr>
            </a:lvl9pPr>
          </a:lstStyle>
          <a:p>
            <a:pPr marL="0" lvl="0" indent="0" algn="r" rtl="0">
              <a:spcBef>
                <a:spcPts val="0"/>
              </a:spcBef>
              <a:spcAft>
                <a:spcPts val="0"/>
              </a:spcAft>
              <a:buNone/>
            </a:pPr>
            <a:fld id="{00000000-1234-1234-1234-123412341234}" type="slidenum">
              <a:rPr lang="en"/>
              <a:t>‹#›</a:t>
            </a:fld>
            <a:endParaRPr>
              <a:latin typeface="Roboto Slab"/>
              <a:ea typeface="Roboto Slab"/>
              <a:cs typeface="Roboto Slab"/>
              <a:sym typeface="Roboto Slab"/>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66"/>
        <p:cNvGrpSpPr/>
        <p:nvPr/>
      </p:nvGrpSpPr>
      <p:grpSpPr>
        <a:xfrm>
          <a:off x="0" y="0"/>
          <a:ext cx="0" cy="0"/>
          <a:chOff x="0" y="0"/>
          <a:chExt cx="0" cy="0"/>
        </a:xfrm>
      </p:grpSpPr>
      <p:sp>
        <p:nvSpPr>
          <p:cNvPr id="67" name="Google Shape;67;p12"/>
          <p:cNvSpPr txBox="1">
            <a:spLocks noGrp="1"/>
          </p:cNvSpPr>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Calibri"/>
              <a:buNone/>
              <a:defRPr sz="3300" b="0" i="0" u="none" strike="noStrike" cap="none">
                <a:solidFill>
                  <a:schemeClr val="dk1"/>
                </a:solidFill>
                <a:latin typeface="Calibri"/>
                <a:ea typeface="Calibri"/>
                <a:cs typeface="Calibri"/>
                <a:sym typeface="Calibri"/>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68" name="Google Shape;68;p12"/>
          <p:cNvSpPr txBox="1">
            <a:spLocks noGrp="1"/>
          </p:cNvSpPr>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a:buChar char="•"/>
              <a:defRPr sz="2100" b="0" i="0" u="none" strike="noStrike" cap="none">
                <a:solidFill>
                  <a:schemeClr val="dk1"/>
                </a:solidFill>
                <a:latin typeface="Calibri"/>
                <a:ea typeface="Calibri"/>
                <a:cs typeface="Calibri"/>
                <a:sym typeface="Calibri"/>
              </a:defRPr>
            </a:lvl1pPr>
            <a:lvl2pPr marL="914400" marR="0" lvl="1" indent="-342900" algn="l" rtl="0">
              <a:lnSpc>
                <a:spcPct val="90000"/>
              </a:lnSpc>
              <a:spcBef>
                <a:spcPts val="4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23850" algn="l" rtl="0">
              <a:lnSpc>
                <a:spcPct val="90000"/>
              </a:lnSpc>
              <a:spcBef>
                <a:spcPts val="400"/>
              </a:spcBef>
              <a:spcAft>
                <a:spcPts val="0"/>
              </a:spcAft>
              <a:buClr>
                <a:schemeClr val="dk1"/>
              </a:buClr>
              <a:buSzPts val="1500"/>
              <a:buFont typeface="Arial"/>
              <a:buChar char="•"/>
              <a:defRPr sz="1500" b="0" i="0" u="none" strike="noStrike" cap="none">
                <a:solidFill>
                  <a:schemeClr val="dk1"/>
                </a:solidFill>
                <a:latin typeface="Calibri"/>
                <a:ea typeface="Calibri"/>
                <a:cs typeface="Calibri"/>
                <a:sym typeface="Calibri"/>
              </a:defRPr>
            </a:lvl3pPr>
            <a:lvl4pPr marL="1828800" marR="0" lvl="3"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6pPr>
            <a:lvl7pPr marL="3200400" marR="0" lvl="6"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7pPr>
            <a:lvl8pPr marL="3657600" marR="0" lvl="7"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8pPr>
            <a:lvl9pPr marL="4114800" marR="0" lvl="8" indent="-317500" algn="l" rtl="0">
              <a:lnSpc>
                <a:spcPct val="90000"/>
              </a:lnSpc>
              <a:spcBef>
                <a:spcPts val="4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9pPr>
          </a:lstStyle>
          <a:p>
            <a:endParaRPr/>
          </a:p>
        </p:txBody>
      </p:sp>
      <p:sp>
        <p:nvSpPr>
          <p:cNvPr id="69" name="Google Shape;69;p12"/>
          <p:cNvSpPr txBox="1">
            <a:spLocks noGrp="1"/>
          </p:cNvSpPr>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0" name="Google Shape;70;p12"/>
          <p:cNvSpPr txBox="1">
            <a:spLocks noGrp="1"/>
          </p:cNvSpPr>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100"/>
              <a:buNone/>
              <a:defRPr sz="1400" b="0" i="0" u="none" strike="noStrike" cap="none">
                <a:solidFill>
                  <a:schemeClr val="dk1"/>
                </a:solidFill>
                <a:latin typeface="Calibri"/>
                <a:ea typeface="Calibri"/>
                <a:cs typeface="Calibri"/>
                <a:sym typeface="Calibri"/>
              </a:defRPr>
            </a:lvl9pPr>
          </a:lstStyle>
          <a:p>
            <a:endParaRPr/>
          </a:p>
        </p:txBody>
      </p:sp>
      <p:sp>
        <p:nvSpPr>
          <p:cNvPr id="71" name="Google Shape;71;p12"/>
          <p:cNvSpPr txBox="1">
            <a:spLocks noGrp="1"/>
          </p:cNvSpPr>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Calibri"/>
                <a:ea typeface="Calibri"/>
                <a:cs typeface="Calibri"/>
                <a:sym typeface="Calibri"/>
              </a:defRPr>
            </a:lvl1pPr>
            <a:lvl2pPr marL="0" marR="0" lvl="1" indent="0" algn="r" rtl="0">
              <a:spcBef>
                <a:spcPts val="0"/>
              </a:spcBef>
              <a:buNone/>
              <a:defRPr sz="900" b="0" i="0" u="none" strike="noStrike" cap="none">
                <a:solidFill>
                  <a:srgbClr val="888888"/>
                </a:solidFill>
                <a:latin typeface="Calibri"/>
                <a:ea typeface="Calibri"/>
                <a:cs typeface="Calibri"/>
                <a:sym typeface="Calibri"/>
              </a:defRPr>
            </a:lvl2pPr>
            <a:lvl3pPr marL="0" marR="0" lvl="2" indent="0" algn="r" rtl="0">
              <a:spcBef>
                <a:spcPts val="0"/>
              </a:spcBef>
              <a:buNone/>
              <a:defRPr sz="900" b="0" i="0" u="none" strike="noStrike" cap="none">
                <a:solidFill>
                  <a:srgbClr val="888888"/>
                </a:solidFill>
                <a:latin typeface="Calibri"/>
                <a:ea typeface="Calibri"/>
                <a:cs typeface="Calibri"/>
                <a:sym typeface="Calibri"/>
              </a:defRPr>
            </a:lvl3pPr>
            <a:lvl4pPr marL="0" marR="0" lvl="3" indent="0" algn="r" rtl="0">
              <a:spcBef>
                <a:spcPts val="0"/>
              </a:spcBef>
              <a:buNone/>
              <a:defRPr sz="900" b="0" i="0" u="none" strike="noStrike" cap="none">
                <a:solidFill>
                  <a:srgbClr val="888888"/>
                </a:solidFill>
                <a:latin typeface="Calibri"/>
                <a:ea typeface="Calibri"/>
                <a:cs typeface="Calibri"/>
                <a:sym typeface="Calibri"/>
              </a:defRPr>
            </a:lvl4pPr>
            <a:lvl5pPr marL="0" marR="0" lvl="4" indent="0" algn="r" rtl="0">
              <a:spcBef>
                <a:spcPts val="0"/>
              </a:spcBef>
              <a:buNone/>
              <a:defRPr sz="900" b="0" i="0" u="none" strike="noStrike" cap="none">
                <a:solidFill>
                  <a:srgbClr val="888888"/>
                </a:solidFill>
                <a:latin typeface="Calibri"/>
                <a:ea typeface="Calibri"/>
                <a:cs typeface="Calibri"/>
                <a:sym typeface="Calibri"/>
              </a:defRPr>
            </a:lvl5pPr>
            <a:lvl6pPr marL="0" marR="0" lvl="5" indent="0" algn="r" rtl="0">
              <a:spcBef>
                <a:spcPts val="0"/>
              </a:spcBef>
              <a:buNone/>
              <a:defRPr sz="900" b="0" i="0" u="none" strike="noStrike" cap="none">
                <a:solidFill>
                  <a:srgbClr val="888888"/>
                </a:solidFill>
                <a:latin typeface="Calibri"/>
                <a:ea typeface="Calibri"/>
                <a:cs typeface="Calibri"/>
                <a:sym typeface="Calibri"/>
              </a:defRPr>
            </a:lvl6pPr>
            <a:lvl7pPr marL="0" marR="0" lvl="6" indent="0" algn="r" rtl="0">
              <a:spcBef>
                <a:spcPts val="0"/>
              </a:spcBef>
              <a:buNone/>
              <a:defRPr sz="900" b="0" i="0" u="none" strike="noStrike" cap="none">
                <a:solidFill>
                  <a:srgbClr val="888888"/>
                </a:solidFill>
                <a:latin typeface="Calibri"/>
                <a:ea typeface="Calibri"/>
                <a:cs typeface="Calibri"/>
                <a:sym typeface="Calibri"/>
              </a:defRPr>
            </a:lvl7pPr>
            <a:lvl8pPr marL="0" marR="0" lvl="7" indent="0" algn="r" rtl="0">
              <a:spcBef>
                <a:spcPts val="0"/>
              </a:spcBef>
              <a:buNone/>
              <a:defRPr sz="900" b="0" i="0" u="none" strike="noStrike" cap="none">
                <a:solidFill>
                  <a:srgbClr val="888888"/>
                </a:solidFill>
                <a:latin typeface="Calibri"/>
                <a:ea typeface="Calibri"/>
                <a:cs typeface="Calibri"/>
                <a:sym typeface="Calibri"/>
              </a:defRPr>
            </a:lvl8pPr>
            <a:lvl9pPr marL="0" marR="0" lvl="8" indent="0" algn="r" rtl="0">
              <a:spcBef>
                <a:spcPts val="0"/>
              </a:spcBef>
              <a:buNone/>
              <a:defRPr sz="9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ched.co/13sdP"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heardlibrary.github.io/digital-scholarship/script/wikidata/ld4/" TargetMode="External"/><Relationship Id="rId2" Type="http://schemas.openxmlformats.org/officeDocument/2006/relationships/notesSlide" Target="../notesSlides/notesSlide4.xml"/><Relationship Id="rId1" Type="http://schemas.openxmlformats.org/officeDocument/2006/relationships/slideLayout" Target="../slideLayouts/slideLayout5.xml"/><Relationship Id="rId4" Type="http://schemas.openxmlformats.org/officeDocument/2006/relationships/hyperlink" Target="https://idea.infosci.utk.edu/"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9.xml"/><Relationship Id="rId5" Type="http://schemas.openxmlformats.org/officeDocument/2006/relationships/image" Target="../media/image6.png"/><Relationship Id="rId4" Type="http://schemas.openxmlformats.org/officeDocument/2006/relationships/hyperlink" Target="http://vanderbi.lt/vanderbot"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openxmlformats.org/officeDocument/2006/relationships/image" Target="../media/image8.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1.xml"/><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hyperlink" Target="https://www.wikidata.org/wiki/Q111555713" TargetMode="External"/><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hyperlink" Target="https://www.wikidata.org/wiki/Property:P9745" TargetMode="External"/><Relationship Id="rId5" Type="http://schemas.openxmlformats.org/officeDocument/2006/relationships/hyperlink" Target="https://www.wikidata.org/wiki/Property:P629" TargetMode="External"/><Relationship Id="rId4" Type="http://schemas.openxmlformats.org/officeDocument/2006/relationships/hyperlink" Target="https://www.wikidata.org/wiki/Q4116191" TargetMode="External"/></Relationships>
</file>

<file path=ppt/slides/_rels/slide12.xml.rels><?xml version="1.0" encoding="UTF-8" standalone="yes"?>
<Relationships xmlns="http://schemas.openxmlformats.org/package/2006/relationships"><Relationship Id="rId8" Type="http://schemas.openxmlformats.org/officeDocument/2006/relationships/hyperlink" Target="https://www.wikidata.org/wiki/Q2144513" TargetMode="External"/><Relationship Id="rId3" Type="http://schemas.openxmlformats.org/officeDocument/2006/relationships/hyperlink" Target="https://www.wikidata.org/wiki/Q112831378" TargetMode="External"/><Relationship Id="rId7" Type="http://schemas.openxmlformats.org/officeDocument/2006/relationships/hyperlink" Target="https://www.wikidata.org/wiki/Q3831834"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hyperlink" Target="https://www.wikidata.org/wiki/Q194070" TargetMode="External"/><Relationship Id="rId5" Type="http://schemas.openxmlformats.org/officeDocument/2006/relationships/hyperlink" Target="https://www.wikidata.org/wiki/Property:P527" TargetMode="External"/><Relationship Id="rId10" Type="http://schemas.openxmlformats.org/officeDocument/2006/relationships/image" Target="../media/image15.jpg"/><Relationship Id="rId4" Type="http://schemas.openxmlformats.org/officeDocument/2006/relationships/hyperlink" Target="https://www.wikidata.org/wiki/Property:P2635" TargetMode="External"/><Relationship Id="rId9" Type="http://schemas.openxmlformats.org/officeDocument/2006/relationships/hyperlink" Target="https://www.wikidata.org/wiki/Q82260552"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scholar.harvard.edu/files/sbayoumi/files/soha_bayoumi_-_cv_0.pdf" TargetMode="External"/><Relationship Id="rId3" Type="http://schemas.openxmlformats.org/officeDocument/2006/relationships/hyperlink" Target="https://www.wikidata.org/wiki/Q112831378" TargetMode="External"/><Relationship Id="rId7" Type="http://schemas.openxmlformats.org/officeDocument/2006/relationships/hyperlink" Target="http://id.loc.gov/authorities/names/no2016003240" TargetMode="External"/><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hyperlink" Target="https://hopkinshistoryofmedicine.org/people/ahmed-ragab-md-phd/" TargetMode="External"/><Relationship Id="rId5" Type="http://schemas.openxmlformats.org/officeDocument/2006/relationships/hyperlink" Target="https://hopkinshistoryofmedicine.org/people/ah" TargetMode="External"/><Relationship Id="rId4" Type="http://schemas.openxmlformats.org/officeDocument/2006/relationships/hyperlink" Target="http://opac.bmlonline.it/Bibliografia.htm?idlist=0&amp;record=445712426399" TargetMode="External"/><Relationship Id="rId9" Type="http://schemas.openxmlformats.org/officeDocument/2006/relationships/hyperlink" Target="https://www.wikidata.org/wiki/Q39042839" TargetMode="External"/></Relationships>
</file>

<file path=ppt/slides/_rels/slide14.xml.rels><?xml version="1.0" encoding="UTF-8" standalone="yes"?>
<Relationships xmlns="http://schemas.openxmlformats.org/package/2006/relationships"><Relationship Id="rId8" Type="http://schemas.openxmlformats.org/officeDocument/2006/relationships/hyperlink" Target="http://www.biographi.ca/en/bio/wright_robert_ramsay_16E.html" TargetMode="External"/><Relationship Id="rId3" Type="http://schemas.openxmlformats.org/officeDocument/2006/relationships/hyperlink" Target="https://www.wikidata.org/wiki/Q112831309" TargetMode="External"/><Relationship Id="rId7" Type="http://schemas.openxmlformats.org/officeDocument/2006/relationships/hyperlink" Target="https://en.wikipedia.org/wiki/Robert_Ramsay_Wright"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hyperlink" Target="https://www.wikidata.org/wiki/Q7349157" TargetMode="External"/><Relationship Id="rId5" Type="http://schemas.openxmlformats.org/officeDocument/2006/relationships/hyperlink" Target="http://id.loc.gov/authorities/names/n86023255" TargetMode="External"/><Relationship Id="rId10" Type="http://schemas.openxmlformats.org/officeDocument/2006/relationships/hyperlink" Target="https://tiny.utk.edu/vod1S" TargetMode="External"/><Relationship Id="rId4" Type="http://schemas.openxmlformats.org/officeDocument/2006/relationships/hyperlink" Target="http://www.worldcat.org/oclc/3109131" TargetMode="External"/><Relationship Id="rId9"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hyperlink" Target="https://www.wikidata.org/wiki/Q111555713" TargetMode="External"/><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hyperlink" Target="https://www.wikidata.org/wiki/Wikidata:WikiProject_Books#Manuscript_properties"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hyperlink" Target="https://heardlibrary.github.io/digital-scholarship/script/wikidata/ld4/" TargetMode="External"/><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hyperlink" Target="http://www.biographi.ca/en/bio/wright_robert_ramsay_16E.html" TargetMode="External"/><Relationship Id="rId5" Type="http://schemas.openxmlformats.org/officeDocument/2006/relationships/hyperlink" Target="https://blogs.bl.uk/asian-and-african/2014/11/arabic-scientific-manuscripts-go-live-in-qatar-digital-library.html" TargetMode="External"/><Relationship Id="rId4" Type="http://schemas.openxmlformats.org/officeDocument/2006/relationships/hyperlink" Target="https://content.iospress.com/articles/semantic-web/sw210443" TargetMode="External"/></Relationships>
</file>

<file path=ppt/slides/_rels/slide21.xml.rels><?xml version="1.0" encoding="UTF-8" standalone="yes"?>
<Relationships xmlns="http://schemas.openxmlformats.org/package/2006/relationships"><Relationship Id="rId8" Type="http://schemas.openxmlformats.org/officeDocument/2006/relationships/hyperlink" Target="https://www.wikidata.org/wiki/Wikidata:Introduction" TargetMode="External"/><Relationship Id="rId3" Type="http://schemas.openxmlformats.org/officeDocument/2006/relationships/hyperlink" Target="https://idea.infosci.utk.edu/institute2021/fellows2021/" TargetMode="External"/><Relationship Id="rId7" Type="http://schemas.openxmlformats.org/officeDocument/2006/relationships/hyperlink" Target="https://www.wikidata.org/wiki/Wikidata:WikiProject_Books#Manuscript_properties" TargetMode="External"/><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hyperlink" Target="https://www.w3.org/TR/rdf11-concepts/#data-model" TargetMode="External"/><Relationship Id="rId5" Type="http://schemas.openxmlformats.org/officeDocument/2006/relationships/hyperlink" Target="https://faculty.utk.edu/Anchalee.Panigabutra-Roberts/publications" TargetMode="External"/><Relationship Id="rId4" Type="http://schemas.openxmlformats.org/officeDocument/2006/relationships/hyperlink" Target="https://nam11.safelinks.protection.outlook.com/?url=https%3A%2F%2Fwww.branah.com%2Funicode-converter&amp;data=05%7C01%7Capanigab%40utk.edu%7C00c417d064fc4cc33a6908da5940fb6b%7C515813d9717d45dd9eca9aa19c09d6f9%7C0%7C0%7C637920432903780775%7CUnknown%7CTWFpbGZsb3d8eyJWIjoiMC4wLjAwMDAiLCJQIjoiV2luMzIiLCJBTiI6Ik1haWwiLCJXVCI6Mn0%3D%7C3000%7C%7C%7C&amp;sdata=4yulGn25UD0VndGlyqdG%2BK0uShee7ccP3JrSxZzhfJ8%3D&amp;reserved=0" TargetMode="Externa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hyperlink" Target="http://www.slidescarnival.com/" TargetMode="External"/><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hyperlink" Target="http://unsplash.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44"/>
        <p:cNvGrpSpPr/>
        <p:nvPr/>
      </p:nvGrpSpPr>
      <p:grpSpPr>
        <a:xfrm>
          <a:off x="0" y="0"/>
          <a:ext cx="0" cy="0"/>
          <a:chOff x="0" y="0"/>
          <a:chExt cx="0" cy="0"/>
        </a:xfrm>
      </p:grpSpPr>
      <p:sp>
        <p:nvSpPr>
          <p:cNvPr id="145" name="Google Shape;145;p24"/>
          <p:cNvSpPr txBox="1">
            <a:spLocks noGrp="1"/>
          </p:cNvSpPr>
          <p:nvPr>
            <p:ph type="ctrTitle"/>
          </p:nvPr>
        </p:nvSpPr>
        <p:spPr>
          <a:xfrm>
            <a:off x="1203125" y="1977450"/>
            <a:ext cx="7362300" cy="1278600"/>
          </a:xfrm>
          <a:prstGeom prst="rect">
            <a:avLst/>
          </a:prstGeom>
        </p:spPr>
        <p:txBody>
          <a:bodyPr spcFirstLastPara="1" wrap="square" lIns="91425" tIns="91425" rIns="91425" bIns="91425" anchor="ctr" anchorCtr="0">
            <a:noAutofit/>
          </a:bodyPr>
          <a:lstStyle/>
          <a:p>
            <a:pPr marL="0" lvl="0" indent="0" algn="ctr" rtl="0">
              <a:spcBef>
                <a:spcPts val="0"/>
              </a:spcBef>
              <a:spcAft>
                <a:spcPts val="0"/>
              </a:spcAft>
              <a:buNone/>
            </a:pPr>
            <a:r>
              <a:rPr lang="en" sz="3100">
                <a:solidFill>
                  <a:srgbClr val="0091EA"/>
                </a:solidFill>
              </a:rPr>
              <a:t>Working with VanderBot </a:t>
            </a:r>
            <a:endParaRPr sz="3100">
              <a:solidFill>
                <a:srgbClr val="0091EA"/>
              </a:solidFill>
            </a:endParaRPr>
          </a:p>
          <a:p>
            <a:pPr marL="0" lvl="0" indent="0" algn="ctr" rtl="0">
              <a:spcBef>
                <a:spcPts val="0"/>
              </a:spcBef>
              <a:spcAft>
                <a:spcPts val="0"/>
              </a:spcAft>
              <a:buNone/>
            </a:pPr>
            <a:r>
              <a:rPr lang="en" sz="3100">
                <a:solidFill>
                  <a:srgbClr val="0091EA"/>
                </a:solidFill>
              </a:rPr>
              <a:t>to Add Multilingual Content </a:t>
            </a:r>
            <a:endParaRPr sz="3100">
              <a:solidFill>
                <a:srgbClr val="0091EA"/>
              </a:solidFill>
            </a:endParaRPr>
          </a:p>
          <a:p>
            <a:pPr marL="0" lvl="0" indent="0" algn="ctr" rtl="0">
              <a:spcBef>
                <a:spcPts val="0"/>
              </a:spcBef>
              <a:spcAft>
                <a:spcPts val="0"/>
              </a:spcAft>
              <a:buNone/>
            </a:pPr>
            <a:r>
              <a:rPr lang="en" sz="3100">
                <a:solidFill>
                  <a:srgbClr val="0091EA"/>
                </a:solidFill>
              </a:rPr>
              <a:t>(in English and Arabic) </a:t>
            </a:r>
            <a:endParaRPr sz="3100">
              <a:solidFill>
                <a:srgbClr val="0091EA"/>
              </a:solidFill>
            </a:endParaRPr>
          </a:p>
          <a:p>
            <a:pPr marL="0" lvl="0" indent="0" algn="ctr" rtl="0">
              <a:spcBef>
                <a:spcPts val="0"/>
              </a:spcBef>
              <a:spcAft>
                <a:spcPts val="0"/>
              </a:spcAft>
              <a:buNone/>
            </a:pPr>
            <a:r>
              <a:rPr lang="en" sz="3100">
                <a:solidFill>
                  <a:srgbClr val="0091EA"/>
                </a:solidFill>
              </a:rPr>
              <a:t>to Wikidata</a:t>
            </a:r>
            <a:endParaRPr sz="3100">
              <a:solidFill>
                <a:srgbClr val="0091EA"/>
              </a:solidFill>
            </a:endParaRPr>
          </a:p>
          <a:p>
            <a:pPr marL="0" lvl="0" indent="0" algn="l" rtl="0">
              <a:spcBef>
                <a:spcPts val="0"/>
              </a:spcBef>
              <a:spcAft>
                <a:spcPts val="0"/>
              </a:spcAft>
              <a:buNone/>
            </a:pPr>
            <a:endParaRPr sz="2600">
              <a:solidFill>
                <a:srgbClr val="0091EA"/>
              </a:solidFill>
            </a:endParaRPr>
          </a:p>
          <a:p>
            <a:pPr marL="0" lvl="0" indent="0" algn="l" rtl="0">
              <a:spcBef>
                <a:spcPts val="0"/>
              </a:spcBef>
              <a:spcAft>
                <a:spcPts val="0"/>
              </a:spcAft>
              <a:buNone/>
            </a:pPr>
            <a:endParaRPr sz="2800">
              <a:solidFill>
                <a:srgbClr val="0091EA"/>
              </a:solidFill>
            </a:endParaRPr>
          </a:p>
        </p:txBody>
      </p:sp>
      <p:sp>
        <p:nvSpPr>
          <p:cNvPr id="146" name="Google Shape;146;p24"/>
          <p:cNvSpPr txBox="1"/>
          <p:nvPr/>
        </p:nvSpPr>
        <p:spPr>
          <a:xfrm>
            <a:off x="2125100" y="3717125"/>
            <a:ext cx="5345100" cy="1200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 sz="2600" b="1" u="sng">
                <a:solidFill>
                  <a:schemeClr val="hlink"/>
                </a:solidFill>
                <a:latin typeface="Roboto Slab"/>
                <a:ea typeface="Roboto Slab"/>
                <a:cs typeface="Roboto Slab"/>
                <a:sym typeface="Roboto Slab"/>
                <a:hlinkClick r:id="rId3"/>
              </a:rPr>
              <a:t>LD4 2022 Virtual Conference</a:t>
            </a:r>
            <a:endParaRPr sz="2600" b="1">
              <a:solidFill>
                <a:srgbClr val="0091EA"/>
              </a:solidFill>
              <a:latin typeface="Roboto Slab"/>
              <a:ea typeface="Roboto Slab"/>
              <a:cs typeface="Roboto Slab"/>
              <a:sym typeface="Roboto Slab"/>
            </a:endParaRPr>
          </a:p>
          <a:p>
            <a:pPr marL="0" lvl="0" indent="0" algn="ctr" rtl="0">
              <a:spcBef>
                <a:spcPts val="0"/>
              </a:spcBef>
              <a:spcAft>
                <a:spcPts val="0"/>
              </a:spcAft>
              <a:buNone/>
            </a:pPr>
            <a:r>
              <a:rPr lang="en" sz="2600" b="1">
                <a:solidFill>
                  <a:srgbClr val="0091EA"/>
                </a:solidFill>
                <a:latin typeface="Roboto Slab"/>
                <a:ea typeface="Roboto Slab"/>
                <a:cs typeface="Roboto Slab"/>
                <a:sym typeface="Roboto Slab"/>
              </a:rPr>
              <a:t>July 14, 2022</a:t>
            </a:r>
            <a:endParaRPr sz="2600" b="1">
              <a:solidFill>
                <a:srgbClr val="0091EA"/>
              </a:solidFill>
              <a:latin typeface="Roboto Slab"/>
              <a:ea typeface="Roboto Slab"/>
              <a:cs typeface="Roboto Slab"/>
              <a:sym typeface="Roboto Slab"/>
            </a:endParaRPr>
          </a:p>
          <a:p>
            <a:pPr marL="0" lvl="0" indent="0" algn="l" rtl="0">
              <a:spcBef>
                <a:spcPts val="0"/>
              </a:spcBef>
              <a:spcAft>
                <a:spcPts val="0"/>
              </a:spcAft>
              <a:buNone/>
            </a:pPr>
            <a:endParaRPr>
              <a:latin typeface="Source Sans Pro"/>
              <a:ea typeface="Source Sans Pro"/>
              <a:cs typeface="Source Sans Pro"/>
              <a:sym typeface="Source Sans Pro"/>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cxnSp>
        <p:nvCxnSpPr>
          <p:cNvPr id="151" name="Google Shape;151;p25"/>
          <p:cNvCxnSpPr/>
          <p:nvPr/>
        </p:nvCxnSpPr>
        <p:spPr>
          <a:xfrm>
            <a:off x="6694986" y="3933625"/>
            <a:ext cx="214500" cy="856800"/>
          </a:xfrm>
          <a:prstGeom prst="straightConnector1">
            <a:avLst/>
          </a:prstGeom>
          <a:noFill/>
          <a:ln w="9525" cap="flat" cmpd="sng">
            <a:solidFill>
              <a:srgbClr val="CFD8DC"/>
            </a:solidFill>
            <a:prstDash val="solid"/>
            <a:round/>
            <a:headEnd type="none" w="med" len="med"/>
            <a:tailEnd type="none" w="med" len="med"/>
          </a:ln>
        </p:spPr>
      </p:cxnSp>
      <p:cxnSp>
        <p:nvCxnSpPr>
          <p:cNvPr id="152" name="Google Shape;152;p25"/>
          <p:cNvCxnSpPr/>
          <p:nvPr/>
        </p:nvCxnSpPr>
        <p:spPr>
          <a:xfrm>
            <a:off x="7059842" y="3727574"/>
            <a:ext cx="394200" cy="525600"/>
          </a:xfrm>
          <a:prstGeom prst="straightConnector1">
            <a:avLst/>
          </a:prstGeom>
          <a:noFill/>
          <a:ln w="9525" cap="flat" cmpd="sng">
            <a:solidFill>
              <a:srgbClr val="CFD8DC"/>
            </a:solidFill>
            <a:prstDash val="solid"/>
            <a:round/>
            <a:headEnd type="none" w="med" len="med"/>
            <a:tailEnd type="none" w="med" len="med"/>
          </a:ln>
        </p:spPr>
      </p:cxnSp>
      <p:cxnSp>
        <p:nvCxnSpPr>
          <p:cNvPr id="153" name="Google Shape;153;p25"/>
          <p:cNvCxnSpPr/>
          <p:nvPr/>
        </p:nvCxnSpPr>
        <p:spPr>
          <a:xfrm>
            <a:off x="7224089" y="3501963"/>
            <a:ext cx="752400" cy="464100"/>
          </a:xfrm>
          <a:prstGeom prst="straightConnector1">
            <a:avLst/>
          </a:prstGeom>
          <a:noFill/>
          <a:ln w="9525" cap="flat" cmpd="sng">
            <a:solidFill>
              <a:srgbClr val="CFD8DC"/>
            </a:solidFill>
            <a:prstDash val="solid"/>
            <a:round/>
            <a:headEnd type="none" w="med" len="med"/>
            <a:tailEnd type="none" w="med" len="med"/>
          </a:ln>
        </p:spPr>
      </p:cxnSp>
      <p:sp>
        <p:nvSpPr>
          <p:cNvPr id="154" name="Google Shape;154;p25"/>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a:t>
            </a:fld>
            <a:endParaRPr/>
          </a:p>
        </p:txBody>
      </p:sp>
      <p:sp>
        <p:nvSpPr>
          <p:cNvPr id="155" name="Google Shape;155;p25"/>
          <p:cNvSpPr txBox="1"/>
          <p:nvPr/>
        </p:nvSpPr>
        <p:spPr>
          <a:xfrm>
            <a:off x="894325" y="225350"/>
            <a:ext cx="4109400" cy="246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2400"/>
              </a:spcBef>
              <a:spcAft>
                <a:spcPts val="0"/>
              </a:spcAft>
              <a:buNone/>
            </a:pPr>
            <a:r>
              <a:rPr lang="en" sz="2200" b="1"/>
              <a:t>Steve Baskauf</a:t>
            </a:r>
            <a:endParaRPr sz="1650">
              <a:solidFill>
                <a:srgbClr val="202124"/>
              </a:solidFill>
              <a:latin typeface="Source Sans Pro"/>
              <a:ea typeface="Source Sans Pro"/>
              <a:cs typeface="Source Sans Pro"/>
              <a:sym typeface="Source Sans Pro"/>
            </a:endParaRPr>
          </a:p>
          <a:p>
            <a:pPr marL="0" lvl="0" indent="0" algn="l" rtl="0">
              <a:spcBef>
                <a:spcPts val="600"/>
              </a:spcBef>
              <a:spcAft>
                <a:spcPts val="0"/>
              </a:spcAft>
              <a:buNone/>
            </a:pPr>
            <a:r>
              <a:rPr lang="en" sz="1650">
                <a:solidFill>
                  <a:srgbClr val="202124"/>
                </a:solidFill>
                <a:latin typeface="Source Sans Pro"/>
                <a:ea typeface="Source Sans Pro"/>
                <a:cs typeface="Source Sans Pro"/>
                <a:sym typeface="Source Sans Pro"/>
              </a:rPr>
              <a:t>Data Science and Data Curation Specialist</a:t>
            </a:r>
            <a:endParaRPr sz="1650">
              <a:solidFill>
                <a:srgbClr val="202124"/>
              </a:solidFill>
              <a:latin typeface="Source Sans Pro"/>
              <a:ea typeface="Source Sans Pro"/>
              <a:cs typeface="Source Sans Pro"/>
              <a:sym typeface="Source Sans Pro"/>
            </a:endParaRPr>
          </a:p>
          <a:p>
            <a:pPr marL="0" lvl="0" indent="0" algn="l" rtl="0">
              <a:spcBef>
                <a:spcPts val="600"/>
              </a:spcBef>
              <a:spcAft>
                <a:spcPts val="0"/>
              </a:spcAft>
              <a:buNone/>
            </a:pPr>
            <a:r>
              <a:rPr lang="en" sz="1650">
                <a:solidFill>
                  <a:srgbClr val="202124"/>
                </a:solidFill>
                <a:latin typeface="Source Sans Pro"/>
                <a:ea typeface="Source Sans Pro"/>
                <a:cs typeface="Source Sans Pro"/>
                <a:sym typeface="Source Sans Pro"/>
              </a:rPr>
              <a:t>Jean &amp; Alexander Heard Libraries</a:t>
            </a:r>
            <a:endParaRPr sz="1650">
              <a:solidFill>
                <a:srgbClr val="202124"/>
              </a:solidFill>
              <a:latin typeface="Source Sans Pro"/>
              <a:ea typeface="Source Sans Pro"/>
              <a:cs typeface="Source Sans Pro"/>
              <a:sym typeface="Source Sans Pro"/>
            </a:endParaRPr>
          </a:p>
          <a:p>
            <a:pPr marL="0" lvl="0" indent="0" algn="l" rtl="0">
              <a:spcBef>
                <a:spcPts val="600"/>
              </a:spcBef>
              <a:spcAft>
                <a:spcPts val="0"/>
              </a:spcAft>
              <a:buNone/>
            </a:pPr>
            <a:r>
              <a:rPr lang="en" sz="1650">
                <a:solidFill>
                  <a:srgbClr val="202124"/>
                </a:solidFill>
                <a:latin typeface="Source Sans Pro"/>
                <a:ea typeface="Source Sans Pro"/>
                <a:cs typeface="Source Sans Pro"/>
                <a:sym typeface="Source Sans Pro"/>
              </a:rPr>
              <a:t>Vanderbilt University</a:t>
            </a:r>
            <a:endParaRPr sz="1650">
              <a:solidFill>
                <a:srgbClr val="202124"/>
              </a:solidFill>
              <a:latin typeface="Source Sans Pro"/>
              <a:ea typeface="Source Sans Pro"/>
              <a:cs typeface="Source Sans Pro"/>
              <a:sym typeface="Source Sans Pro"/>
            </a:endParaRPr>
          </a:p>
          <a:p>
            <a:pPr marL="0" lvl="0" indent="0" algn="l" rtl="0">
              <a:spcBef>
                <a:spcPts val="600"/>
              </a:spcBef>
              <a:spcAft>
                <a:spcPts val="0"/>
              </a:spcAft>
              <a:buNone/>
            </a:pPr>
            <a:r>
              <a:rPr lang="en" sz="1650">
                <a:solidFill>
                  <a:srgbClr val="202124"/>
                </a:solidFill>
                <a:latin typeface="Source Sans Pro"/>
                <a:ea typeface="Source Sans Pro"/>
                <a:cs typeface="Source Sans Pro"/>
                <a:sym typeface="Source Sans Pro"/>
              </a:rPr>
              <a:t>Nashville, Tennessee, U.S.A. </a:t>
            </a:r>
            <a:endParaRPr sz="1650">
              <a:solidFill>
                <a:srgbClr val="202124"/>
              </a:solidFill>
              <a:latin typeface="Source Sans Pro"/>
              <a:ea typeface="Source Sans Pro"/>
              <a:cs typeface="Source Sans Pro"/>
              <a:sym typeface="Source Sans Pro"/>
            </a:endParaRPr>
          </a:p>
          <a:p>
            <a:pPr marL="0" lvl="0" indent="0" algn="l" rtl="0">
              <a:spcBef>
                <a:spcPts val="600"/>
              </a:spcBef>
              <a:spcAft>
                <a:spcPts val="0"/>
              </a:spcAft>
              <a:buNone/>
            </a:pPr>
            <a:r>
              <a:rPr lang="en" sz="1650">
                <a:solidFill>
                  <a:srgbClr val="202124"/>
                </a:solidFill>
                <a:latin typeface="Source Sans Pro"/>
                <a:ea typeface="Source Sans Pro"/>
                <a:cs typeface="Source Sans Pro"/>
                <a:sym typeface="Source Sans Pro"/>
              </a:rPr>
              <a:t>steve.baskauf@Vanderbilt.Edu</a:t>
            </a:r>
            <a:endParaRPr sz="1650">
              <a:solidFill>
                <a:srgbClr val="202124"/>
              </a:solidFill>
              <a:latin typeface="Source Sans Pro"/>
              <a:ea typeface="Source Sans Pro"/>
              <a:cs typeface="Source Sans Pro"/>
              <a:sym typeface="Source Sans Pro"/>
            </a:endParaRPr>
          </a:p>
          <a:p>
            <a:pPr marL="0" lvl="0" indent="0" algn="l" rtl="0">
              <a:spcBef>
                <a:spcPts val="600"/>
              </a:spcBef>
              <a:spcAft>
                <a:spcPts val="0"/>
              </a:spcAft>
              <a:buNone/>
            </a:pPr>
            <a:endParaRPr sz="1750">
              <a:solidFill>
                <a:srgbClr val="202124"/>
              </a:solidFill>
              <a:latin typeface="Source Sans Pro"/>
              <a:ea typeface="Source Sans Pro"/>
              <a:cs typeface="Source Sans Pro"/>
              <a:sym typeface="Source Sans Pro"/>
            </a:endParaRPr>
          </a:p>
          <a:p>
            <a:pPr marL="0" lvl="0" indent="0" algn="l" rtl="0">
              <a:spcBef>
                <a:spcPts val="600"/>
              </a:spcBef>
              <a:spcAft>
                <a:spcPts val="0"/>
              </a:spcAft>
              <a:buNone/>
            </a:pPr>
            <a:endParaRPr sz="1750">
              <a:solidFill>
                <a:srgbClr val="202124"/>
              </a:solidFill>
              <a:latin typeface="Source Sans Pro"/>
              <a:ea typeface="Source Sans Pro"/>
              <a:cs typeface="Source Sans Pro"/>
              <a:sym typeface="Source Sans Pro"/>
            </a:endParaRPr>
          </a:p>
        </p:txBody>
      </p:sp>
      <p:sp>
        <p:nvSpPr>
          <p:cNvPr id="156" name="Google Shape;156;p25"/>
          <p:cNvSpPr txBox="1"/>
          <p:nvPr/>
        </p:nvSpPr>
        <p:spPr>
          <a:xfrm>
            <a:off x="2163325" y="2562025"/>
            <a:ext cx="4109400" cy="246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2400"/>
              </a:spcBef>
              <a:spcAft>
                <a:spcPts val="0"/>
              </a:spcAft>
              <a:buNone/>
            </a:pPr>
            <a:r>
              <a:rPr lang="en" sz="2100" b="1"/>
              <a:t>Anchalee Panigabutra-Roberts</a:t>
            </a:r>
            <a:endParaRPr sz="2100" b="1"/>
          </a:p>
          <a:p>
            <a:pPr marL="0" lvl="0" indent="0" algn="l" rtl="0">
              <a:lnSpc>
                <a:spcPct val="115000"/>
              </a:lnSpc>
              <a:spcBef>
                <a:spcPts val="600"/>
              </a:spcBef>
              <a:spcAft>
                <a:spcPts val="0"/>
              </a:spcAft>
              <a:buNone/>
            </a:pPr>
            <a:r>
              <a:rPr lang="en" sz="1750">
                <a:solidFill>
                  <a:srgbClr val="202124"/>
                </a:solidFill>
                <a:latin typeface="Source Sans Pro"/>
                <a:ea typeface="Source Sans Pro"/>
                <a:cs typeface="Source Sans Pro"/>
                <a:sym typeface="Source Sans Pro"/>
              </a:rPr>
              <a:t>Head of Cataloging</a:t>
            </a:r>
            <a:endParaRPr sz="1750">
              <a:solidFill>
                <a:srgbClr val="202124"/>
              </a:solidFill>
              <a:latin typeface="Source Sans Pro"/>
              <a:ea typeface="Source Sans Pro"/>
              <a:cs typeface="Source Sans Pro"/>
              <a:sym typeface="Source Sans Pro"/>
            </a:endParaRPr>
          </a:p>
          <a:p>
            <a:pPr marL="0" lvl="0" indent="0" algn="l" rtl="0">
              <a:lnSpc>
                <a:spcPct val="115000"/>
              </a:lnSpc>
              <a:spcBef>
                <a:spcPts val="0"/>
              </a:spcBef>
              <a:spcAft>
                <a:spcPts val="0"/>
              </a:spcAft>
              <a:buNone/>
            </a:pPr>
            <a:r>
              <a:rPr lang="en" sz="1750">
                <a:solidFill>
                  <a:srgbClr val="202124"/>
                </a:solidFill>
                <a:latin typeface="Source Sans Pro"/>
                <a:ea typeface="Source Sans Pro"/>
                <a:cs typeface="Source Sans Pro"/>
                <a:sym typeface="Source Sans Pro"/>
              </a:rPr>
              <a:t>The University of Tennessee </a:t>
            </a:r>
            <a:r>
              <a:rPr lang="en" sz="1650">
                <a:solidFill>
                  <a:srgbClr val="202124"/>
                </a:solidFill>
                <a:latin typeface="Source Sans Pro"/>
                <a:ea typeface="Source Sans Pro"/>
                <a:cs typeface="Source Sans Pro"/>
                <a:sym typeface="Source Sans Pro"/>
              </a:rPr>
              <a:t>Libraries </a:t>
            </a:r>
            <a:endParaRPr sz="1650">
              <a:solidFill>
                <a:srgbClr val="202124"/>
              </a:solidFill>
              <a:latin typeface="Source Sans Pro"/>
              <a:ea typeface="Source Sans Pro"/>
              <a:cs typeface="Source Sans Pro"/>
              <a:sym typeface="Source Sans Pro"/>
            </a:endParaRPr>
          </a:p>
          <a:p>
            <a:pPr marL="0" lvl="0" indent="0" algn="l" rtl="0">
              <a:lnSpc>
                <a:spcPct val="115000"/>
              </a:lnSpc>
              <a:spcBef>
                <a:spcPts val="0"/>
              </a:spcBef>
              <a:spcAft>
                <a:spcPts val="0"/>
              </a:spcAft>
              <a:buNone/>
            </a:pPr>
            <a:r>
              <a:rPr lang="en" sz="1650">
                <a:solidFill>
                  <a:srgbClr val="202124"/>
                </a:solidFill>
                <a:latin typeface="Source Sans Pro"/>
                <a:ea typeface="Source Sans Pro"/>
                <a:cs typeface="Source Sans Pro"/>
                <a:sym typeface="Source Sans Pro"/>
              </a:rPr>
              <a:t>Knoxville, Tennessee, U.S.A.</a:t>
            </a:r>
            <a:endParaRPr sz="1650">
              <a:solidFill>
                <a:srgbClr val="202124"/>
              </a:solidFill>
              <a:latin typeface="Source Sans Pro"/>
              <a:ea typeface="Source Sans Pro"/>
              <a:cs typeface="Source Sans Pro"/>
              <a:sym typeface="Source Sans Pro"/>
            </a:endParaRPr>
          </a:p>
          <a:p>
            <a:pPr marL="0" lvl="0" indent="0" algn="l" rtl="0">
              <a:lnSpc>
                <a:spcPct val="115000"/>
              </a:lnSpc>
              <a:spcBef>
                <a:spcPts val="0"/>
              </a:spcBef>
              <a:spcAft>
                <a:spcPts val="0"/>
              </a:spcAft>
              <a:buNone/>
            </a:pPr>
            <a:r>
              <a:rPr lang="en" sz="1650">
                <a:solidFill>
                  <a:srgbClr val="202124"/>
                </a:solidFill>
                <a:latin typeface="Source Sans Pro"/>
                <a:ea typeface="Source Sans Pro"/>
                <a:cs typeface="Source Sans Pro"/>
                <a:sym typeface="Source Sans Pro"/>
              </a:rPr>
              <a:t>apanigab@utk.edu</a:t>
            </a:r>
            <a:endParaRPr sz="1650">
              <a:solidFill>
                <a:srgbClr val="202124"/>
              </a:solidFill>
              <a:latin typeface="Source Sans Pro"/>
              <a:ea typeface="Source Sans Pro"/>
              <a:cs typeface="Source Sans Pro"/>
              <a:sym typeface="Source Sans Pro"/>
            </a:endParaRPr>
          </a:p>
        </p:txBody>
      </p:sp>
      <p:sp>
        <p:nvSpPr>
          <p:cNvPr id="157" name="Google Shape;157;p25"/>
          <p:cNvSpPr txBox="1"/>
          <p:nvPr/>
        </p:nvSpPr>
        <p:spPr>
          <a:xfrm>
            <a:off x="4973925" y="178700"/>
            <a:ext cx="4109400" cy="24615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2400"/>
              </a:spcBef>
              <a:spcAft>
                <a:spcPts val="0"/>
              </a:spcAft>
              <a:buNone/>
            </a:pPr>
            <a:r>
              <a:rPr lang="en" sz="2100" b="1"/>
              <a:t>Iman Dagher</a:t>
            </a:r>
            <a:endParaRPr sz="2100" b="1"/>
          </a:p>
          <a:p>
            <a:pPr marL="0" lvl="0" indent="0" algn="l" rtl="0">
              <a:lnSpc>
                <a:spcPct val="115000"/>
              </a:lnSpc>
              <a:spcBef>
                <a:spcPts val="600"/>
              </a:spcBef>
              <a:spcAft>
                <a:spcPts val="0"/>
              </a:spcAft>
              <a:buNone/>
            </a:pPr>
            <a:r>
              <a:rPr lang="en" sz="1750">
                <a:solidFill>
                  <a:srgbClr val="202124"/>
                </a:solidFill>
                <a:latin typeface="Source Sans Pro"/>
                <a:ea typeface="Source Sans Pro"/>
                <a:cs typeface="Source Sans Pro"/>
                <a:sym typeface="Source Sans Pro"/>
              </a:rPr>
              <a:t>Arabic &amp; Islamic Studies Metadata Librarian</a:t>
            </a:r>
            <a:endParaRPr sz="1750">
              <a:solidFill>
                <a:srgbClr val="202124"/>
              </a:solidFill>
              <a:latin typeface="Source Sans Pro"/>
              <a:ea typeface="Source Sans Pro"/>
              <a:cs typeface="Source Sans Pro"/>
              <a:sym typeface="Source Sans Pro"/>
            </a:endParaRPr>
          </a:p>
          <a:p>
            <a:pPr marL="0" lvl="0" indent="0" algn="l" rtl="0">
              <a:lnSpc>
                <a:spcPct val="115000"/>
              </a:lnSpc>
              <a:spcBef>
                <a:spcPts val="0"/>
              </a:spcBef>
              <a:spcAft>
                <a:spcPts val="0"/>
              </a:spcAft>
              <a:buNone/>
            </a:pPr>
            <a:r>
              <a:rPr lang="en" sz="1750">
                <a:solidFill>
                  <a:srgbClr val="202124"/>
                </a:solidFill>
                <a:latin typeface="Source Sans Pro"/>
                <a:ea typeface="Source Sans Pro"/>
                <a:cs typeface="Source Sans Pro"/>
                <a:sym typeface="Source Sans Pro"/>
              </a:rPr>
              <a:t>University of California, Los Angeles</a:t>
            </a:r>
            <a:r>
              <a:rPr lang="en" sz="1650">
                <a:solidFill>
                  <a:srgbClr val="202124"/>
                </a:solidFill>
                <a:latin typeface="Source Sans Pro"/>
                <a:ea typeface="Source Sans Pro"/>
                <a:cs typeface="Source Sans Pro"/>
                <a:sym typeface="Source Sans Pro"/>
              </a:rPr>
              <a:t> </a:t>
            </a:r>
            <a:endParaRPr sz="1650">
              <a:solidFill>
                <a:srgbClr val="202124"/>
              </a:solidFill>
              <a:latin typeface="Source Sans Pro"/>
              <a:ea typeface="Source Sans Pro"/>
              <a:cs typeface="Source Sans Pro"/>
              <a:sym typeface="Source Sans Pro"/>
            </a:endParaRPr>
          </a:p>
          <a:p>
            <a:pPr marL="0" lvl="0" indent="0" algn="l" rtl="0">
              <a:lnSpc>
                <a:spcPct val="115000"/>
              </a:lnSpc>
              <a:spcBef>
                <a:spcPts val="0"/>
              </a:spcBef>
              <a:spcAft>
                <a:spcPts val="0"/>
              </a:spcAft>
              <a:buNone/>
            </a:pPr>
            <a:r>
              <a:rPr lang="en" sz="1750">
                <a:solidFill>
                  <a:srgbClr val="202124"/>
                </a:solidFill>
                <a:latin typeface="Source Sans Pro"/>
                <a:ea typeface="Source Sans Pro"/>
                <a:cs typeface="Source Sans Pro"/>
                <a:sym typeface="Source Sans Pro"/>
              </a:rPr>
              <a:t>Los Angeles</a:t>
            </a:r>
            <a:r>
              <a:rPr lang="en" sz="1650">
                <a:solidFill>
                  <a:srgbClr val="202124"/>
                </a:solidFill>
                <a:latin typeface="Source Sans Pro"/>
                <a:ea typeface="Source Sans Pro"/>
                <a:cs typeface="Source Sans Pro"/>
                <a:sym typeface="Source Sans Pro"/>
              </a:rPr>
              <a:t>, California, U.S.A</a:t>
            </a:r>
            <a:endParaRPr sz="1650">
              <a:solidFill>
                <a:srgbClr val="202124"/>
              </a:solidFill>
              <a:latin typeface="Source Sans Pro"/>
              <a:ea typeface="Source Sans Pro"/>
              <a:cs typeface="Source Sans Pro"/>
              <a:sym typeface="Source Sans Pro"/>
            </a:endParaRPr>
          </a:p>
          <a:p>
            <a:pPr marL="0" lvl="0" indent="0" algn="l" rtl="0">
              <a:lnSpc>
                <a:spcPct val="115000"/>
              </a:lnSpc>
              <a:spcBef>
                <a:spcPts val="0"/>
              </a:spcBef>
              <a:spcAft>
                <a:spcPts val="0"/>
              </a:spcAft>
              <a:buNone/>
            </a:pPr>
            <a:r>
              <a:rPr lang="en" sz="1650">
                <a:solidFill>
                  <a:srgbClr val="202124"/>
                </a:solidFill>
                <a:latin typeface="Source Sans Pro"/>
                <a:ea typeface="Source Sans Pro"/>
                <a:cs typeface="Source Sans Pro"/>
                <a:sym typeface="Source Sans Pro"/>
              </a:rPr>
              <a:t>idagher@library.ucla.edu</a:t>
            </a:r>
            <a:endParaRPr sz="1650">
              <a:solidFill>
                <a:srgbClr val="202124"/>
              </a:solidFill>
              <a:latin typeface="Source Sans Pro"/>
              <a:ea typeface="Source Sans Pro"/>
              <a:cs typeface="Source Sans Pro"/>
              <a:sym typeface="Source Sans Pro"/>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6"/>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3</a:t>
            </a:fld>
            <a:endParaRPr/>
          </a:p>
        </p:txBody>
      </p:sp>
      <p:sp>
        <p:nvSpPr>
          <p:cNvPr id="163" name="Google Shape;163;p26"/>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400" b="1"/>
              <a:t>Outline</a:t>
            </a:r>
            <a:endParaRPr/>
          </a:p>
        </p:txBody>
      </p:sp>
      <p:sp>
        <p:nvSpPr>
          <p:cNvPr id="164" name="Google Shape;164;p26"/>
          <p:cNvSpPr txBox="1">
            <a:spLocks noGrp="1"/>
          </p:cNvSpPr>
          <p:nvPr>
            <p:ph type="body" idx="1"/>
          </p:nvPr>
        </p:nvSpPr>
        <p:spPr>
          <a:xfrm>
            <a:off x="786150" y="980750"/>
            <a:ext cx="7571700" cy="3573600"/>
          </a:xfrm>
          <a:prstGeom prst="rect">
            <a:avLst/>
          </a:prstGeom>
        </p:spPr>
        <p:txBody>
          <a:bodyPr spcFirstLastPara="1" wrap="square" lIns="91425" tIns="91425" rIns="91425" bIns="91425" anchor="t" anchorCtr="0">
            <a:noAutofit/>
          </a:bodyPr>
          <a:lstStyle/>
          <a:p>
            <a:pPr marL="457200" lvl="0" indent="-381000" algn="l" rtl="0">
              <a:spcBef>
                <a:spcPts val="600"/>
              </a:spcBef>
              <a:spcAft>
                <a:spcPts val="0"/>
              </a:spcAft>
              <a:buSzPts val="2400"/>
              <a:buChar char="➢"/>
            </a:pPr>
            <a:r>
              <a:rPr lang="en"/>
              <a:t>The project’s background and goals</a:t>
            </a:r>
            <a:endParaRPr/>
          </a:p>
          <a:p>
            <a:pPr marL="457200" lvl="0" indent="-381000" algn="l" rtl="0">
              <a:spcBef>
                <a:spcPts val="0"/>
              </a:spcBef>
              <a:spcAft>
                <a:spcPts val="0"/>
              </a:spcAft>
              <a:buSzPts val="2400"/>
              <a:buChar char="➢"/>
            </a:pPr>
            <a:r>
              <a:rPr lang="en"/>
              <a:t>VanderBot and workflow</a:t>
            </a:r>
            <a:endParaRPr/>
          </a:p>
          <a:p>
            <a:pPr marL="457200" lvl="0" indent="-381000" algn="l" rtl="0">
              <a:spcBef>
                <a:spcPts val="0"/>
              </a:spcBef>
              <a:spcAft>
                <a:spcPts val="0"/>
              </a:spcAft>
              <a:buSzPts val="2400"/>
              <a:buChar char="➢"/>
            </a:pPr>
            <a:r>
              <a:rPr lang="en"/>
              <a:t>Object-relationship data modeling for works of translation</a:t>
            </a:r>
            <a:endParaRPr/>
          </a:p>
          <a:p>
            <a:pPr marL="457200" lvl="0" indent="-381000" algn="l" rtl="0">
              <a:spcBef>
                <a:spcPts val="0"/>
              </a:spcBef>
              <a:spcAft>
                <a:spcPts val="0"/>
              </a:spcAft>
              <a:buSzPts val="2400"/>
              <a:buChar char="➢"/>
            </a:pPr>
            <a:r>
              <a:rPr lang="en"/>
              <a:t>Case examples of English translations of the original works in Arabic and the workflow</a:t>
            </a:r>
            <a:endParaRPr/>
          </a:p>
          <a:p>
            <a:pPr marL="457200" lvl="0" indent="-381000" algn="l" rtl="0">
              <a:spcBef>
                <a:spcPts val="0"/>
              </a:spcBef>
              <a:spcAft>
                <a:spcPts val="0"/>
              </a:spcAft>
              <a:buSzPts val="2400"/>
              <a:buChar char="➢"/>
            </a:pPr>
            <a:r>
              <a:rPr lang="en"/>
              <a:t>Reflection on required workload, quality control issues and required skill sets</a:t>
            </a:r>
            <a:endParaRPr/>
          </a:p>
          <a:p>
            <a:pPr marL="457200" lvl="0" indent="-381000" algn="l" rtl="0">
              <a:spcBef>
                <a:spcPts val="0"/>
              </a:spcBef>
              <a:spcAft>
                <a:spcPts val="0"/>
              </a:spcAft>
              <a:buSzPts val="2400"/>
              <a:buChar char="➢"/>
            </a:pPr>
            <a:r>
              <a:rPr lang="en"/>
              <a:t>Conclusion &amp; additional Work for VanderBot</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169" name="Google Shape;169;p27"/>
          <p:cNvSpPr txBox="1">
            <a:spLocks noGrp="1"/>
          </p:cNvSpPr>
          <p:nvPr>
            <p:ph type="body" idx="1"/>
          </p:nvPr>
        </p:nvSpPr>
        <p:spPr>
          <a:xfrm>
            <a:off x="786137" y="1200150"/>
            <a:ext cx="3675300" cy="3725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b="1"/>
          </a:p>
          <a:p>
            <a:pPr marL="457200" lvl="0" indent="-381000" algn="l" rtl="0">
              <a:lnSpc>
                <a:spcPct val="115000"/>
              </a:lnSpc>
              <a:spcBef>
                <a:spcPts val="0"/>
              </a:spcBef>
              <a:spcAft>
                <a:spcPts val="0"/>
              </a:spcAft>
              <a:buClr>
                <a:srgbClr val="202124"/>
              </a:buClr>
              <a:buSzPts val="2400"/>
              <a:buChar char="❖"/>
            </a:pPr>
            <a:r>
              <a:rPr lang="en" sz="2400">
                <a:solidFill>
                  <a:srgbClr val="202124"/>
                </a:solidFill>
              </a:rPr>
              <a:t>Joy’s and Iman’s mutual interest in Wikidata and in Medieval Islamic science and technology</a:t>
            </a:r>
            <a:endParaRPr sz="2400">
              <a:solidFill>
                <a:srgbClr val="202124"/>
              </a:solidFill>
            </a:endParaRPr>
          </a:p>
          <a:p>
            <a:pPr marL="0" lvl="0" indent="0" algn="l" rtl="0">
              <a:lnSpc>
                <a:spcPct val="115000"/>
              </a:lnSpc>
              <a:spcBef>
                <a:spcPts val="0"/>
              </a:spcBef>
              <a:spcAft>
                <a:spcPts val="0"/>
              </a:spcAft>
              <a:buNone/>
            </a:pPr>
            <a:endParaRPr sz="2400">
              <a:solidFill>
                <a:srgbClr val="000000"/>
              </a:solidFill>
            </a:endParaRPr>
          </a:p>
        </p:txBody>
      </p:sp>
      <p:sp>
        <p:nvSpPr>
          <p:cNvPr id="170" name="Google Shape;170;p27"/>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400" b="1"/>
              <a:t>Background</a:t>
            </a:r>
            <a:endParaRPr/>
          </a:p>
        </p:txBody>
      </p:sp>
      <p:sp>
        <p:nvSpPr>
          <p:cNvPr id="171" name="Google Shape;171;p27"/>
          <p:cNvSpPr txBox="1">
            <a:spLocks noGrp="1"/>
          </p:cNvSpPr>
          <p:nvPr>
            <p:ph type="body" idx="2"/>
          </p:nvPr>
        </p:nvSpPr>
        <p:spPr>
          <a:xfrm>
            <a:off x="4682659" y="1200150"/>
            <a:ext cx="3675300" cy="3725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b="1"/>
          </a:p>
          <a:p>
            <a:pPr marL="457200" lvl="0" indent="-361950" algn="l" rtl="0">
              <a:lnSpc>
                <a:spcPct val="115000"/>
              </a:lnSpc>
              <a:spcBef>
                <a:spcPts val="0"/>
              </a:spcBef>
              <a:spcAft>
                <a:spcPts val="0"/>
              </a:spcAft>
              <a:buSzPts val="2100"/>
              <a:buChar char="❖"/>
            </a:pPr>
            <a:r>
              <a:rPr lang="en" sz="2100">
                <a:solidFill>
                  <a:srgbClr val="202124"/>
                </a:solidFill>
              </a:rPr>
              <a:t>Joy’s project to learn how to apply VanderBot (from Steve’s</a:t>
            </a:r>
            <a:r>
              <a:rPr lang="en" sz="2100">
                <a:solidFill>
                  <a:srgbClr val="202124"/>
                </a:solidFill>
                <a:uFill>
                  <a:noFill/>
                </a:uFill>
                <a:hlinkClick r:id="rId3">
                  <a:extLst>
                    <a:ext uri="{A12FA001-AC4F-418D-AE19-62706E023703}">
                      <ahyp:hlinkClr xmlns:ahyp="http://schemas.microsoft.com/office/drawing/2018/hyperlinkcolor" val="tx"/>
                    </a:ext>
                  </a:extLst>
                </a:hlinkClick>
              </a:rPr>
              <a:t> </a:t>
            </a:r>
            <a:r>
              <a:rPr lang="en" sz="2100" u="sng">
                <a:solidFill>
                  <a:schemeClr val="accent1"/>
                </a:solidFill>
                <a:hlinkClick r:id="rId3">
                  <a:extLst>
                    <a:ext uri="{A12FA001-AC4F-418D-AE19-62706E023703}">
                      <ahyp:hlinkClr xmlns:ahyp="http://schemas.microsoft.com/office/drawing/2018/hyperlinkcolor" val="tx"/>
                    </a:ext>
                  </a:extLst>
                </a:hlinkClick>
              </a:rPr>
              <a:t>blog</a:t>
            </a:r>
            <a:r>
              <a:rPr lang="en" sz="2100">
                <a:solidFill>
                  <a:srgbClr val="202124"/>
                </a:solidFill>
              </a:rPr>
              <a:t> ) to work with multilingual content in Arabic and English, as a fellow at the </a:t>
            </a:r>
            <a:r>
              <a:rPr lang="en" sz="2100" u="sng">
                <a:solidFill>
                  <a:schemeClr val="hlink"/>
                </a:solidFill>
                <a:hlinkClick r:id="rId4"/>
              </a:rPr>
              <a:t>IDEA Institute on AI 2021</a:t>
            </a:r>
            <a:endParaRPr sz="2100">
              <a:solidFill>
                <a:srgbClr val="202124"/>
              </a:solidFill>
            </a:endParaRPr>
          </a:p>
          <a:p>
            <a:pPr marL="0" lvl="0" indent="0" algn="l" rtl="0">
              <a:spcBef>
                <a:spcPts val="600"/>
              </a:spcBef>
              <a:spcAft>
                <a:spcPts val="0"/>
              </a:spcAft>
              <a:buNone/>
            </a:pPr>
            <a:endParaRPr sz="2100"/>
          </a:p>
          <a:p>
            <a:pPr marL="0" lvl="0" indent="0" algn="l" rtl="0">
              <a:spcBef>
                <a:spcPts val="600"/>
              </a:spcBef>
              <a:spcAft>
                <a:spcPts val="0"/>
              </a:spcAft>
              <a:buNone/>
            </a:pPr>
            <a:endParaRPr/>
          </a:p>
        </p:txBody>
      </p:sp>
      <p:sp>
        <p:nvSpPr>
          <p:cNvPr id="172" name="Google Shape;172;p27"/>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4</a:t>
            </a:f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6"/>
        <p:cNvGrpSpPr/>
        <p:nvPr/>
      </p:nvGrpSpPr>
      <p:grpSpPr>
        <a:xfrm>
          <a:off x="0" y="0"/>
          <a:ext cx="0" cy="0"/>
          <a:chOff x="0" y="0"/>
          <a:chExt cx="0" cy="0"/>
        </a:xfrm>
      </p:grpSpPr>
      <p:sp>
        <p:nvSpPr>
          <p:cNvPr id="177" name="Google Shape;177;p28"/>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400" b="1"/>
              <a:t>The Goals</a:t>
            </a:r>
            <a:endParaRPr/>
          </a:p>
        </p:txBody>
      </p:sp>
      <p:sp>
        <p:nvSpPr>
          <p:cNvPr id="178" name="Google Shape;178;p28"/>
          <p:cNvSpPr txBox="1">
            <a:spLocks noGrp="1"/>
          </p:cNvSpPr>
          <p:nvPr>
            <p:ph type="body" idx="1"/>
          </p:nvPr>
        </p:nvSpPr>
        <p:spPr>
          <a:xfrm>
            <a:off x="786150" y="1200150"/>
            <a:ext cx="2419800" cy="3725700"/>
          </a:xfrm>
          <a:prstGeom prst="rect">
            <a:avLst/>
          </a:prstGeom>
        </p:spPr>
        <p:txBody>
          <a:bodyPr spcFirstLastPara="1" wrap="square" lIns="91425" tIns="91425" rIns="91425" bIns="91425" anchor="t" anchorCtr="0">
            <a:noAutofit/>
          </a:bodyPr>
          <a:lstStyle/>
          <a:p>
            <a:pPr marL="457200" lvl="0" indent="-355600" algn="l" rtl="0">
              <a:spcBef>
                <a:spcPts val="600"/>
              </a:spcBef>
              <a:spcAft>
                <a:spcPts val="0"/>
              </a:spcAft>
              <a:buClr>
                <a:srgbClr val="202124"/>
              </a:buClr>
              <a:buSzPts val="2000"/>
              <a:buChar char="❖"/>
            </a:pPr>
            <a:r>
              <a:rPr lang="en" sz="2000">
                <a:solidFill>
                  <a:srgbClr val="202124"/>
                </a:solidFill>
              </a:rPr>
              <a:t>To explore tools to add Wikidata items for English translations of original works in Arabic language.</a:t>
            </a:r>
            <a:endParaRPr sz="2000">
              <a:solidFill>
                <a:srgbClr val="202124"/>
              </a:solidFill>
            </a:endParaRPr>
          </a:p>
          <a:p>
            <a:pPr marL="0" lvl="0" indent="0" algn="l" rtl="0">
              <a:spcBef>
                <a:spcPts val="600"/>
              </a:spcBef>
              <a:spcAft>
                <a:spcPts val="0"/>
              </a:spcAft>
              <a:buNone/>
            </a:pPr>
            <a:endParaRPr b="1"/>
          </a:p>
        </p:txBody>
      </p:sp>
      <p:sp>
        <p:nvSpPr>
          <p:cNvPr id="179" name="Google Shape;179;p28"/>
          <p:cNvSpPr txBox="1">
            <a:spLocks noGrp="1"/>
          </p:cNvSpPr>
          <p:nvPr>
            <p:ph type="body" idx="2"/>
          </p:nvPr>
        </p:nvSpPr>
        <p:spPr>
          <a:xfrm>
            <a:off x="3329992" y="1200150"/>
            <a:ext cx="2419800" cy="3725700"/>
          </a:xfrm>
          <a:prstGeom prst="rect">
            <a:avLst/>
          </a:prstGeom>
        </p:spPr>
        <p:txBody>
          <a:bodyPr spcFirstLastPara="1" wrap="square" lIns="91425" tIns="91425" rIns="91425" bIns="91425" anchor="t" anchorCtr="0">
            <a:noAutofit/>
          </a:bodyPr>
          <a:lstStyle/>
          <a:p>
            <a:pPr marL="457200" lvl="0" indent="-355600" algn="l" rtl="0">
              <a:lnSpc>
                <a:spcPct val="115000"/>
              </a:lnSpc>
              <a:spcBef>
                <a:spcPts val="0"/>
              </a:spcBef>
              <a:spcAft>
                <a:spcPts val="0"/>
              </a:spcAft>
              <a:buClr>
                <a:srgbClr val="202124"/>
              </a:buClr>
              <a:buSzPts val="2000"/>
              <a:buChar char="❖"/>
            </a:pPr>
            <a:r>
              <a:rPr lang="en" sz="2000">
                <a:solidFill>
                  <a:srgbClr val="202124"/>
                </a:solidFill>
              </a:rPr>
              <a:t>To reduce the barrier for Arabic-language speakers to contribute to Wikidata by using spreadsheets to input data into Wikidata.</a:t>
            </a:r>
            <a:endParaRPr sz="2000"/>
          </a:p>
        </p:txBody>
      </p:sp>
      <p:sp>
        <p:nvSpPr>
          <p:cNvPr id="180" name="Google Shape;180;p28"/>
          <p:cNvSpPr txBox="1">
            <a:spLocks noGrp="1"/>
          </p:cNvSpPr>
          <p:nvPr>
            <p:ph type="body" idx="3"/>
          </p:nvPr>
        </p:nvSpPr>
        <p:spPr>
          <a:xfrm>
            <a:off x="5873850" y="1200150"/>
            <a:ext cx="2898900" cy="3725700"/>
          </a:xfrm>
          <a:prstGeom prst="rect">
            <a:avLst/>
          </a:prstGeom>
        </p:spPr>
        <p:txBody>
          <a:bodyPr spcFirstLastPara="1" wrap="square" lIns="91425" tIns="91425" rIns="91425" bIns="91425" anchor="t" anchorCtr="0">
            <a:noAutofit/>
          </a:bodyPr>
          <a:lstStyle/>
          <a:p>
            <a:pPr marL="457200" lvl="0" indent="-355600" algn="l" rtl="0">
              <a:lnSpc>
                <a:spcPct val="115000"/>
              </a:lnSpc>
              <a:spcBef>
                <a:spcPts val="0"/>
              </a:spcBef>
              <a:spcAft>
                <a:spcPts val="0"/>
              </a:spcAft>
              <a:buClr>
                <a:srgbClr val="000000"/>
              </a:buClr>
              <a:buSzPts val="2000"/>
              <a:buChar char="❖"/>
            </a:pPr>
            <a:r>
              <a:rPr lang="en" sz="2000">
                <a:solidFill>
                  <a:srgbClr val="000000"/>
                </a:solidFill>
              </a:rPr>
              <a:t>To enrich some underrepresented topics in Wikidata such as Medieval Islamic technology with multilingual data/labels.</a:t>
            </a:r>
            <a:endParaRPr sz="2000">
              <a:solidFill>
                <a:srgbClr val="202124"/>
              </a:solidFill>
            </a:endParaRPr>
          </a:p>
          <a:p>
            <a:pPr marL="0" lvl="0" indent="0" algn="l" rtl="0">
              <a:spcBef>
                <a:spcPts val="600"/>
              </a:spcBef>
              <a:spcAft>
                <a:spcPts val="0"/>
              </a:spcAft>
              <a:buNone/>
            </a:pPr>
            <a:endParaRPr b="1"/>
          </a:p>
          <a:p>
            <a:pPr marL="0" lvl="0" indent="0" algn="l" rtl="0">
              <a:spcBef>
                <a:spcPts val="600"/>
              </a:spcBef>
              <a:spcAft>
                <a:spcPts val="0"/>
              </a:spcAft>
              <a:buNone/>
            </a:pPr>
            <a:endParaRPr/>
          </a:p>
        </p:txBody>
      </p:sp>
      <p:sp>
        <p:nvSpPr>
          <p:cNvPr id="181" name="Google Shape;181;p28"/>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5</a:t>
            </a:f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pic>
        <p:nvPicPr>
          <p:cNvPr id="186" name="Google Shape;186;p29"/>
          <p:cNvPicPr preferRelativeResize="0"/>
          <p:nvPr/>
        </p:nvPicPr>
        <p:blipFill rotWithShape="1">
          <a:blip r:embed="rId3">
            <a:alphaModFix/>
          </a:blip>
          <a:srcRect/>
          <a:stretch/>
        </p:blipFill>
        <p:spPr>
          <a:xfrm>
            <a:off x="5903120" y="1252134"/>
            <a:ext cx="1290161" cy="2182813"/>
          </a:xfrm>
          <a:prstGeom prst="rect">
            <a:avLst/>
          </a:prstGeom>
          <a:noFill/>
          <a:ln>
            <a:noFill/>
          </a:ln>
        </p:spPr>
      </p:pic>
      <p:sp>
        <p:nvSpPr>
          <p:cNvPr id="187" name="Google Shape;187;p29"/>
          <p:cNvSpPr txBox="1">
            <a:spLocks noGrp="1"/>
          </p:cNvSpPr>
          <p:nvPr>
            <p:ph type="ctrTitle" idx="4294967295"/>
          </p:nvPr>
        </p:nvSpPr>
        <p:spPr>
          <a:xfrm>
            <a:off x="533400" y="1252131"/>
            <a:ext cx="4779600" cy="1159800"/>
          </a:xfrm>
          <a:prstGeom prst="rect">
            <a:avLst/>
          </a:prstGeom>
        </p:spPr>
        <p:txBody>
          <a:bodyPr spcFirstLastPara="1" wrap="square" lIns="91425" tIns="91425" rIns="91425" bIns="91425" anchor="b" anchorCtr="0">
            <a:noAutofit/>
          </a:bodyPr>
          <a:lstStyle/>
          <a:p>
            <a:pPr marL="0" lvl="0" indent="0" algn="r" rtl="0">
              <a:spcBef>
                <a:spcPts val="0"/>
              </a:spcBef>
              <a:spcAft>
                <a:spcPts val="0"/>
              </a:spcAft>
              <a:buNone/>
            </a:pPr>
            <a:r>
              <a:rPr lang="en" sz="6000" b="1" u="sng">
                <a:solidFill>
                  <a:schemeClr val="hlink"/>
                </a:solidFill>
                <a:hlinkClick r:id="rId4"/>
              </a:rPr>
              <a:t>VanderBot</a:t>
            </a:r>
            <a:r>
              <a:rPr lang="en" sz="6000" b="1"/>
              <a:t> </a:t>
            </a:r>
            <a:endParaRPr sz="6000" b="1"/>
          </a:p>
        </p:txBody>
      </p:sp>
      <p:sp>
        <p:nvSpPr>
          <p:cNvPr id="188" name="Google Shape;188;p29"/>
          <p:cNvSpPr txBox="1">
            <a:spLocks noGrp="1"/>
          </p:cNvSpPr>
          <p:nvPr>
            <p:ph type="subTitle" idx="4294967295"/>
          </p:nvPr>
        </p:nvSpPr>
        <p:spPr>
          <a:xfrm>
            <a:off x="533400" y="2394538"/>
            <a:ext cx="4779600" cy="784800"/>
          </a:xfrm>
          <a:prstGeom prst="rect">
            <a:avLst/>
          </a:prstGeom>
        </p:spPr>
        <p:txBody>
          <a:bodyPr spcFirstLastPara="1" wrap="square" lIns="91425" tIns="91425" rIns="91425" bIns="91425" anchor="t" anchorCtr="0">
            <a:noAutofit/>
          </a:bodyPr>
          <a:lstStyle/>
          <a:p>
            <a:pPr marL="0" lvl="0" indent="0" algn="r" rtl="0">
              <a:spcBef>
                <a:spcPts val="600"/>
              </a:spcBef>
              <a:spcAft>
                <a:spcPts val="0"/>
              </a:spcAft>
              <a:buNone/>
            </a:pPr>
            <a:endParaRPr/>
          </a:p>
        </p:txBody>
      </p:sp>
      <p:cxnSp>
        <p:nvCxnSpPr>
          <p:cNvPr id="189" name="Google Shape;189;p29"/>
          <p:cNvCxnSpPr/>
          <p:nvPr/>
        </p:nvCxnSpPr>
        <p:spPr>
          <a:xfrm rot="10800000" flipH="1">
            <a:off x="6805299" y="540952"/>
            <a:ext cx="143700" cy="377100"/>
          </a:xfrm>
          <a:prstGeom prst="straightConnector1">
            <a:avLst/>
          </a:prstGeom>
          <a:noFill/>
          <a:ln w="9525" cap="flat" cmpd="sng">
            <a:solidFill>
              <a:srgbClr val="CFD8DC"/>
            </a:solidFill>
            <a:prstDash val="solid"/>
            <a:round/>
            <a:headEnd type="none" w="med" len="med"/>
            <a:tailEnd type="none" w="med" len="med"/>
          </a:ln>
        </p:spPr>
      </p:cxnSp>
      <p:cxnSp>
        <p:nvCxnSpPr>
          <p:cNvPr id="190" name="Google Shape;190;p29"/>
          <p:cNvCxnSpPr/>
          <p:nvPr/>
        </p:nvCxnSpPr>
        <p:spPr>
          <a:xfrm flipH="1">
            <a:off x="7451750" y="1182125"/>
            <a:ext cx="337200" cy="131100"/>
          </a:xfrm>
          <a:prstGeom prst="straightConnector1">
            <a:avLst/>
          </a:prstGeom>
          <a:noFill/>
          <a:ln w="9525" cap="flat" cmpd="sng">
            <a:solidFill>
              <a:srgbClr val="CFD8DC"/>
            </a:solidFill>
            <a:prstDash val="solid"/>
            <a:round/>
            <a:headEnd type="none" w="med" len="med"/>
            <a:tailEnd type="none" w="med" len="med"/>
          </a:ln>
        </p:spPr>
      </p:cxnSp>
      <p:cxnSp>
        <p:nvCxnSpPr>
          <p:cNvPr id="191" name="Google Shape;191;p29"/>
          <p:cNvCxnSpPr>
            <a:endCxn id="192" idx="6"/>
          </p:cNvCxnSpPr>
          <p:nvPr/>
        </p:nvCxnSpPr>
        <p:spPr>
          <a:xfrm rot="10800000">
            <a:off x="7601250" y="1836015"/>
            <a:ext cx="998100" cy="98100"/>
          </a:xfrm>
          <a:prstGeom prst="straightConnector1">
            <a:avLst/>
          </a:prstGeom>
          <a:noFill/>
          <a:ln w="9525" cap="flat" cmpd="sng">
            <a:solidFill>
              <a:srgbClr val="CFD8DC"/>
            </a:solidFill>
            <a:prstDash val="solid"/>
            <a:round/>
            <a:headEnd type="none" w="med" len="med"/>
            <a:tailEnd type="none" w="med" len="med"/>
          </a:ln>
        </p:spPr>
      </p:cxnSp>
      <p:sp>
        <p:nvSpPr>
          <p:cNvPr id="193" name="Google Shape;193;p29"/>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6</a:t>
            </a:fld>
            <a:endParaRPr/>
          </a:p>
        </p:txBody>
      </p:sp>
      <p:pic>
        <p:nvPicPr>
          <p:cNvPr id="194" name="Google Shape;194;p29"/>
          <p:cNvPicPr preferRelativeResize="0"/>
          <p:nvPr/>
        </p:nvPicPr>
        <p:blipFill>
          <a:blip r:embed="rId5">
            <a:alphaModFix/>
          </a:blip>
          <a:stretch>
            <a:fillRect/>
          </a:stretch>
        </p:blipFill>
        <p:spPr>
          <a:xfrm>
            <a:off x="6282250" y="2105072"/>
            <a:ext cx="666750" cy="2000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8"/>
        <p:cNvGrpSpPr/>
        <p:nvPr/>
      </p:nvGrpSpPr>
      <p:grpSpPr>
        <a:xfrm>
          <a:off x="0" y="0"/>
          <a:ext cx="0" cy="0"/>
          <a:chOff x="0" y="0"/>
          <a:chExt cx="0" cy="0"/>
        </a:xfrm>
      </p:grpSpPr>
      <p:grpSp>
        <p:nvGrpSpPr>
          <p:cNvPr id="199" name="Google Shape;199;p30"/>
          <p:cNvGrpSpPr/>
          <p:nvPr/>
        </p:nvGrpSpPr>
        <p:grpSpPr>
          <a:xfrm>
            <a:off x="5740808" y="1033884"/>
            <a:ext cx="1290161" cy="2182813"/>
            <a:chOff x="10094226" y="1417074"/>
            <a:chExt cx="1720215" cy="2910417"/>
          </a:xfrm>
        </p:grpSpPr>
        <p:pic>
          <p:nvPicPr>
            <p:cNvPr id="200" name="Google Shape;200;p30"/>
            <p:cNvPicPr preferRelativeResize="0"/>
            <p:nvPr/>
          </p:nvPicPr>
          <p:blipFill rotWithShape="1">
            <a:blip r:embed="rId3">
              <a:alphaModFix/>
            </a:blip>
            <a:srcRect/>
            <a:stretch/>
          </p:blipFill>
          <p:spPr>
            <a:xfrm>
              <a:off x="10094226" y="1417074"/>
              <a:ext cx="1720215" cy="2910417"/>
            </a:xfrm>
            <a:prstGeom prst="rect">
              <a:avLst/>
            </a:prstGeom>
            <a:noFill/>
            <a:ln>
              <a:noFill/>
            </a:ln>
          </p:spPr>
        </p:pic>
        <p:sp>
          <p:nvSpPr>
            <p:cNvPr id="201" name="Google Shape;201;p30"/>
            <p:cNvSpPr/>
            <p:nvPr/>
          </p:nvSpPr>
          <p:spPr>
            <a:xfrm>
              <a:off x="10608528" y="2568541"/>
              <a:ext cx="829734" cy="303741"/>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Calibri"/>
                <a:ea typeface="Calibri"/>
                <a:cs typeface="Calibri"/>
                <a:sym typeface="Calibri"/>
              </a:endParaRPr>
            </a:p>
          </p:txBody>
        </p:sp>
        <p:sp>
          <p:nvSpPr>
            <p:cNvPr id="202" name="Google Shape;202;p30"/>
            <p:cNvSpPr txBox="1"/>
            <p:nvPr/>
          </p:nvSpPr>
          <p:spPr>
            <a:xfrm>
              <a:off x="10487816" y="2522195"/>
              <a:ext cx="1103700" cy="318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100" b="0" i="0" u="none" strike="noStrike" cap="none">
                  <a:solidFill>
                    <a:srgbClr val="C55A11"/>
                  </a:solidFill>
                  <a:latin typeface="Comic Sans MS"/>
                  <a:ea typeface="Comic Sans MS"/>
                  <a:cs typeface="Comic Sans MS"/>
                  <a:sym typeface="Comic Sans MS"/>
                </a:rPr>
                <a:t>VanderBot</a:t>
              </a:r>
              <a:endParaRPr sz="1100"/>
            </a:p>
          </p:txBody>
        </p:sp>
      </p:grpSp>
      <p:sp>
        <p:nvSpPr>
          <p:cNvPr id="203" name="Google Shape;203;p30"/>
          <p:cNvSpPr txBox="1"/>
          <p:nvPr/>
        </p:nvSpPr>
        <p:spPr>
          <a:xfrm>
            <a:off x="1537900" y="434725"/>
            <a:ext cx="6077700" cy="5817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300"/>
              <a:buFont typeface="Calibri"/>
              <a:buNone/>
            </a:pPr>
            <a:r>
              <a:rPr lang="en" sz="3300" b="0" u="none">
                <a:solidFill>
                  <a:schemeClr val="dk1"/>
                </a:solidFill>
                <a:latin typeface="Calibri"/>
                <a:ea typeface="Calibri"/>
                <a:cs typeface="Calibri"/>
                <a:sym typeface="Calibri"/>
              </a:rPr>
              <a:t>Upload workflow in P</a:t>
            </a:r>
            <a:r>
              <a:rPr lang="en" sz="3300">
                <a:solidFill>
                  <a:schemeClr val="dk1"/>
                </a:solidFill>
                <a:latin typeface="Calibri"/>
                <a:ea typeface="Calibri"/>
                <a:cs typeface="Calibri"/>
                <a:sym typeface="Calibri"/>
              </a:rPr>
              <a:t>ython script</a:t>
            </a:r>
            <a:endParaRPr sz="1100"/>
          </a:p>
        </p:txBody>
      </p:sp>
      <p:sp>
        <p:nvSpPr>
          <p:cNvPr id="204" name="Google Shape;204;p30"/>
          <p:cNvSpPr/>
          <p:nvPr/>
        </p:nvSpPr>
        <p:spPr>
          <a:xfrm>
            <a:off x="7457695" y="3180009"/>
            <a:ext cx="1525574" cy="919264"/>
          </a:xfrm>
          <a:prstGeom prst="flowChartMultidocument">
            <a:avLst/>
          </a:prstGeom>
          <a:noFill/>
          <a:ln w="381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dk1"/>
                </a:solidFill>
                <a:latin typeface="Calibri"/>
                <a:ea typeface="Calibri"/>
                <a:cs typeface="Calibri"/>
                <a:sym typeface="Calibri"/>
              </a:rPr>
              <a:t>Wikidata items</a:t>
            </a:r>
            <a:endParaRPr sz="1100"/>
          </a:p>
        </p:txBody>
      </p:sp>
      <p:sp>
        <p:nvSpPr>
          <p:cNvPr id="205" name="Google Shape;205;p30"/>
          <p:cNvSpPr/>
          <p:nvPr/>
        </p:nvSpPr>
        <p:spPr>
          <a:xfrm>
            <a:off x="3521414" y="3318123"/>
            <a:ext cx="1996829" cy="655649"/>
          </a:xfrm>
          <a:prstGeom prst="rightArrowCallout">
            <a:avLst>
              <a:gd name="adj1" fmla="val 25000"/>
              <a:gd name="adj2" fmla="val 27701"/>
              <a:gd name="adj3" fmla="val 25000"/>
              <a:gd name="adj4" fmla="val 83496"/>
            </a:avLst>
          </a:prstGeom>
          <a:noFill/>
          <a:ln w="381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dk1"/>
                </a:solidFill>
                <a:latin typeface="Calibri"/>
                <a:ea typeface="Calibri"/>
                <a:cs typeface="Calibri"/>
                <a:sym typeface="Calibri"/>
              </a:rPr>
              <a:t>2. Use SPARQL ASK to check for duplicates</a:t>
            </a:r>
            <a:endParaRPr sz="1100"/>
          </a:p>
        </p:txBody>
      </p:sp>
      <p:sp>
        <p:nvSpPr>
          <p:cNvPr id="206" name="Google Shape;206;p30"/>
          <p:cNvSpPr/>
          <p:nvPr/>
        </p:nvSpPr>
        <p:spPr>
          <a:xfrm>
            <a:off x="1385217" y="3318123"/>
            <a:ext cx="2056103" cy="655649"/>
          </a:xfrm>
          <a:prstGeom prst="rightArrowCallout">
            <a:avLst>
              <a:gd name="adj1" fmla="val 25000"/>
              <a:gd name="adj2" fmla="val 27701"/>
              <a:gd name="adj3" fmla="val 25000"/>
              <a:gd name="adj4" fmla="val 83496"/>
            </a:avLst>
          </a:prstGeom>
          <a:noFill/>
          <a:ln w="381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dk1"/>
                </a:solidFill>
                <a:latin typeface="Calibri"/>
                <a:ea typeface="Calibri"/>
                <a:cs typeface="Calibri"/>
                <a:sym typeface="Calibri"/>
              </a:rPr>
              <a:t>1. Map table columns to Wikidata properties</a:t>
            </a:r>
            <a:endParaRPr sz="1100"/>
          </a:p>
        </p:txBody>
      </p:sp>
      <p:sp>
        <p:nvSpPr>
          <p:cNvPr id="207" name="Google Shape;207;p30"/>
          <p:cNvSpPr/>
          <p:nvPr/>
        </p:nvSpPr>
        <p:spPr>
          <a:xfrm>
            <a:off x="133421" y="3180009"/>
            <a:ext cx="1150883" cy="920283"/>
          </a:xfrm>
          <a:prstGeom prst="flowChartInternalStorage">
            <a:avLst/>
          </a:prstGeom>
          <a:noFill/>
          <a:ln w="381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dk1"/>
                </a:solidFill>
                <a:latin typeface="Calibri"/>
                <a:ea typeface="Calibri"/>
                <a:cs typeface="Calibri"/>
                <a:sym typeface="Calibri"/>
              </a:rPr>
              <a:t>CSV source data</a:t>
            </a:r>
            <a:endParaRPr sz="1100"/>
          </a:p>
        </p:txBody>
      </p:sp>
      <p:sp>
        <p:nvSpPr>
          <p:cNvPr id="208" name="Google Shape;208;p30"/>
          <p:cNvSpPr/>
          <p:nvPr/>
        </p:nvSpPr>
        <p:spPr>
          <a:xfrm>
            <a:off x="5598338" y="3312325"/>
            <a:ext cx="1779263" cy="655649"/>
          </a:xfrm>
          <a:prstGeom prst="rightArrowCallout">
            <a:avLst>
              <a:gd name="adj1" fmla="val 25000"/>
              <a:gd name="adj2" fmla="val 27701"/>
              <a:gd name="adj3" fmla="val 25000"/>
              <a:gd name="adj4" fmla="val 83496"/>
            </a:avLst>
          </a:prstGeom>
          <a:noFill/>
          <a:ln w="38100" cap="flat" cmpd="sng">
            <a:solidFill>
              <a:srgbClr val="31538F"/>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1400">
                <a:solidFill>
                  <a:schemeClr val="dk1"/>
                </a:solidFill>
                <a:latin typeface="Calibri"/>
                <a:ea typeface="Calibri"/>
                <a:cs typeface="Calibri"/>
                <a:sym typeface="Calibri"/>
              </a:rPr>
              <a:t>3. Upload via API </a:t>
            </a:r>
            <a:endParaRPr sz="1100"/>
          </a:p>
        </p:txBody>
      </p:sp>
      <p:pic>
        <p:nvPicPr>
          <p:cNvPr id="209" name="Google Shape;209;p30"/>
          <p:cNvPicPr preferRelativeResize="0"/>
          <p:nvPr/>
        </p:nvPicPr>
        <p:blipFill rotWithShape="1">
          <a:blip r:embed="rId4">
            <a:alphaModFix/>
          </a:blip>
          <a:srcRect/>
          <a:stretch/>
        </p:blipFill>
        <p:spPr>
          <a:xfrm>
            <a:off x="1449132" y="1279540"/>
            <a:ext cx="1752875" cy="1748391"/>
          </a:xfrm>
          <a:prstGeom prst="rect">
            <a:avLst/>
          </a:prstGeom>
          <a:noFill/>
          <a:ln>
            <a:noFill/>
          </a:ln>
        </p:spPr>
      </p:pic>
      <p:pic>
        <p:nvPicPr>
          <p:cNvPr id="210" name="Google Shape;210;p30"/>
          <p:cNvPicPr preferRelativeResize="0"/>
          <p:nvPr/>
        </p:nvPicPr>
        <p:blipFill>
          <a:blip r:embed="rId5">
            <a:alphaModFix/>
          </a:blip>
          <a:stretch>
            <a:fillRect/>
          </a:stretch>
        </p:blipFill>
        <p:spPr>
          <a:xfrm>
            <a:off x="3370102" y="1537478"/>
            <a:ext cx="2299475" cy="117560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p31"/>
          <p:cNvPicPr preferRelativeResize="0"/>
          <p:nvPr/>
        </p:nvPicPr>
        <p:blipFill>
          <a:blip r:embed="rId3">
            <a:alphaModFix/>
          </a:blip>
          <a:stretch>
            <a:fillRect/>
          </a:stretch>
        </p:blipFill>
        <p:spPr>
          <a:xfrm>
            <a:off x="57650" y="4602675"/>
            <a:ext cx="9144001" cy="390466"/>
          </a:xfrm>
          <a:prstGeom prst="rect">
            <a:avLst/>
          </a:prstGeom>
          <a:noFill/>
          <a:ln>
            <a:noFill/>
          </a:ln>
        </p:spPr>
      </p:pic>
      <p:sp>
        <p:nvSpPr>
          <p:cNvPr id="216" name="Google Shape;216;p31"/>
          <p:cNvSpPr txBox="1"/>
          <p:nvPr/>
        </p:nvSpPr>
        <p:spPr>
          <a:xfrm>
            <a:off x="2862507" y="158206"/>
            <a:ext cx="3961085" cy="58179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300"/>
              <a:buFont typeface="Calibri"/>
              <a:buNone/>
            </a:pPr>
            <a:r>
              <a:rPr lang="en" sz="3300">
                <a:solidFill>
                  <a:schemeClr val="dk1"/>
                </a:solidFill>
                <a:latin typeface="Calibri"/>
                <a:ea typeface="Calibri"/>
                <a:cs typeface="Calibri"/>
                <a:sym typeface="Calibri"/>
              </a:rPr>
              <a:t>1. Map table columns</a:t>
            </a:r>
            <a:endParaRPr sz="1100"/>
          </a:p>
        </p:txBody>
      </p:sp>
      <p:sp>
        <p:nvSpPr>
          <p:cNvPr id="217" name="Google Shape;217;p31"/>
          <p:cNvSpPr txBox="1"/>
          <p:nvPr/>
        </p:nvSpPr>
        <p:spPr>
          <a:xfrm>
            <a:off x="1998080" y="757457"/>
            <a:ext cx="1660677" cy="1685077"/>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100" b="1">
                <a:solidFill>
                  <a:srgbClr val="FF0000"/>
                </a:solidFill>
                <a:latin typeface="Calibri"/>
                <a:ea typeface="Calibri"/>
                <a:cs typeface="Calibri"/>
                <a:sym typeface="Calibri"/>
              </a:rPr>
              <a:t>Specify languages to be used for labels and descriptions</a:t>
            </a:r>
            <a:endParaRPr sz="1100"/>
          </a:p>
        </p:txBody>
      </p:sp>
      <p:pic>
        <p:nvPicPr>
          <p:cNvPr id="218" name="Google Shape;218;p31"/>
          <p:cNvPicPr preferRelativeResize="0"/>
          <p:nvPr/>
        </p:nvPicPr>
        <p:blipFill rotWithShape="1">
          <a:blip r:embed="rId4">
            <a:alphaModFix/>
          </a:blip>
          <a:srcRect/>
          <a:stretch/>
        </p:blipFill>
        <p:spPr>
          <a:xfrm>
            <a:off x="4063044" y="709448"/>
            <a:ext cx="2403904" cy="3724603"/>
          </a:xfrm>
          <a:prstGeom prst="rect">
            <a:avLst/>
          </a:prstGeom>
          <a:noFill/>
          <a:ln>
            <a:noFill/>
          </a:ln>
        </p:spPr>
      </p:pic>
      <p:cxnSp>
        <p:nvCxnSpPr>
          <p:cNvPr id="219" name="Google Shape;219;p31"/>
          <p:cNvCxnSpPr/>
          <p:nvPr/>
        </p:nvCxnSpPr>
        <p:spPr>
          <a:xfrm>
            <a:off x="5932350" y="3426450"/>
            <a:ext cx="1390800" cy="1278600"/>
          </a:xfrm>
          <a:prstGeom prst="straightConnector1">
            <a:avLst/>
          </a:prstGeom>
          <a:noFill/>
          <a:ln w="50800" cap="flat" cmpd="sng">
            <a:solidFill>
              <a:srgbClr val="FF0000"/>
            </a:solidFill>
            <a:prstDash val="solid"/>
            <a:miter lim="800000"/>
            <a:headEnd type="none" w="sm" len="sm"/>
            <a:tailEnd type="triangle" w="med" len="med"/>
          </a:ln>
        </p:spPr>
      </p:cxnSp>
      <p:cxnSp>
        <p:nvCxnSpPr>
          <p:cNvPr id="220" name="Google Shape;220;p31"/>
          <p:cNvCxnSpPr/>
          <p:nvPr/>
        </p:nvCxnSpPr>
        <p:spPr>
          <a:xfrm>
            <a:off x="5383925" y="2571750"/>
            <a:ext cx="1008600" cy="2102400"/>
          </a:xfrm>
          <a:prstGeom prst="straightConnector1">
            <a:avLst/>
          </a:prstGeom>
          <a:noFill/>
          <a:ln w="50800" cap="flat" cmpd="sng">
            <a:solidFill>
              <a:srgbClr val="FF0000"/>
            </a:solidFill>
            <a:prstDash val="solid"/>
            <a:miter lim="800000"/>
            <a:headEnd type="none" w="sm" len="sm"/>
            <a:tailEnd type="triangle" w="med" len="med"/>
          </a:ln>
        </p:spPr>
      </p:cxnSp>
      <p:cxnSp>
        <p:nvCxnSpPr>
          <p:cNvPr id="221" name="Google Shape;221;p31"/>
          <p:cNvCxnSpPr/>
          <p:nvPr/>
        </p:nvCxnSpPr>
        <p:spPr>
          <a:xfrm flipH="1">
            <a:off x="2648607" y="1867780"/>
            <a:ext cx="2265626" cy="2822461"/>
          </a:xfrm>
          <a:prstGeom prst="straightConnector1">
            <a:avLst/>
          </a:prstGeom>
          <a:noFill/>
          <a:ln w="50800" cap="flat" cmpd="sng">
            <a:solidFill>
              <a:srgbClr val="FF0000"/>
            </a:solidFill>
            <a:prstDash val="solid"/>
            <a:miter lim="800000"/>
            <a:headEnd type="none" w="sm" len="sm"/>
            <a:tailEnd type="triangle" w="med" len="med"/>
          </a:ln>
        </p:spPr>
      </p:cxnSp>
      <p:cxnSp>
        <p:nvCxnSpPr>
          <p:cNvPr id="222" name="Google Shape;222;p31"/>
          <p:cNvCxnSpPr/>
          <p:nvPr/>
        </p:nvCxnSpPr>
        <p:spPr>
          <a:xfrm flipH="1">
            <a:off x="808576" y="1850320"/>
            <a:ext cx="3791216" cy="2839922"/>
          </a:xfrm>
          <a:prstGeom prst="straightConnector1">
            <a:avLst/>
          </a:prstGeom>
          <a:noFill/>
          <a:ln w="50800" cap="flat" cmpd="sng">
            <a:solidFill>
              <a:srgbClr val="FF0000"/>
            </a:solidFill>
            <a:prstDash val="solid"/>
            <a:miter lim="800000"/>
            <a:headEnd type="none" w="sm" len="sm"/>
            <a:tailEnd type="triangle" w="med" len="med"/>
          </a:ln>
        </p:spPr>
      </p:cxnSp>
      <p:sp>
        <p:nvSpPr>
          <p:cNvPr id="223" name="Google Shape;223;p31"/>
          <p:cNvSpPr txBox="1"/>
          <p:nvPr/>
        </p:nvSpPr>
        <p:spPr>
          <a:xfrm>
            <a:off x="6732313" y="2380787"/>
            <a:ext cx="1660677" cy="1454244"/>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500" b="1">
                <a:solidFill>
                  <a:srgbClr val="FF0000"/>
                </a:solidFill>
                <a:latin typeface="Calibri"/>
                <a:ea typeface="Calibri"/>
                <a:cs typeface="Calibri"/>
                <a:sym typeface="Calibri"/>
              </a:rPr>
              <a:t>This simplified configuration file is used to generate a W3C standard mapping file used by VanderBot.</a:t>
            </a:r>
            <a:endParaRPr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8" name="Google Shape;228;p32"/>
          <p:cNvPicPr preferRelativeResize="0"/>
          <p:nvPr/>
        </p:nvPicPr>
        <p:blipFill>
          <a:blip r:embed="rId3">
            <a:alphaModFix/>
          </a:blip>
          <a:stretch>
            <a:fillRect/>
          </a:stretch>
        </p:blipFill>
        <p:spPr>
          <a:xfrm>
            <a:off x="70175" y="594400"/>
            <a:ext cx="9081324" cy="4026675"/>
          </a:xfrm>
          <a:prstGeom prst="rect">
            <a:avLst/>
          </a:prstGeom>
          <a:noFill/>
          <a:ln>
            <a:noFill/>
          </a:ln>
        </p:spPr>
      </p:pic>
      <p:sp>
        <p:nvSpPr>
          <p:cNvPr id="229" name="Google Shape;229;p32"/>
          <p:cNvSpPr txBox="1"/>
          <p:nvPr/>
        </p:nvSpPr>
        <p:spPr>
          <a:xfrm>
            <a:off x="2705374" y="59800"/>
            <a:ext cx="4307700" cy="58170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300"/>
              <a:buFont typeface="Calibri"/>
              <a:buNone/>
            </a:pPr>
            <a:r>
              <a:rPr lang="en" sz="3300">
                <a:solidFill>
                  <a:schemeClr val="dk1"/>
                </a:solidFill>
                <a:latin typeface="Calibri"/>
                <a:ea typeface="Calibri"/>
                <a:cs typeface="Calibri"/>
                <a:sym typeface="Calibri"/>
              </a:rPr>
              <a:t>2. Check for duplicates</a:t>
            </a:r>
            <a:endParaRPr sz="1100"/>
          </a:p>
        </p:txBody>
      </p:sp>
      <p:sp>
        <p:nvSpPr>
          <p:cNvPr id="230" name="Google Shape;230;p32"/>
          <p:cNvSpPr txBox="1"/>
          <p:nvPr/>
        </p:nvSpPr>
        <p:spPr>
          <a:xfrm>
            <a:off x="6630899" y="1909900"/>
            <a:ext cx="2513100" cy="9003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800" b="1">
                <a:solidFill>
                  <a:srgbClr val="FF0000"/>
                </a:solidFill>
                <a:latin typeface="Calibri"/>
                <a:ea typeface="Calibri"/>
                <a:cs typeface="Calibri"/>
                <a:sym typeface="Calibri"/>
              </a:rPr>
              <a:t>ASK SPARQL query form determines whether a pattern exists.</a:t>
            </a:r>
            <a:endParaRPr sz="1100"/>
          </a:p>
        </p:txBody>
      </p:sp>
      <p:cxnSp>
        <p:nvCxnSpPr>
          <p:cNvPr id="231" name="Google Shape;231;p32"/>
          <p:cNvCxnSpPr/>
          <p:nvPr/>
        </p:nvCxnSpPr>
        <p:spPr>
          <a:xfrm flipH="1">
            <a:off x="2861392" y="2124589"/>
            <a:ext cx="3769500" cy="253800"/>
          </a:xfrm>
          <a:prstGeom prst="straightConnector1">
            <a:avLst/>
          </a:prstGeom>
          <a:noFill/>
          <a:ln w="50800" cap="flat" cmpd="sng">
            <a:solidFill>
              <a:srgbClr val="FF0000"/>
            </a:solidFill>
            <a:prstDash val="solid"/>
            <a:miter lim="800000"/>
            <a:headEnd type="none" w="sm" len="sm"/>
            <a:tailEnd type="triangle" w="med" len="med"/>
          </a:ln>
        </p:spPr>
      </p:cxnSp>
      <p:cxnSp>
        <p:nvCxnSpPr>
          <p:cNvPr id="232" name="Google Shape;232;p32"/>
          <p:cNvCxnSpPr/>
          <p:nvPr/>
        </p:nvCxnSpPr>
        <p:spPr>
          <a:xfrm flipH="1">
            <a:off x="4196702" y="1355788"/>
            <a:ext cx="830100" cy="348900"/>
          </a:xfrm>
          <a:prstGeom prst="straightConnector1">
            <a:avLst/>
          </a:prstGeom>
          <a:noFill/>
          <a:ln w="50800" cap="flat" cmpd="sng">
            <a:solidFill>
              <a:srgbClr val="FF0000"/>
            </a:solidFill>
            <a:prstDash val="solid"/>
            <a:miter lim="800000"/>
            <a:headEnd type="none" w="sm" len="sm"/>
            <a:tailEnd type="triangle" w="med" len="med"/>
          </a:ln>
        </p:spPr>
      </p:cxnSp>
      <p:sp>
        <p:nvSpPr>
          <p:cNvPr id="233" name="Google Shape;233;p32"/>
          <p:cNvSpPr txBox="1"/>
          <p:nvPr/>
        </p:nvSpPr>
        <p:spPr>
          <a:xfrm>
            <a:off x="5026802" y="895883"/>
            <a:ext cx="4117198" cy="900247"/>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800" b="1">
                <a:solidFill>
                  <a:srgbClr val="FF0000"/>
                </a:solidFill>
                <a:latin typeface="Calibri"/>
                <a:ea typeface="Calibri"/>
                <a:cs typeface="Calibri"/>
                <a:sym typeface="Calibri"/>
              </a:rPr>
              <a:t>Using this format is necessary for successful queries with non-Latin characters.</a:t>
            </a:r>
            <a:endParaRPr sz="1100"/>
          </a:p>
        </p:txBody>
      </p:sp>
      <p:sp>
        <p:nvSpPr>
          <p:cNvPr id="234" name="Google Shape;234;p32"/>
          <p:cNvSpPr txBox="1"/>
          <p:nvPr/>
        </p:nvSpPr>
        <p:spPr>
          <a:xfrm>
            <a:off x="70174" y="4754657"/>
            <a:ext cx="8371200" cy="3462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800" b="1">
                <a:solidFill>
                  <a:schemeClr val="dk1"/>
                </a:solidFill>
                <a:latin typeface="Calibri"/>
                <a:ea typeface="Calibri"/>
                <a:cs typeface="Calibri"/>
                <a:sym typeface="Calibri"/>
              </a:rPr>
              <a:t>Wikidata items must have unique label/description combinations in each language. </a:t>
            </a:r>
            <a:endParaRPr sz="1100"/>
          </a:p>
        </p:txBody>
      </p:sp>
      <p:pic>
        <p:nvPicPr>
          <p:cNvPr id="235" name="Google Shape;235;p32"/>
          <p:cNvPicPr preferRelativeResize="0"/>
          <p:nvPr/>
        </p:nvPicPr>
        <p:blipFill rotWithShape="1">
          <a:blip r:embed="rId4">
            <a:alphaModFix/>
          </a:blip>
          <a:srcRect/>
          <a:stretch/>
        </p:blipFill>
        <p:spPr>
          <a:xfrm>
            <a:off x="7819697" y="3500530"/>
            <a:ext cx="1254130" cy="1254130"/>
          </a:xfrm>
          <a:prstGeom prst="rect">
            <a:avLst/>
          </a:prstGeom>
          <a:noFill/>
          <a:ln>
            <a:noFill/>
          </a:ln>
        </p:spPr>
      </p:pic>
      <p:sp>
        <p:nvSpPr>
          <p:cNvPr id="236" name="Google Shape;236;p32"/>
          <p:cNvSpPr txBox="1"/>
          <p:nvPr/>
        </p:nvSpPr>
        <p:spPr>
          <a:xfrm>
            <a:off x="5306600" y="4336363"/>
            <a:ext cx="25131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b="1">
                <a:solidFill>
                  <a:srgbClr val="FF0000"/>
                </a:solidFill>
                <a:latin typeface="Calibri"/>
                <a:ea typeface="Calibri"/>
                <a:cs typeface="Calibri"/>
                <a:sym typeface="Calibri"/>
              </a:rPr>
              <a:t>Scan for blog post on this topic.</a:t>
            </a:r>
            <a:endParaRPr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40"/>
        <p:cNvGrpSpPr/>
        <p:nvPr/>
      </p:nvGrpSpPr>
      <p:grpSpPr>
        <a:xfrm>
          <a:off x="0" y="0"/>
          <a:ext cx="0" cy="0"/>
          <a:chOff x="0" y="0"/>
          <a:chExt cx="0" cy="0"/>
        </a:xfrm>
      </p:grpSpPr>
      <p:pic>
        <p:nvPicPr>
          <p:cNvPr id="241" name="Google Shape;241;p33"/>
          <p:cNvPicPr preferRelativeResize="0"/>
          <p:nvPr/>
        </p:nvPicPr>
        <p:blipFill rotWithShape="1">
          <a:blip r:embed="rId3">
            <a:alphaModFix/>
          </a:blip>
          <a:srcRect/>
          <a:stretch/>
        </p:blipFill>
        <p:spPr>
          <a:xfrm>
            <a:off x="1868182" y="1508295"/>
            <a:ext cx="1798885" cy="2182813"/>
          </a:xfrm>
          <a:prstGeom prst="rect">
            <a:avLst/>
          </a:prstGeom>
          <a:noFill/>
          <a:ln>
            <a:noFill/>
          </a:ln>
        </p:spPr>
      </p:pic>
      <p:sp>
        <p:nvSpPr>
          <p:cNvPr id="242" name="Google Shape;242;p33"/>
          <p:cNvSpPr txBox="1"/>
          <p:nvPr/>
        </p:nvSpPr>
        <p:spPr>
          <a:xfrm>
            <a:off x="2862507" y="158206"/>
            <a:ext cx="3961085" cy="581790"/>
          </a:xfrm>
          <a:prstGeom prst="rect">
            <a:avLst/>
          </a:prstGeom>
          <a:noFill/>
          <a:ln>
            <a:noFill/>
          </a:ln>
        </p:spPr>
        <p:txBody>
          <a:bodyPr spcFirstLastPara="1" wrap="square" lIns="68575" tIns="34275" rIns="68575" bIns="34275" anchor="t" anchorCtr="0">
            <a:noAutofit/>
          </a:bodyPr>
          <a:lstStyle/>
          <a:p>
            <a:pPr marL="0" marR="0" lvl="0" indent="0" algn="l" rtl="0">
              <a:lnSpc>
                <a:spcPct val="90000"/>
              </a:lnSpc>
              <a:spcBef>
                <a:spcPts val="0"/>
              </a:spcBef>
              <a:spcAft>
                <a:spcPts val="0"/>
              </a:spcAft>
              <a:buClr>
                <a:schemeClr val="dk1"/>
              </a:buClr>
              <a:buSzPts val="3300"/>
              <a:buFont typeface="Calibri"/>
              <a:buNone/>
            </a:pPr>
            <a:r>
              <a:rPr lang="en" sz="3300">
                <a:solidFill>
                  <a:schemeClr val="dk1"/>
                </a:solidFill>
                <a:latin typeface="Calibri"/>
                <a:ea typeface="Calibri"/>
                <a:cs typeface="Calibri"/>
                <a:sym typeface="Calibri"/>
              </a:rPr>
              <a:t>3. Upload via API</a:t>
            </a:r>
            <a:endParaRPr sz="1100"/>
          </a:p>
        </p:txBody>
      </p:sp>
      <p:sp>
        <p:nvSpPr>
          <p:cNvPr id="243" name="Google Shape;243;p33"/>
          <p:cNvSpPr txBox="1"/>
          <p:nvPr/>
        </p:nvSpPr>
        <p:spPr>
          <a:xfrm>
            <a:off x="3908571" y="1334095"/>
            <a:ext cx="2310149" cy="392415"/>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100" b="1">
                <a:solidFill>
                  <a:srgbClr val="FF0000"/>
                </a:solidFill>
                <a:latin typeface="Calibri"/>
                <a:ea typeface="Calibri"/>
                <a:cs typeface="Calibri"/>
                <a:sym typeface="Calibri"/>
              </a:rPr>
              <a:t>CSV spreadsheet</a:t>
            </a:r>
            <a:endParaRPr sz="1100"/>
          </a:p>
        </p:txBody>
      </p:sp>
      <p:cxnSp>
        <p:nvCxnSpPr>
          <p:cNvPr id="244" name="Google Shape;244;p33"/>
          <p:cNvCxnSpPr>
            <a:stCxn id="243" idx="2"/>
            <a:endCxn id="245" idx="0"/>
          </p:cNvCxnSpPr>
          <p:nvPr/>
        </p:nvCxnSpPr>
        <p:spPr>
          <a:xfrm>
            <a:off x="5063646" y="1726511"/>
            <a:ext cx="0" cy="488400"/>
          </a:xfrm>
          <a:prstGeom prst="straightConnector1">
            <a:avLst/>
          </a:prstGeom>
          <a:noFill/>
          <a:ln w="50800" cap="flat" cmpd="sng">
            <a:solidFill>
              <a:srgbClr val="FF0000"/>
            </a:solidFill>
            <a:prstDash val="solid"/>
            <a:miter lim="800000"/>
            <a:headEnd type="none" w="sm" len="sm"/>
            <a:tailEnd type="triangle" w="med" len="med"/>
          </a:ln>
        </p:spPr>
      </p:cxnSp>
      <p:grpSp>
        <p:nvGrpSpPr>
          <p:cNvPr id="246" name="Google Shape;246;p33"/>
          <p:cNvGrpSpPr/>
          <p:nvPr/>
        </p:nvGrpSpPr>
        <p:grpSpPr>
          <a:xfrm>
            <a:off x="146871" y="2417695"/>
            <a:ext cx="1290161" cy="2182813"/>
            <a:chOff x="10094226" y="1417074"/>
            <a:chExt cx="1720215" cy="2910417"/>
          </a:xfrm>
        </p:grpSpPr>
        <p:pic>
          <p:nvPicPr>
            <p:cNvPr id="247" name="Google Shape;247;p33"/>
            <p:cNvPicPr preferRelativeResize="0"/>
            <p:nvPr/>
          </p:nvPicPr>
          <p:blipFill rotWithShape="1">
            <a:blip r:embed="rId4">
              <a:alphaModFix/>
            </a:blip>
            <a:srcRect/>
            <a:stretch/>
          </p:blipFill>
          <p:spPr>
            <a:xfrm>
              <a:off x="10094226" y="1417074"/>
              <a:ext cx="1720215" cy="2910417"/>
            </a:xfrm>
            <a:prstGeom prst="rect">
              <a:avLst/>
            </a:prstGeom>
            <a:noFill/>
            <a:ln>
              <a:noFill/>
            </a:ln>
          </p:spPr>
        </p:pic>
        <p:sp>
          <p:nvSpPr>
            <p:cNvPr id="248" name="Google Shape;248;p33"/>
            <p:cNvSpPr/>
            <p:nvPr/>
          </p:nvSpPr>
          <p:spPr>
            <a:xfrm>
              <a:off x="10608528" y="2568541"/>
              <a:ext cx="829734" cy="303741"/>
            </a:xfrm>
            <a:prstGeom prst="rect">
              <a:avLst/>
            </a:prstGeom>
            <a:solidFill>
              <a:schemeClr val="l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a:solidFill>
                  <a:schemeClr val="lt1"/>
                </a:solidFill>
                <a:latin typeface="Calibri"/>
                <a:ea typeface="Calibri"/>
                <a:cs typeface="Calibri"/>
                <a:sym typeface="Calibri"/>
              </a:endParaRPr>
            </a:p>
          </p:txBody>
        </p:sp>
        <p:sp>
          <p:nvSpPr>
            <p:cNvPr id="249" name="Google Shape;249;p33"/>
            <p:cNvSpPr txBox="1"/>
            <p:nvPr/>
          </p:nvSpPr>
          <p:spPr>
            <a:xfrm>
              <a:off x="10487831" y="2522214"/>
              <a:ext cx="1127700" cy="3180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100">
                  <a:solidFill>
                    <a:srgbClr val="C55A11"/>
                  </a:solidFill>
                  <a:latin typeface="Comic Sans MS"/>
                  <a:ea typeface="Comic Sans MS"/>
                  <a:cs typeface="Comic Sans MS"/>
                  <a:sym typeface="Comic Sans MS"/>
                </a:rPr>
                <a:t>VanderBot</a:t>
              </a:r>
              <a:endParaRPr sz="1100"/>
            </a:p>
          </p:txBody>
        </p:sp>
      </p:grpSp>
      <p:sp>
        <p:nvSpPr>
          <p:cNvPr id="250" name="Google Shape;250;p33"/>
          <p:cNvSpPr txBox="1"/>
          <p:nvPr/>
        </p:nvSpPr>
        <p:spPr>
          <a:xfrm>
            <a:off x="1945758" y="3772976"/>
            <a:ext cx="1798886" cy="71558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100" b="1">
                <a:solidFill>
                  <a:srgbClr val="FF0000"/>
                </a:solidFill>
                <a:latin typeface="Calibri"/>
                <a:ea typeface="Calibri"/>
                <a:cs typeface="Calibri"/>
                <a:sym typeface="Calibri"/>
              </a:rPr>
              <a:t>W3C standard mapping file</a:t>
            </a:r>
            <a:endParaRPr sz="1100"/>
          </a:p>
        </p:txBody>
      </p:sp>
      <p:cxnSp>
        <p:nvCxnSpPr>
          <p:cNvPr id="251" name="Google Shape;251;p33"/>
          <p:cNvCxnSpPr>
            <a:stCxn id="250" idx="3"/>
            <a:endCxn id="245" idx="2"/>
          </p:cNvCxnSpPr>
          <p:nvPr/>
        </p:nvCxnSpPr>
        <p:spPr>
          <a:xfrm rot="10800000" flipH="1">
            <a:off x="3744644" y="3035766"/>
            <a:ext cx="1319100" cy="1095000"/>
          </a:xfrm>
          <a:prstGeom prst="straightConnector1">
            <a:avLst/>
          </a:prstGeom>
          <a:noFill/>
          <a:ln w="50800" cap="flat" cmpd="sng">
            <a:solidFill>
              <a:srgbClr val="FF0000"/>
            </a:solidFill>
            <a:prstDash val="solid"/>
            <a:miter lim="800000"/>
            <a:headEnd type="none" w="sm" len="sm"/>
            <a:tailEnd type="triangle" w="med" len="med"/>
          </a:ln>
        </p:spPr>
      </p:cxnSp>
      <p:sp>
        <p:nvSpPr>
          <p:cNvPr id="245" name="Google Shape;245;p33"/>
          <p:cNvSpPr/>
          <p:nvPr/>
        </p:nvSpPr>
        <p:spPr>
          <a:xfrm>
            <a:off x="4395081" y="2215007"/>
            <a:ext cx="1337129" cy="820627"/>
          </a:xfrm>
          <a:prstGeom prst="rect">
            <a:avLst/>
          </a:prstGeom>
          <a:noFill/>
          <a:ln w="38100" cap="flat" cmpd="sng">
            <a:solidFill>
              <a:srgbClr val="FF0000"/>
            </a:solidFill>
            <a:prstDash val="solid"/>
            <a:miter lim="800000"/>
            <a:headEnd type="none" w="sm" len="sm"/>
            <a:tailEnd type="none" w="sm" len="sm"/>
          </a:ln>
        </p:spPr>
        <p:txBody>
          <a:bodyPr spcFirstLastPara="1" wrap="square" lIns="68575" tIns="34275" rIns="68575" bIns="34275" anchor="ctr" anchorCtr="0">
            <a:noAutofit/>
          </a:bodyPr>
          <a:lstStyle/>
          <a:p>
            <a:pPr marL="0" marR="0" lvl="0" indent="0" algn="ctr" rtl="0">
              <a:spcBef>
                <a:spcPts val="0"/>
              </a:spcBef>
              <a:spcAft>
                <a:spcPts val="0"/>
              </a:spcAft>
              <a:buNone/>
            </a:pPr>
            <a:r>
              <a:rPr lang="en" sz="2400">
                <a:solidFill>
                  <a:schemeClr val="dk1"/>
                </a:solidFill>
                <a:latin typeface="Calibri"/>
                <a:ea typeface="Calibri"/>
                <a:cs typeface="Calibri"/>
                <a:sym typeface="Calibri"/>
              </a:rPr>
              <a:t>Wikidata API</a:t>
            </a:r>
            <a:endParaRPr sz="1100"/>
          </a:p>
        </p:txBody>
      </p:sp>
      <p:cxnSp>
        <p:nvCxnSpPr>
          <p:cNvPr id="252" name="Google Shape;252;p33"/>
          <p:cNvCxnSpPr>
            <a:stCxn id="245" idx="3"/>
            <a:endCxn id="253" idx="1"/>
          </p:cNvCxnSpPr>
          <p:nvPr/>
        </p:nvCxnSpPr>
        <p:spPr>
          <a:xfrm>
            <a:off x="5732210" y="2625321"/>
            <a:ext cx="728100" cy="265200"/>
          </a:xfrm>
          <a:prstGeom prst="straightConnector1">
            <a:avLst/>
          </a:prstGeom>
          <a:noFill/>
          <a:ln w="50800" cap="flat" cmpd="sng">
            <a:solidFill>
              <a:srgbClr val="FF0000"/>
            </a:solidFill>
            <a:prstDash val="solid"/>
            <a:miter lim="800000"/>
            <a:headEnd type="none" w="sm" len="sm"/>
            <a:tailEnd type="triangle" w="med" len="med"/>
          </a:ln>
        </p:spPr>
      </p:cxnSp>
      <p:sp>
        <p:nvSpPr>
          <p:cNvPr id="254" name="Google Shape;254;p33"/>
          <p:cNvSpPr txBox="1"/>
          <p:nvPr/>
        </p:nvSpPr>
        <p:spPr>
          <a:xfrm>
            <a:off x="6862532" y="4057472"/>
            <a:ext cx="1798887" cy="392415"/>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2100" b="1">
                <a:solidFill>
                  <a:srgbClr val="FF0000"/>
                </a:solidFill>
                <a:latin typeface="Calibri"/>
                <a:ea typeface="Calibri"/>
                <a:cs typeface="Calibri"/>
                <a:sym typeface="Calibri"/>
              </a:rPr>
              <a:t>Wikidata item</a:t>
            </a:r>
            <a:endParaRPr sz="1100"/>
          </a:p>
        </p:txBody>
      </p:sp>
      <p:sp>
        <p:nvSpPr>
          <p:cNvPr id="255" name="Google Shape;255;p33"/>
          <p:cNvSpPr txBox="1"/>
          <p:nvPr/>
        </p:nvSpPr>
        <p:spPr>
          <a:xfrm>
            <a:off x="107149" y="4621825"/>
            <a:ext cx="2458800" cy="2847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 sz="1400">
                <a:solidFill>
                  <a:schemeClr val="dk1"/>
                </a:solidFill>
                <a:latin typeface="Courier New"/>
                <a:ea typeface="Courier New"/>
                <a:cs typeface="Courier New"/>
                <a:sym typeface="Courier New"/>
              </a:rPr>
              <a:t>vanderbi.lt/vanderbot</a:t>
            </a:r>
            <a:endParaRPr sz="1400">
              <a:solidFill>
                <a:schemeClr val="dk1"/>
              </a:solidFill>
              <a:latin typeface="Courier New"/>
              <a:ea typeface="Courier New"/>
              <a:cs typeface="Courier New"/>
              <a:sym typeface="Courier New"/>
            </a:endParaRPr>
          </a:p>
        </p:txBody>
      </p:sp>
      <p:pic>
        <p:nvPicPr>
          <p:cNvPr id="256" name="Google Shape;256;p33"/>
          <p:cNvPicPr preferRelativeResize="0"/>
          <p:nvPr/>
        </p:nvPicPr>
        <p:blipFill>
          <a:blip r:embed="rId5">
            <a:alphaModFix/>
          </a:blip>
          <a:stretch>
            <a:fillRect/>
          </a:stretch>
        </p:blipFill>
        <p:spPr>
          <a:xfrm>
            <a:off x="0" y="928913"/>
            <a:ext cx="9144001" cy="390466"/>
          </a:xfrm>
          <a:prstGeom prst="rect">
            <a:avLst/>
          </a:prstGeom>
          <a:noFill/>
          <a:ln>
            <a:noFill/>
          </a:ln>
        </p:spPr>
      </p:pic>
      <p:pic>
        <p:nvPicPr>
          <p:cNvPr id="257" name="Google Shape;257;p33"/>
          <p:cNvPicPr preferRelativeResize="0"/>
          <p:nvPr/>
        </p:nvPicPr>
        <p:blipFill>
          <a:blip r:embed="rId6">
            <a:alphaModFix/>
          </a:blip>
          <a:stretch>
            <a:fillRect/>
          </a:stretch>
        </p:blipFill>
        <p:spPr>
          <a:xfrm>
            <a:off x="6473624" y="1897950"/>
            <a:ext cx="2576700" cy="2159525"/>
          </a:xfrm>
          <a:prstGeom prst="rect">
            <a:avLst/>
          </a:prstGeom>
          <a:noFill/>
          <a:ln>
            <a:noFill/>
          </a:ln>
          <a:effectLst>
            <a:outerShdw blurRad="57150" dist="19050" dir="5400000" algn="bl" rotWithShape="0">
              <a:srgbClr val="000000">
                <a:alpha val="50000"/>
              </a:srgbClr>
            </a:outerShdw>
          </a:effec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62" name="Google Shape;262;p34"/>
          <p:cNvSpPr/>
          <p:nvPr/>
        </p:nvSpPr>
        <p:spPr>
          <a:xfrm>
            <a:off x="839750" y="1316881"/>
            <a:ext cx="1866600" cy="18456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3" name="Google Shape;263;p34"/>
          <p:cNvSpPr txBox="1">
            <a:spLocks noGrp="1"/>
          </p:cNvSpPr>
          <p:nvPr>
            <p:ph type="title" idx="4294967295"/>
          </p:nvPr>
        </p:nvSpPr>
        <p:spPr>
          <a:xfrm>
            <a:off x="191100" y="341675"/>
            <a:ext cx="8862900" cy="54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sz="2300" b="1"/>
          </a:p>
          <a:p>
            <a:pPr marL="0" lvl="0" indent="0" algn="l" rtl="0">
              <a:spcBef>
                <a:spcPts val="0"/>
              </a:spcBef>
              <a:spcAft>
                <a:spcPts val="0"/>
              </a:spcAft>
              <a:buNone/>
            </a:pPr>
            <a:r>
              <a:rPr lang="en" sz="2300" b="1"/>
              <a:t>The Object-Relationship Model for English Translations of </a:t>
            </a:r>
            <a:endParaRPr sz="2300" b="1"/>
          </a:p>
          <a:p>
            <a:pPr marL="0" lvl="0" indent="0" algn="ctr" rtl="0">
              <a:spcBef>
                <a:spcPts val="0"/>
              </a:spcBef>
              <a:spcAft>
                <a:spcPts val="0"/>
              </a:spcAft>
              <a:buNone/>
            </a:pPr>
            <a:r>
              <a:rPr lang="en" sz="2300" b="1"/>
              <a:t>Original Works in Arabic</a:t>
            </a:r>
            <a:endParaRPr sz="1000"/>
          </a:p>
        </p:txBody>
      </p:sp>
      <p:sp>
        <p:nvSpPr>
          <p:cNvPr id="264" name="Google Shape;264;p34"/>
          <p:cNvSpPr/>
          <p:nvPr/>
        </p:nvSpPr>
        <p:spPr>
          <a:xfrm>
            <a:off x="1003719" y="1479044"/>
            <a:ext cx="1538100" cy="1521300"/>
          </a:xfrm>
          <a:prstGeom prst="ellipse">
            <a:avLst/>
          </a:prstGeom>
          <a:noFill/>
          <a:ln w="9525" cap="flat" cmpd="sng">
            <a:solidFill>
              <a:srgbClr val="4472C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31538F"/>
                </a:solidFill>
                <a:latin typeface="Source Sans Pro"/>
                <a:ea typeface="Source Sans Pro"/>
                <a:cs typeface="Source Sans Pro"/>
                <a:sym typeface="Source Sans Pro"/>
              </a:rPr>
              <a:t>English Translation</a:t>
            </a:r>
            <a:endParaRPr b="1">
              <a:solidFill>
                <a:srgbClr val="31538F"/>
              </a:solidFill>
              <a:latin typeface="Source Sans Pro"/>
              <a:ea typeface="Source Sans Pro"/>
              <a:cs typeface="Source Sans Pro"/>
              <a:sym typeface="Source Sans Pro"/>
            </a:endParaRPr>
          </a:p>
          <a:p>
            <a:pPr marL="0" lvl="0" indent="0" algn="ctr" rtl="0">
              <a:spcBef>
                <a:spcPts val="0"/>
              </a:spcBef>
              <a:spcAft>
                <a:spcPts val="0"/>
              </a:spcAft>
              <a:buNone/>
            </a:pPr>
            <a:endParaRPr b="1">
              <a:solidFill>
                <a:srgbClr val="31538F"/>
              </a:solidFill>
              <a:latin typeface="Source Sans Pro"/>
              <a:ea typeface="Source Sans Pro"/>
              <a:cs typeface="Source Sans Pro"/>
              <a:sym typeface="Source Sans Pro"/>
            </a:endParaRPr>
          </a:p>
        </p:txBody>
      </p:sp>
      <p:sp>
        <p:nvSpPr>
          <p:cNvPr id="265" name="Google Shape;265;p34"/>
          <p:cNvSpPr/>
          <p:nvPr/>
        </p:nvSpPr>
        <p:spPr>
          <a:xfrm>
            <a:off x="3065788" y="2386191"/>
            <a:ext cx="2002800" cy="19806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6" name="Google Shape;266;p34"/>
          <p:cNvSpPr/>
          <p:nvPr/>
        </p:nvSpPr>
        <p:spPr>
          <a:xfrm>
            <a:off x="3241755" y="2560220"/>
            <a:ext cx="1650900" cy="1632900"/>
          </a:xfrm>
          <a:prstGeom prst="ellipse">
            <a:avLst/>
          </a:prstGeom>
          <a:noFill/>
          <a:ln w="2857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500" b="1">
                <a:solidFill>
                  <a:srgbClr val="FF9900"/>
                </a:solidFill>
                <a:latin typeface="Source Sans Pro"/>
                <a:ea typeface="Source Sans Pro"/>
                <a:cs typeface="Source Sans Pro"/>
                <a:sym typeface="Source Sans Pro"/>
              </a:rPr>
              <a:t>Translation of </a:t>
            </a:r>
            <a:endParaRPr sz="1500" b="1">
              <a:solidFill>
                <a:srgbClr val="FF9900"/>
              </a:solidFill>
              <a:latin typeface="Source Sans Pro"/>
              <a:ea typeface="Source Sans Pro"/>
              <a:cs typeface="Source Sans Pro"/>
              <a:sym typeface="Source Sans Pro"/>
            </a:endParaRPr>
          </a:p>
        </p:txBody>
      </p:sp>
      <p:sp>
        <p:nvSpPr>
          <p:cNvPr id="267" name="Google Shape;267;p34"/>
          <p:cNvSpPr/>
          <p:nvPr/>
        </p:nvSpPr>
        <p:spPr>
          <a:xfrm>
            <a:off x="5147037" y="624875"/>
            <a:ext cx="2211300" cy="21867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8" name="Google Shape;268;p34"/>
          <p:cNvSpPr/>
          <p:nvPr/>
        </p:nvSpPr>
        <p:spPr>
          <a:xfrm>
            <a:off x="5341423" y="817021"/>
            <a:ext cx="1822500" cy="1802400"/>
          </a:xfrm>
          <a:prstGeom prst="ellipse">
            <a:avLst/>
          </a:prstGeom>
          <a:noFill/>
          <a:ln w="76200"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6AA84F"/>
                </a:solidFill>
                <a:latin typeface="Source Sans Pro"/>
                <a:ea typeface="Source Sans Pro"/>
                <a:cs typeface="Source Sans Pro"/>
                <a:sym typeface="Source Sans Pro"/>
              </a:rPr>
              <a:t>Original Work in Arabic</a:t>
            </a:r>
            <a:endParaRPr sz="1800" b="1">
              <a:solidFill>
                <a:srgbClr val="6AA84F"/>
              </a:solidFill>
              <a:latin typeface="Source Sans Pro"/>
              <a:ea typeface="Source Sans Pro"/>
              <a:cs typeface="Source Sans Pro"/>
              <a:sym typeface="Source Sans Pro"/>
            </a:endParaRPr>
          </a:p>
        </p:txBody>
      </p:sp>
      <p:cxnSp>
        <p:nvCxnSpPr>
          <p:cNvPr id="269" name="Google Shape;269;p34"/>
          <p:cNvCxnSpPr/>
          <p:nvPr/>
        </p:nvCxnSpPr>
        <p:spPr>
          <a:xfrm>
            <a:off x="2479899" y="2565564"/>
            <a:ext cx="819000" cy="495300"/>
          </a:xfrm>
          <a:prstGeom prst="straightConnector1">
            <a:avLst/>
          </a:prstGeom>
          <a:noFill/>
          <a:ln w="9525" cap="flat" cmpd="sng">
            <a:solidFill>
              <a:srgbClr val="CFD8DC"/>
            </a:solidFill>
            <a:prstDash val="solid"/>
            <a:round/>
            <a:headEnd type="none" w="med" len="med"/>
            <a:tailEnd type="none" w="med" len="med"/>
          </a:ln>
        </p:spPr>
      </p:cxnSp>
      <p:cxnSp>
        <p:nvCxnSpPr>
          <p:cNvPr id="270" name="Google Shape;270;p34"/>
          <p:cNvCxnSpPr/>
          <p:nvPr/>
        </p:nvCxnSpPr>
        <p:spPr>
          <a:xfrm rot="10800000" flipH="1">
            <a:off x="4746543" y="2197633"/>
            <a:ext cx="717300" cy="709200"/>
          </a:xfrm>
          <a:prstGeom prst="straightConnector1">
            <a:avLst/>
          </a:prstGeom>
          <a:noFill/>
          <a:ln w="28575" cap="flat" cmpd="sng">
            <a:solidFill>
              <a:srgbClr val="CFD8DC"/>
            </a:solidFill>
            <a:prstDash val="solid"/>
            <a:round/>
            <a:headEnd type="none" w="med" len="med"/>
            <a:tailEnd type="none" w="med" len="med"/>
          </a:ln>
        </p:spPr>
      </p:cxnSp>
      <p:sp>
        <p:nvSpPr>
          <p:cNvPr id="271" name="Google Shape;271;p34"/>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11</a:t>
            </a:fld>
            <a:endParaRPr/>
          </a:p>
        </p:txBody>
      </p:sp>
      <p:cxnSp>
        <p:nvCxnSpPr>
          <p:cNvPr id="272" name="Google Shape;272;p34"/>
          <p:cNvCxnSpPr>
            <a:cxnSpLocks/>
          </p:cNvCxnSpPr>
          <p:nvPr/>
        </p:nvCxnSpPr>
        <p:spPr>
          <a:xfrm>
            <a:off x="2541819" y="3912142"/>
            <a:ext cx="419731" cy="496483"/>
          </a:xfrm>
          <a:prstGeom prst="straightConnector1">
            <a:avLst/>
          </a:prstGeom>
          <a:noFill/>
          <a:ln w="38100" cap="flat" cmpd="sng">
            <a:solidFill>
              <a:schemeClr val="accent1"/>
            </a:solidFill>
            <a:prstDash val="solid"/>
            <a:round/>
            <a:headEnd type="none" w="med" len="med"/>
            <a:tailEnd type="triangle" w="med" len="med"/>
          </a:ln>
        </p:spPr>
      </p:cxnSp>
      <p:cxnSp>
        <p:nvCxnSpPr>
          <p:cNvPr id="273" name="Google Shape;273;p34"/>
          <p:cNvCxnSpPr/>
          <p:nvPr/>
        </p:nvCxnSpPr>
        <p:spPr>
          <a:xfrm rot="10800000" flipH="1">
            <a:off x="4887825" y="2338700"/>
            <a:ext cx="556500" cy="594000"/>
          </a:xfrm>
          <a:prstGeom prst="straightConnector1">
            <a:avLst/>
          </a:prstGeom>
          <a:noFill/>
          <a:ln w="28575" cap="flat" cmpd="sng">
            <a:solidFill>
              <a:srgbClr val="93C47D"/>
            </a:solidFill>
            <a:prstDash val="solid"/>
            <a:round/>
            <a:headEnd type="none" w="med" len="med"/>
            <a:tailEnd type="triangle" w="med" len="med"/>
          </a:ln>
        </p:spPr>
      </p:cxnSp>
      <p:sp>
        <p:nvSpPr>
          <p:cNvPr id="274" name="Google Shape;274;p34"/>
          <p:cNvSpPr txBox="1"/>
          <p:nvPr/>
        </p:nvSpPr>
        <p:spPr>
          <a:xfrm>
            <a:off x="852120" y="3095026"/>
            <a:ext cx="1758475" cy="817116"/>
          </a:xfrm>
          <a:prstGeom prst="rect">
            <a:avLst/>
          </a:prstGeom>
          <a:noFill/>
          <a:ln w="9525" cap="flat" cmpd="sng">
            <a:solidFill>
              <a:schemeClr val="accent2"/>
            </a:solidFill>
            <a:prstDash val="solid"/>
            <a:round/>
            <a:headEnd type="none" w="sm" len="sm"/>
            <a:tailEnd type="none" w="sm" len="sm"/>
          </a:ln>
        </p:spPr>
        <p:txBody>
          <a:bodyPr spcFirstLastPara="1" wrap="square" lIns="91425" tIns="91425" rIns="91425" bIns="91425" anchor="t" anchorCtr="0">
            <a:spAutoFit/>
          </a:bodyPr>
          <a:lstStyle/>
          <a:p>
            <a:pPr lvl="0">
              <a:lnSpc>
                <a:spcPct val="115000"/>
              </a:lnSpc>
              <a:spcBef>
                <a:spcPts val="2400"/>
              </a:spcBef>
              <a:spcAft>
                <a:spcPts val="600"/>
              </a:spcAft>
            </a:pPr>
            <a:r>
              <a:rPr lang="en-US" b="1" dirty="0">
                <a:latin typeface="Source Sans Pro"/>
                <a:ea typeface="Source Sans Pro"/>
                <a:cs typeface="Source Sans Pro"/>
                <a:sym typeface="Source Sans Pro"/>
              </a:rPr>
              <a:t>Ex. </a:t>
            </a:r>
            <a:r>
              <a:rPr lang="en-US" b="1" u="sng" dirty="0">
                <a:solidFill>
                  <a:schemeClr val="hlink"/>
                </a:solidFill>
                <a:latin typeface="Source Sans Pro"/>
                <a:ea typeface="Source Sans Pro"/>
                <a:cs typeface="Source Sans Pro"/>
                <a:sym typeface="Source Sans Pro"/>
                <a:hlinkClick r:id="rId3"/>
              </a:rPr>
              <a:t>Q111555713</a:t>
            </a:r>
            <a:endParaRPr lang="en-US" b="1" dirty="0">
              <a:latin typeface="Source Sans Pro"/>
              <a:ea typeface="Source Sans Pro"/>
              <a:cs typeface="Source Sans Pro"/>
              <a:sym typeface="Source Sans Pro"/>
            </a:endParaRPr>
          </a:p>
        </p:txBody>
      </p:sp>
      <p:sp>
        <p:nvSpPr>
          <p:cNvPr id="276" name="Google Shape;276;p34"/>
          <p:cNvSpPr txBox="1"/>
          <p:nvPr/>
        </p:nvSpPr>
        <p:spPr>
          <a:xfrm>
            <a:off x="5662030" y="2671926"/>
            <a:ext cx="2242500" cy="1755835"/>
          </a:xfrm>
          <a:prstGeom prst="rect">
            <a:avLst/>
          </a:prstGeom>
          <a:noFill/>
          <a:ln w="28575" cap="flat" cmpd="sng">
            <a:solidFill>
              <a:srgbClr val="CFD8DC"/>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2400"/>
              </a:spcBef>
              <a:spcAft>
                <a:spcPts val="0"/>
              </a:spcAft>
              <a:buNone/>
            </a:pPr>
            <a:r>
              <a:rPr lang="en" sz="1600" b="1" dirty="0">
                <a:solidFill>
                  <a:srgbClr val="6AA84F"/>
                </a:solidFill>
                <a:latin typeface="Source Sans Pro"/>
                <a:ea typeface="Source Sans Pro"/>
                <a:cs typeface="Source Sans Pro"/>
                <a:sym typeface="Source Sans Pro"/>
              </a:rPr>
              <a:t>Ex. Book of Ingenious Devices (</a:t>
            </a:r>
            <a:r>
              <a:rPr lang="en" sz="1600" b="1" u="sng" dirty="0">
                <a:solidFill>
                  <a:schemeClr val="hlink"/>
                </a:solidFill>
                <a:latin typeface="Source Sans Pro"/>
                <a:ea typeface="Source Sans Pro"/>
                <a:cs typeface="Source Sans Pro"/>
                <a:sym typeface="Source Sans Pro"/>
                <a:hlinkClick r:id="rId4"/>
              </a:rPr>
              <a:t>Q4116191</a:t>
            </a:r>
            <a:r>
              <a:rPr lang="en" sz="1600" b="1" dirty="0">
                <a:solidFill>
                  <a:srgbClr val="6AA84F"/>
                </a:solidFill>
                <a:latin typeface="Source Sans Pro"/>
                <a:ea typeface="Source Sans Pro"/>
                <a:cs typeface="Source Sans Pro"/>
                <a:sym typeface="Source Sans Pro"/>
              </a:rPr>
              <a:t>)</a:t>
            </a:r>
          </a:p>
          <a:p>
            <a:pPr marL="0" lvl="0" indent="0" algn="r" rtl="0">
              <a:lnSpc>
                <a:spcPct val="115000"/>
              </a:lnSpc>
              <a:spcBef>
                <a:spcPts val="2400"/>
              </a:spcBef>
              <a:spcAft>
                <a:spcPts val="0"/>
              </a:spcAft>
              <a:buNone/>
            </a:pPr>
            <a:r>
              <a:rPr lang="en" sz="2200" b="1" dirty="0" err="1">
                <a:solidFill>
                  <a:srgbClr val="6AA84F"/>
                </a:solidFill>
              </a:rPr>
              <a:t>كتاب</a:t>
            </a:r>
            <a:r>
              <a:rPr lang="en" sz="2200" b="1" dirty="0">
                <a:solidFill>
                  <a:srgbClr val="6AA84F"/>
                </a:solidFill>
              </a:rPr>
              <a:t> </a:t>
            </a:r>
            <a:r>
              <a:rPr lang="en" sz="2200" b="1" dirty="0" err="1">
                <a:solidFill>
                  <a:srgbClr val="6AA84F"/>
                </a:solidFill>
              </a:rPr>
              <a:t>الحيل</a:t>
            </a:r>
            <a:endParaRPr sz="1600" b="1" dirty="0">
              <a:solidFill>
                <a:srgbClr val="6AA84F"/>
              </a:solidFill>
              <a:latin typeface="Source Sans Pro"/>
              <a:ea typeface="Source Sans Pro"/>
              <a:cs typeface="Source Sans Pro"/>
              <a:sym typeface="Source Sans Pro"/>
            </a:endParaRPr>
          </a:p>
        </p:txBody>
      </p:sp>
      <p:cxnSp>
        <p:nvCxnSpPr>
          <p:cNvPr id="277" name="Google Shape;277;p34"/>
          <p:cNvCxnSpPr>
            <a:cxnSpLocks/>
          </p:cNvCxnSpPr>
          <p:nvPr/>
        </p:nvCxnSpPr>
        <p:spPr>
          <a:xfrm>
            <a:off x="2648950" y="2867025"/>
            <a:ext cx="592805" cy="382397"/>
          </a:xfrm>
          <a:prstGeom prst="straightConnector1">
            <a:avLst/>
          </a:prstGeom>
          <a:noFill/>
          <a:ln w="38100" cap="flat" cmpd="sng">
            <a:solidFill>
              <a:schemeClr val="accent1"/>
            </a:solidFill>
            <a:prstDash val="solid"/>
            <a:round/>
            <a:headEnd type="none" w="med" len="med"/>
            <a:tailEnd type="triangle" w="med" len="med"/>
          </a:ln>
        </p:spPr>
      </p:cxnSp>
      <p:cxnSp>
        <p:nvCxnSpPr>
          <p:cNvPr id="278" name="Google Shape;278;p34"/>
          <p:cNvCxnSpPr>
            <a:cxnSpLocks/>
          </p:cNvCxnSpPr>
          <p:nvPr/>
        </p:nvCxnSpPr>
        <p:spPr>
          <a:xfrm flipV="1">
            <a:off x="5464533" y="4449640"/>
            <a:ext cx="1590900" cy="417557"/>
          </a:xfrm>
          <a:prstGeom prst="straightConnector1">
            <a:avLst/>
          </a:prstGeom>
          <a:noFill/>
          <a:ln w="28575" cap="flat" cmpd="sng">
            <a:solidFill>
              <a:srgbClr val="93C47D"/>
            </a:solidFill>
            <a:prstDash val="solid"/>
            <a:round/>
            <a:headEnd type="none" w="med" len="med"/>
            <a:tailEnd type="triangle" w="med" len="med"/>
          </a:ln>
        </p:spPr>
      </p:cxnSp>
      <p:sp>
        <p:nvSpPr>
          <p:cNvPr id="279" name="Google Shape;279;p34"/>
          <p:cNvSpPr txBox="1"/>
          <p:nvPr/>
        </p:nvSpPr>
        <p:spPr>
          <a:xfrm>
            <a:off x="2922418" y="4555349"/>
            <a:ext cx="2485500" cy="414699"/>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00" b="1" dirty="0">
                <a:solidFill>
                  <a:srgbClr val="FF9900"/>
                </a:solidFill>
                <a:latin typeface="Source Sans Pro"/>
                <a:ea typeface="Source Sans Pro"/>
                <a:cs typeface="Source Sans Pro"/>
                <a:sym typeface="Source Sans Pro"/>
              </a:rPr>
              <a:t>edition or translation of</a:t>
            </a:r>
            <a:r>
              <a:rPr lang="en" sz="1300" b="1" dirty="0"/>
              <a:t> (</a:t>
            </a:r>
            <a:r>
              <a:rPr lang="en" sz="1300" b="1" dirty="0">
                <a:hlinkClick r:id="rId5"/>
              </a:rPr>
              <a:t>P629</a:t>
            </a:r>
            <a:r>
              <a:rPr lang="en" sz="1300" b="1" dirty="0"/>
              <a:t>)</a:t>
            </a:r>
            <a:endParaRPr dirty="0">
              <a:latin typeface="Source Sans Pro"/>
              <a:ea typeface="Source Sans Pro"/>
              <a:cs typeface="Source Sans Pro"/>
              <a:sym typeface="Source Sans Pro"/>
            </a:endParaRPr>
          </a:p>
        </p:txBody>
      </p:sp>
      <p:sp>
        <p:nvSpPr>
          <p:cNvPr id="2" name="TextBox 1">
            <a:extLst>
              <a:ext uri="{FF2B5EF4-FFF2-40B4-BE49-F238E27FC236}">
                <a16:creationId xmlns:a16="http://schemas.microsoft.com/office/drawing/2014/main" id="{3CF7CDAE-B0F7-D84D-9421-C28552366DE4}"/>
              </a:ext>
            </a:extLst>
          </p:cNvPr>
          <p:cNvSpPr txBox="1"/>
          <p:nvPr/>
        </p:nvSpPr>
        <p:spPr>
          <a:xfrm>
            <a:off x="3209618" y="4201821"/>
            <a:ext cx="1911101" cy="523220"/>
          </a:xfrm>
          <a:prstGeom prst="rect">
            <a:avLst/>
          </a:prstGeom>
          <a:noFill/>
        </p:spPr>
        <p:txBody>
          <a:bodyPr wrap="none" rtlCol="0">
            <a:spAutoFit/>
          </a:bodyPr>
          <a:lstStyle/>
          <a:p>
            <a:r>
              <a:rPr lang="en-US" b="1" dirty="0">
                <a:solidFill>
                  <a:srgbClr val="FF9900"/>
                </a:solidFill>
                <a:latin typeface="Source Sans Pro"/>
                <a:ea typeface="Source Sans Pro"/>
                <a:cs typeface="Source Sans Pro"/>
                <a:sym typeface="Source Sans Pro"/>
              </a:rPr>
              <a:t>translation of (</a:t>
            </a:r>
            <a:r>
              <a:rPr lang="en-US" b="1" u="sng" dirty="0">
                <a:solidFill>
                  <a:schemeClr val="hlink"/>
                </a:solidFill>
                <a:latin typeface="Source Sans Pro"/>
                <a:ea typeface="Source Sans Pro"/>
                <a:cs typeface="Source Sans Pro"/>
                <a:sym typeface="Source Sans Pro"/>
                <a:hlinkClick r:id="rId6"/>
              </a:rPr>
              <a:t>P9745</a:t>
            </a:r>
            <a:r>
              <a:rPr lang="en-US" b="1" dirty="0">
                <a:solidFill>
                  <a:srgbClr val="FF9900"/>
                </a:solidFill>
                <a:latin typeface="Source Sans Pro"/>
                <a:ea typeface="Source Sans Pro"/>
                <a:cs typeface="Source Sans Pro"/>
                <a:sym typeface="Source Sans Pro"/>
              </a:rPr>
              <a:t>)</a:t>
            </a:r>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p35"/>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12</a:t>
            </a:fld>
            <a:endParaRPr/>
          </a:p>
        </p:txBody>
      </p:sp>
      <p:sp>
        <p:nvSpPr>
          <p:cNvPr id="285" name="Google Shape;285;p35"/>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b="1"/>
              <a:t>Pushing the Limit of Our Data Modeling for VanderBot &amp; Other Problems</a:t>
            </a:r>
            <a:endParaRPr b="1"/>
          </a:p>
        </p:txBody>
      </p:sp>
      <p:sp>
        <p:nvSpPr>
          <p:cNvPr id="286" name="Google Shape;286;p35"/>
          <p:cNvSpPr txBox="1">
            <a:spLocks noGrp="1"/>
          </p:cNvSpPr>
          <p:nvPr>
            <p:ph type="body" idx="1"/>
          </p:nvPr>
        </p:nvSpPr>
        <p:spPr>
          <a:xfrm>
            <a:off x="75300" y="3741050"/>
            <a:ext cx="3755400" cy="948600"/>
          </a:xfrm>
          <a:prstGeom prst="rect">
            <a:avLst/>
          </a:prstGeom>
        </p:spPr>
        <p:txBody>
          <a:bodyPr spcFirstLastPara="1" wrap="square" lIns="91425" tIns="91425" rIns="91425" bIns="91425" anchor="t" anchorCtr="0">
            <a:noAutofit/>
          </a:bodyPr>
          <a:lstStyle/>
          <a:p>
            <a:pPr marL="0" lvl="0" indent="0" algn="l" rtl="0">
              <a:lnSpc>
                <a:spcPct val="115000"/>
              </a:lnSpc>
              <a:spcBef>
                <a:spcPts val="2400"/>
              </a:spcBef>
              <a:spcAft>
                <a:spcPts val="0"/>
              </a:spcAft>
              <a:buNone/>
            </a:pPr>
            <a:r>
              <a:rPr lang="en" sz="1200" b="1" i="1" u="sng">
                <a:solidFill>
                  <a:schemeClr val="hlink"/>
                </a:solidFill>
                <a:hlinkClick r:id="rId3"/>
              </a:rPr>
              <a:t>The Book of Secrets in the Results of Ideas: Incredible Machines from 1000 Years Ago (Q112831378)</a:t>
            </a:r>
            <a:endParaRPr sz="1100">
              <a:solidFill>
                <a:srgbClr val="000000"/>
              </a:solidFill>
              <a:latin typeface="Arial"/>
              <a:ea typeface="Arial"/>
              <a:cs typeface="Arial"/>
              <a:sym typeface="Arial"/>
            </a:endParaRPr>
          </a:p>
          <a:p>
            <a:pPr marL="0" lvl="0" indent="0" algn="l" rtl="0">
              <a:spcBef>
                <a:spcPts val="600"/>
              </a:spcBef>
              <a:spcAft>
                <a:spcPts val="0"/>
              </a:spcAft>
              <a:buNone/>
            </a:pPr>
            <a:endParaRPr sz="1100">
              <a:solidFill>
                <a:srgbClr val="000000"/>
              </a:solidFill>
              <a:latin typeface="Arial"/>
              <a:ea typeface="Arial"/>
              <a:cs typeface="Arial"/>
              <a:sym typeface="Arial"/>
            </a:endParaRPr>
          </a:p>
        </p:txBody>
      </p:sp>
      <p:sp>
        <p:nvSpPr>
          <p:cNvPr id="287" name="Google Shape;287;p35"/>
          <p:cNvSpPr txBox="1">
            <a:spLocks noGrp="1"/>
          </p:cNvSpPr>
          <p:nvPr>
            <p:ph type="body" idx="2"/>
          </p:nvPr>
        </p:nvSpPr>
        <p:spPr>
          <a:xfrm>
            <a:off x="3755400" y="753500"/>
            <a:ext cx="4701900" cy="42675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500" dirty="0">
                <a:solidFill>
                  <a:srgbClr val="000000"/>
                </a:solidFill>
              </a:rPr>
              <a:t>This title includes the English translation and interpretation, the Arabic transcription and interpretation, the facsimile of the Arabic manuscript, and an interactive DVD-ROM (3 volumes and 1 DVD-ROM). </a:t>
            </a:r>
            <a:endParaRPr sz="1500" dirty="0">
              <a:solidFill>
                <a:srgbClr val="000000"/>
              </a:solidFill>
            </a:endParaRPr>
          </a:p>
          <a:p>
            <a:pPr marL="0" lvl="0" indent="0" algn="l" rtl="0">
              <a:lnSpc>
                <a:spcPct val="115000"/>
              </a:lnSpc>
              <a:spcBef>
                <a:spcPts val="0"/>
              </a:spcBef>
              <a:spcAft>
                <a:spcPts val="0"/>
              </a:spcAft>
              <a:buNone/>
            </a:pPr>
            <a:r>
              <a:rPr lang="en" sz="1500" dirty="0">
                <a:solidFill>
                  <a:srgbClr val="000000"/>
                </a:solidFill>
              </a:rPr>
              <a:t>It would require adding the following data  elements: </a:t>
            </a:r>
            <a:endParaRPr sz="1500" dirty="0">
              <a:solidFill>
                <a:srgbClr val="000000"/>
              </a:solidFill>
            </a:endParaRPr>
          </a:p>
          <a:p>
            <a:pPr marL="457200" lvl="0" indent="-323850" algn="l" rtl="0">
              <a:lnSpc>
                <a:spcPct val="115000"/>
              </a:lnSpc>
              <a:spcBef>
                <a:spcPts val="0"/>
              </a:spcBef>
              <a:spcAft>
                <a:spcPts val="0"/>
              </a:spcAft>
              <a:buClr>
                <a:srgbClr val="000000"/>
              </a:buClr>
              <a:buSzPts val="1500"/>
              <a:buChar char="◎"/>
            </a:pPr>
            <a:r>
              <a:rPr lang="en" sz="1500" dirty="0">
                <a:solidFill>
                  <a:srgbClr val="000000"/>
                </a:solidFill>
              </a:rPr>
              <a:t>number of parts of this work (</a:t>
            </a:r>
            <a:r>
              <a:rPr lang="en" sz="1500" u="sng" dirty="0">
                <a:solidFill>
                  <a:schemeClr val="hlink"/>
                </a:solidFill>
                <a:hlinkClick r:id="rId4"/>
              </a:rPr>
              <a:t>P2635</a:t>
            </a:r>
            <a:r>
              <a:rPr lang="en" sz="1500" dirty="0">
                <a:solidFill>
                  <a:srgbClr val="000000"/>
                </a:solidFill>
              </a:rPr>
              <a:t>)</a:t>
            </a:r>
            <a:endParaRPr sz="1500" dirty="0">
              <a:solidFill>
                <a:srgbClr val="000000"/>
              </a:solidFill>
            </a:endParaRPr>
          </a:p>
          <a:p>
            <a:pPr marL="457200" lvl="0" indent="-323850" algn="l" rtl="0">
              <a:lnSpc>
                <a:spcPct val="115000"/>
              </a:lnSpc>
              <a:spcBef>
                <a:spcPts val="0"/>
              </a:spcBef>
              <a:spcAft>
                <a:spcPts val="0"/>
              </a:spcAft>
              <a:buClr>
                <a:srgbClr val="000000"/>
              </a:buClr>
              <a:buSzPts val="1500"/>
              <a:buChar char="◎"/>
            </a:pPr>
            <a:r>
              <a:rPr lang="en" sz="1500" dirty="0">
                <a:solidFill>
                  <a:srgbClr val="000000"/>
                </a:solidFill>
              </a:rPr>
              <a:t>has part or parts (</a:t>
            </a:r>
            <a:r>
              <a:rPr lang="en" sz="1500" u="sng" dirty="0">
                <a:solidFill>
                  <a:schemeClr val="hlink"/>
                </a:solidFill>
                <a:hlinkClick r:id="rId5"/>
              </a:rPr>
              <a:t>P527</a:t>
            </a:r>
            <a:r>
              <a:rPr lang="en" sz="1500" dirty="0">
                <a:solidFill>
                  <a:srgbClr val="000000"/>
                </a:solidFill>
              </a:rPr>
              <a:t>)   </a:t>
            </a:r>
            <a:endParaRPr sz="1500" dirty="0">
              <a:solidFill>
                <a:srgbClr val="000000"/>
              </a:solidFill>
            </a:endParaRPr>
          </a:p>
          <a:p>
            <a:pPr marL="914400" lvl="1" indent="-323850" algn="l" rtl="0">
              <a:lnSpc>
                <a:spcPct val="115000"/>
              </a:lnSpc>
              <a:spcBef>
                <a:spcPts val="0"/>
              </a:spcBef>
              <a:spcAft>
                <a:spcPts val="0"/>
              </a:spcAft>
              <a:buClr>
                <a:srgbClr val="000000"/>
              </a:buClr>
              <a:buSzPts val="1500"/>
              <a:buChar char="○"/>
            </a:pPr>
            <a:r>
              <a:rPr lang="en" sz="1500" dirty="0">
                <a:solidFill>
                  <a:srgbClr val="000000"/>
                </a:solidFill>
              </a:rPr>
              <a:t>English translation</a:t>
            </a:r>
            <a:endParaRPr sz="1500" dirty="0">
              <a:solidFill>
                <a:srgbClr val="000000"/>
              </a:solidFill>
            </a:endParaRPr>
          </a:p>
          <a:p>
            <a:pPr marL="914400" lvl="1" indent="-323850" algn="l" rtl="0">
              <a:lnSpc>
                <a:spcPct val="115000"/>
              </a:lnSpc>
              <a:spcBef>
                <a:spcPts val="0"/>
              </a:spcBef>
              <a:spcAft>
                <a:spcPts val="0"/>
              </a:spcAft>
              <a:buClr>
                <a:srgbClr val="000000"/>
              </a:buClr>
              <a:buSzPts val="1500"/>
              <a:buChar char="○"/>
            </a:pPr>
            <a:r>
              <a:rPr lang="en" sz="1500" dirty="0">
                <a:solidFill>
                  <a:srgbClr val="000000"/>
                </a:solidFill>
              </a:rPr>
              <a:t>Arabic transcription</a:t>
            </a:r>
            <a:endParaRPr sz="1500" dirty="0">
              <a:solidFill>
                <a:srgbClr val="000000"/>
              </a:solidFill>
            </a:endParaRPr>
          </a:p>
          <a:p>
            <a:pPr marL="914400" lvl="1" indent="-323850" algn="l" rtl="0">
              <a:lnSpc>
                <a:spcPct val="115000"/>
              </a:lnSpc>
              <a:spcBef>
                <a:spcPts val="0"/>
              </a:spcBef>
              <a:spcAft>
                <a:spcPts val="0"/>
              </a:spcAft>
              <a:buClr>
                <a:srgbClr val="000000"/>
              </a:buClr>
              <a:buSzPts val="1500"/>
              <a:buChar char="○"/>
            </a:pPr>
            <a:r>
              <a:rPr lang="en" sz="1500" dirty="0">
                <a:solidFill>
                  <a:srgbClr val="000000"/>
                </a:solidFill>
              </a:rPr>
              <a:t>facsimile (</a:t>
            </a:r>
            <a:r>
              <a:rPr lang="en" sz="1500" u="sng" dirty="0">
                <a:solidFill>
                  <a:schemeClr val="hlink"/>
                </a:solidFill>
                <a:hlinkClick r:id="rId6"/>
              </a:rPr>
              <a:t>Q194070</a:t>
            </a:r>
            <a:r>
              <a:rPr lang="en" sz="1500" dirty="0">
                <a:solidFill>
                  <a:srgbClr val="000000"/>
                </a:solidFill>
              </a:rPr>
              <a:t>) of	</a:t>
            </a:r>
            <a:endParaRPr sz="1500" dirty="0">
              <a:solidFill>
                <a:srgbClr val="000000"/>
              </a:solidFill>
            </a:endParaRPr>
          </a:p>
          <a:p>
            <a:pPr marL="1371600" lvl="2" indent="-323850" algn="l" rtl="0">
              <a:lnSpc>
                <a:spcPct val="115000"/>
              </a:lnSpc>
              <a:spcBef>
                <a:spcPts val="0"/>
              </a:spcBef>
              <a:spcAft>
                <a:spcPts val="0"/>
              </a:spcAft>
              <a:buClr>
                <a:srgbClr val="000000"/>
              </a:buClr>
              <a:buSzPts val="1500"/>
              <a:buChar char="◉"/>
            </a:pPr>
            <a:r>
              <a:rPr lang="en" sz="1500" dirty="0">
                <a:solidFill>
                  <a:srgbClr val="000000"/>
                </a:solidFill>
              </a:rPr>
              <a:t>Original work (Q item. Ex. </a:t>
            </a:r>
            <a:r>
              <a:rPr lang="en" sz="1500" u="sng" dirty="0">
                <a:solidFill>
                  <a:schemeClr val="hlink"/>
                </a:solidFill>
                <a:hlinkClick r:id="rId7"/>
              </a:rPr>
              <a:t>Q3831834</a:t>
            </a:r>
            <a:r>
              <a:rPr lang="en" sz="1500" dirty="0">
                <a:solidFill>
                  <a:srgbClr val="000000"/>
                </a:solidFill>
              </a:rPr>
              <a:t>)</a:t>
            </a:r>
            <a:endParaRPr sz="1500" dirty="0">
              <a:solidFill>
                <a:srgbClr val="000000"/>
              </a:solidFill>
            </a:endParaRPr>
          </a:p>
          <a:p>
            <a:pPr marL="914400" lvl="1" indent="-323850" algn="l" rtl="0">
              <a:lnSpc>
                <a:spcPct val="115000"/>
              </a:lnSpc>
              <a:spcBef>
                <a:spcPts val="0"/>
              </a:spcBef>
              <a:spcAft>
                <a:spcPts val="0"/>
              </a:spcAft>
              <a:buClr>
                <a:srgbClr val="000000"/>
              </a:buClr>
              <a:buSzPts val="1500"/>
              <a:buChar char="○"/>
            </a:pPr>
            <a:r>
              <a:rPr lang="en" sz="1500" dirty="0">
                <a:solidFill>
                  <a:srgbClr val="000000"/>
                </a:solidFill>
              </a:rPr>
              <a:t>DVD-ROM (</a:t>
            </a:r>
            <a:r>
              <a:rPr lang="en" sz="1500" u="sng" dirty="0">
                <a:solidFill>
                  <a:schemeClr val="hlink"/>
                </a:solidFill>
                <a:hlinkClick r:id="rId8"/>
              </a:rPr>
              <a:t>Q2144513</a:t>
            </a:r>
            <a:r>
              <a:rPr lang="en" sz="1500" dirty="0">
                <a:solidFill>
                  <a:srgbClr val="000000"/>
                </a:solidFill>
              </a:rPr>
              <a:t>)</a:t>
            </a:r>
            <a:endParaRPr sz="1500" dirty="0">
              <a:solidFill>
                <a:srgbClr val="000000"/>
              </a:solidFill>
            </a:endParaRPr>
          </a:p>
          <a:p>
            <a:pPr marL="0" lvl="0" indent="0" algn="l" rtl="0">
              <a:lnSpc>
                <a:spcPct val="115000"/>
              </a:lnSpc>
              <a:spcBef>
                <a:spcPts val="600"/>
              </a:spcBef>
              <a:spcAft>
                <a:spcPts val="0"/>
              </a:spcAft>
              <a:buNone/>
            </a:pPr>
            <a:r>
              <a:rPr lang="en" sz="1500" b="1" dirty="0">
                <a:solidFill>
                  <a:srgbClr val="000000"/>
                </a:solidFill>
              </a:rPr>
              <a:t>An example to base our new/extended data model on:</a:t>
            </a:r>
            <a:r>
              <a:rPr lang="en" sz="1500" b="1" dirty="0">
                <a:solidFill>
                  <a:srgbClr val="000000"/>
                </a:solidFill>
                <a:uFill>
                  <a:noFill/>
                </a:uFill>
                <a:hlinkClick r:id="rId9">
                  <a:extLst>
                    <a:ext uri="{A12FA001-AC4F-418D-AE19-62706E023703}">
                      <ahyp:hlinkClr xmlns:ahyp="http://schemas.microsoft.com/office/drawing/2018/hyperlinkcolor" val="tx"/>
                    </a:ext>
                  </a:extLst>
                </a:hlinkClick>
              </a:rPr>
              <a:t> </a:t>
            </a:r>
            <a:endParaRPr sz="1300" b="1" dirty="0">
              <a:solidFill>
                <a:srgbClr val="000000"/>
              </a:solidFill>
            </a:endParaRPr>
          </a:p>
          <a:p>
            <a:pPr marL="0" lvl="0" indent="0" algn="l" rtl="0">
              <a:lnSpc>
                <a:spcPct val="115000"/>
              </a:lnSpc>
              <a:spcBef>
                <a:spcPts val="0"/>
              </a:spcBef>
              <a:spcAft>
                <a:spcPts val="0"/>
              </a:spcAft>
              <a:buNone/>
            </a:pPr>
            <a:r>
              <a:rPr lang="en" sz="1300" i="1" dirty="0">
                <a:solidFill>
                  <a:srgbClr val="000000"/>
                </a:solidFill>
              </a:rPr>
              <a:t>The album </a:t>
            </a:r>
            <a:r>
              <a:rPr lang="en" sz="1300" i="1" dirty="0" err="1">
                <a:solidFill>
                  <a:srgbClr val="000000"/>
                </a:solidFill>
              </a:rPr>
              <a:t>amicorum</a:t>
            </a:r>
            <a:r>
              <a:rPr lang="en" sz="1300" i="1" dirty="0">
                <a:solidFill>
                  <a:srgbClr val="000000"/>
                </a:solidFill>
              </a:rPr>
              <a:t> of Jacob </a:t>
            </a:r>
            <a:r>
              <a:rPr lang="en" sz="1300" i="1" dirty="0" err="1">
                <a:solidFill>
                  <a:srgbClr val="000000"/>
                </a:solidFill>
              </a:rPr>
              <a:t>Heyblocq</a:t>
            </a:r>
            <a:r>
              <a:rPr lang="en" sz="1300" i="1" dirty="0">
                <a:solidFill>
                  <a:srgbClr val="000000"/>
                </a:solidFill>
              </a:rPr>
              <a:t> : introduction, transcriptions, paraphrases &amp; notes to the facsimile </a:t>
            </a:r>
            <a:r>
              <a:rPr lang="en" sz="1300" dirty="0">
                <a:solidFill>
                  <a:srgbClr val="000000"/>
                </a:solidFill>
              </a:rPr>
              <a:t>(</a:t>
            </a:r>
            <a:r>
              <a:rPr lang="en" sz="1300" u="sng" dirty="0">
                <a:solidFill>
                  <a:schemeClr val="hlink"/>
                </a:solidFill>
                <a:hlinkClick r:id="rId9"/>
              </a:rPr>
              <a:t>Q82260552</a:t>
            </a:r>
            <a:r>
              <a:rPr lang="en" sz="1300" dirty="0">
                <a:solidFill>
                  <a:srgbClr val="000000"/>
                </a:solidFill>
              </a:rPr>
              <a:t>)</a:t>
            </a:r>
            <a:endParaRPr sz="1300" dirty="0">
              <a:solidFill>
                <a:srgbClr val="000000"/>
              </a:solidFill>
            </a:endParaRPr>
          </a:p>
          <a:p>
            <a:pPr marL="0" lvl="0" indent="0" algn="l" rtl="0">
              <a:lnSpc>
                <a:spcPct val="115000"/>
              </a:lnSpc>
              <a:spcBef>
                <a:spcPts val="0"/>
              </a:spcBef>
              <a:spcAft>
                <a:spcPts val="0"/>
              </a:spcAft>
              <a:buNone/>
            </a:pPr>
            <a:endParaRPr sz="1800" dirty="0">
              <a:solidFill>
                <a:srgbClr val="000000"/>
              </a:solidFill>
            </a:endParaRPr>
          </a:p>
        </p:txBody>
      </p:sp>
      <p:pic>
        <p:nvPicPr>
          <p:cNvPr id="288" name="Google Shape;288;p35"/>
          <p:cNvPicPr preferRelativeResize="0"/>
          <p:nvPr/>
        </p:nvPicPr>
        <p:blipFill>
          <a:blip r:embed="rId10">
            <a:alphaModFix/>
          </a:blip>
          <a:stretch>
            <a:fillRect/>
          </a:stretch>
        </p:blipFill>
        <p:spPr>
          <a:xfrm>
            <a:off x="857250" y="1010725"/>
            <a:ext cx="2191511" cy="30256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6"/>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13</a:t>
            </a:fld>
            <a:endParaRPr/>
          </a:p>
        </p:txBody>
      </p:sp>
      <p:sp>
        <p:nvSpPr>
          <p:cNvPr id="294" name="Google Shape;294;p36"/>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lnSpc>
                <a:spcPct val="115000"/>
              </a:lnSpc>
              <a:spcBef>
                <a:spcPts val="0"/>
              </a:spcBef>
              <a:spcAft>
                <a:spcPts val="0"/>
              </a:spcAft>
              <a:buNone/>
            </a:pPr>
            <a:r>
              <a:rPr lang="en" b="1">
                <a:solidFill>
                  <a:srgbClr val="0091EA"/>
                </a:solidFill>
                <a:latin typeface="Source Sans Pro"/>
                <a:ea typeface="Source Sans Pro"/>
                <a:cs typeface="Source Sans Pro"/>
                <a:sym typeface="Source Sans Pro"/>
              </a:rPr>
              <a:t>Not All Required Data Nor Desired Properties Are Readily Available </a:t>
            </a:r>
            <a:endParaRPr b="1">
              <a:solidFill>
                <a:srgbClr val="0091EA"/>
              </a:solidFill>
            </a:endParaRPr>
          </a:p>
        </p:txBody>
      </p:sp>
      <p:sp>
        <p:nvSpPr>
          <p:cNvPr id="295" name="Google Shape;295;p36"/>
          <p:cNvSpPr txBox="1">
            <a:spLocks noGrp="1"/>
          </p:cNvSpPr>
          <p:nvPr>
            <p:ph type="body" idx="1"/>
          </p:nvPr>
        </p:nvSpPr>
        <p:spPr>
          <a:xfrm>
            <a:off x="504149" y="1052225"/>
            <a:ext cx="3896400" cy="3725700"/>
          </a:xfrm>
          <a:prstGeom prst="rect">
            <a:avLst/>
          </a:prstGeom>
        </p:spPr>
        <p:txBody>
          <a:bodyPr spcFirstLastPara="1" wrap="square" lIns="91425" tIns="91425" rIns="91425" bIns="91425" anchor="t" anchorCtr="0">
            <a:noAutofit/>
          </a:bodyPr>
          <a:lstStyle/>
          <a:p>
            <a:pPr marL="0" lvl="0" indent="0" algn="l" rtl="0">
              <a:lnSpc>
                <a:spcPct val="115000"/>
              </a:lnSpc>
              <a:spcBef>
                <a:spcPts val="2400"/>
              </a:spcBef>
              <a:spcAft>
                <a:spcPts val="0"/>
              </a:spcAft>
              <a:buNone/>
            </a:pPr>
            <a:r>
              <a:rPr lang="en" sz="1700" b="1" i="1" u="sng">
                <a:solidFill>
                  <a:schemeClr val="hlink"/>
                </a:solidFill>
                <a:hlinkClick r:id="rId3"/>
              </a:rPr>
              <a:t>The Book of Secrets in the Results of Ideas: Incredible Machines from 1000 Years Ago (Q112831378)</a:t>
            </a:r>
            <a:endParaRPr sz="1700">
              <a:solidFill>
                <a:srgbClr val="000000"/>
              </a:solidFill>
              <a:latin typeface="Arial"/>
              <a:ea typeface="Arial"/>
              <a:cs typeface="Arial"/>
              <a:sym typeface="Arial"/>
            </a:endParaRPr>
          </a:p>
          <a:p>
            <a:pPr marL="0" lvl="0" indent="0" algn="l" rtl="0">
              <a:lnSpc>
                <a:spcPct val="115000"/>
              </a:lnSpc>
              <a:spcBef>
                <a:spcPts val="600"/>
              </a:spcBef>
              <a:spcAft>
                <a:spcPts val="0"/>
              </a:spcAft>
              <a:buNone/>
            </a:pPr>
            <a:r>
              <a:rPr lang="en" sz="1100">
                <a:solidFill>
                  <a:srgbClr val="000000"/>
                </a:solidFill>
                <a:latin typeface="Arial"/>
                <a:ea typeface="Arial"/>
                <a:cs typeface="Arial"/>
                <a:sym typeface="Arial"/>
              </a:rPr>
              <a:t>   </a:t>
            </a:r>
            <a:endParaRPr sz="1100">
              <a:solidFill>
                <a:srgbClr val="000000"/>
              </a:solidFill>
              <a:latin typeface="Arial"/>
              <a:ea typeface="Arial"/>
              <a:cs typeface="Arial"/>
              <a:sym typeface="Arial"/>
            </a:endParaRPr>
          </a:p>
          <a:p>
            <a:pPr marL="0" lvl="0" indent="0" algn="l" rtl="0">
              <a:lnSpc>
                <a:spcPct val="115000"/>
              </a:lnSpc>
              <a:spcBef>
                <a:spcPts val="0"/>
              </a:spcBef>
              <a:spcAft>
                <a:spcPts val="0"/>
              </a:spcAft>
              <a:buNone/>
            </a:pPr>
            <a:r>
              <a:rPr lang="en" sz="1500">
                <a:solidFill>
                  <a:srgbClr val="000000"/>
                </a:solidFill>
              </a:rPr>
              <a:t>The manuscript’s information from </a:t>
            </a:r>
            <a:endParaRPr sz="1500">
              <a:solidFill>
                <a:srgbClr val="000000"/>
              </a:solidFill>
            </a:endParaRPr>
          </a:p>
          <a:p>
            <a:pPr marL="0" lvl="0" indent="0" algn="l" rtl="0">
              <a:lnSpc>
                <a:spcPct val="115000"/>
              </a:lnSpc>
              <a:spcBef>
                <a:spcPts val="0"/>
              </a:spcBef>
              <a:spcAft>
                <a:spcPts val="0"/>
              </a:spcAft>
              <a:buNone/>
            </a:pPr>
            <a:r>
              <a:rPr lang="en" sz="1500" b="1" i="1">
                <a:solidFill>
                  <a:srgbClr val="000000"/>
                </a:solidFill>
              </a:rPr>
              <a:t>Dr. Silvia Scipioni</a:t>
            </a:r>
            <a:r>
              <a:rPr lang="en" sz="1500" i="1">
                <a:solidFill>
                  <a:srgbClr val="000000"/>
                </a:solidFill>
              </a:rPr>
              <a:t>, Director of Biblioteca Medicea Laurenziana, Florence, Italy.  </a:t>
            </a:r>
            <a:endParaRPr sz="1500" i="1">
              <a:solidFill>
                <a:srgbClr val="000000"/>
              </a:solidFill>
            </a:endParaRPr>
          </a:p>
          <a:p>
            <a:pPr marL="0" lvl="0" indent="457200" algn="l" rtl="0">
              <a:lnSpc>
                <a:spcPct val="115000"/>
              </a:lnSpc>
              <a:spcBef>
                <a:spcPts val="0"/>
              </a:spcBef>
              <a:spcAft>
                <a:spcPts val="0"/>
              </a:spcAft>
              <a:buNone/>
            </a:pPr>
            <a:r>
              <a:rPr lang="en" sz="1500">
                <a:solidFill>
                  <a:srgbClr val="000000"/>
                </a:solidFill>
              </a:rPr>
              <a:t>The manuscript has the shelfmark </a:t>
            </a:r>
            <a:endParaRPr sz="1500">
              <a:solidFill>
                <a:srgbClr val="000000"/>
              </a:solidFill>
            </a:endParaRPr>
          </a:p>
          <a:p>
            <a:pPr marL="457200" lvl="0" indent="0" algn="l" rtl="0">
              <a:lnSpc>
                <a:spcPct val="115000"/>
              </a:lnSpc>
              <a:spcBef>
                <a:spcPts val="0"/>
              </a:spcBef>
              <a:spcAft>
                <a:spcPts val="0"/>
              </a:spcAft>
              <a:buNone/>
            </a:pPr>
            <a:r>
              <a:rPr lang="en" sz="1500">
                <a:solidFill>
                  <a:srgbClr val="000000"/>
                </a:solidFill>
              </a:rPr>
              <a:t>‘</a:t>
            </a:r>
            <a:r>
              <a:rPr lang="en" sz="1500" b="1">
                <a:solidFill>
                  <a:srgbClr val="000000"/>
                </a:solidFill>
              </a:rPr>
              <a:t>Orientali 152’ </a:t>
            </a:r>
            <a:r>
              <a:rPr lang="en" sz="1500">
                <a:solidFill>
                  <a:srgbClr val="000000"/>
                </a:solidFill>
              </a:rPr>
              <a:t> with this bibliographic information:</a:t>
            </a:r>
            <a:endParaRPr sz="1500">
              <a:solidFill>
                <a:srgbClr val="000000"/>
              </a:solidFill>
            </a:endParaRPr>
          </a:p>
          <a:p>
            <a:pPr marL="0" lvl="0" indent="0" algn="l" rtl="0">
              <a:lnSpc>
                <a:spcPct val="115000"/>
              </a:lnSpc>
              <a:spcBef>
                <a:spcPts val="0"/>
              </a:spcBef>
              <a:spcAft>
                <a:spcPts val="0"/>
              </a:spcAft>
              <a:buNone/>
            </a:pPr>
            <a:r>
              <a:rPr lang="en" sz="1500" u="sng">
                <a:solidFill>
                  <a:schemeClr val="hlink"/>
                </a:solidFill>
                <a:hlinkClick r:id="rId4"/>
              </a:rPr>
              <a:t>http://opac.bmlonline.it/Bibliografia.htm?idlist=0&amp;record=445712426399</a:t>
            </a:r>
            <a:endParaRPr sz="1500">
              <a:solidFill>
                <a:srgbClr val="000000"/>
              </a:solidFill>
            </a:endParaRPr>
          </a:p>
          <a:p>
            <a:pPr marL="0" lvl="0" indent="0" algn="l" rtl="0">
              <a:lnSpc>
                <a:spcPct val="115000"/>
              </a:lnSpc>
              <a:spcBef>
                <a:spcPts val="0"/>
              </a:spcBef>
              <a:spcAft>
                <a:spcPts val="0"/>
              </a:spcAft>
              <a:buNone/>
            </a:pPr>
            <a:endParaRPr sz="1700">
              <a:solidFill>
                <a:srgbClr val="000000"/>
              </a:solidFill>
            </a:endParaRPr>
          </a:p>
          <a:p>
            <a:pPr marL="0" lvl="0" indent="0" algn="l" rtl="0">
              <a:lnSpc>
                <a:spcPct val="115000"/>
              </a:lnSpc>
              <a:spcBef>
                <a:spcPts val="0"/>
              </a:spcBef>
              <a:spcAft>
                <a:spcPts val="0"/>
              </a:spcAft>
              <a:buNone/>
            </a:pPr>
            <a:endParaRPr sz="1700" b="1">
              <a:solidFill>
                <a:srgbClr val="000000"/>
              </a:solidFill>
            </a:endParaRPr>
          </a:p>
          <a:p>
            <a:pPr marL="0" lvl="0" indent="0" algn="l" rtl="0">
              <a:lnSpc>
                <a:spcPct val="115000"/>
              </a:lnSpc>
              <a:spcBef>
                <a:spcPts val="0"/>
              </a:spcBef>
              <a:spcAft>
                <a:spcPts val="0"/>
              </a:spcAft>
              <a:buNone/>
            </a:pPr>
            <a:endParaRPr/>
          </a:p>
        </p:txBody>
      </p:sp>
      <p:sp>
        <p:nvSpPr>
          <p:cNvPr id="296" name="Google Shape;296;p36"/>
          <p:cNvSpPr txBox="1">
            <a:spLocks noGrp="1"/>
          </p:cNvSpPr>
          <p:nvPr>
            <p:ph type="body" idx="2"/>
          </p:nvPr>
        </p:nvSpPr>
        <p:spPr>
          <a:xfrm>
            <a:off x="4676525" y="1052225"/>
            <a:ext cx="3896400" cy="3863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1700" b="1">
                <a:solidFill>
                  <a:srgbClr val="000000"/>
                </a:solidFill>
              </a:rPr>
              <a:t>Two translators are not in Wikidata:</a:t>
            </a:r>
            <a:endParaRPr sz="1300" b="1">
              <a:solidFill>
                <a:srgbClr val="000000"/>
              </a:solidFill>
              <a:latin typeface="Arial"/>
              <a:ea typeface="Arial"/>
              <a:cs typeface="Arial"/>
              <a:sym typeface="Arial"/>
            </a:endParaRPr>
          </a:p>
          <a:p>
            <a:pPr marL="0" lvl="0" indent="0" algn="l" rtl="0">
              <a:lnSpc>
                <a:spcPct val="115000"/>
              </a:lnSpc>
              <a:spcBef>
                <a:spcPts val="0"/>
              </a:spcBef>
              <a:spcAft>
                <a:spcPts val="0"/>
              </a:spcAft>
              <a:buNone/>
            </a:pPr>
            <a:r>
              <a:rPr lang="en" sz="1300" b="1" u="sng">
                <a:solidFill>
                  <a:schemeClr val="hlink"/>
                </a:solidFill>
                <a:latin typeface="Arial"/>
                <a:ea typeface="Arial"/>
                <a:cs typeface="Arial"/>
                <a:sym typeface="Arial"/>
                <a:hlinkClick r:id="rId5"/>
              </a:rPr>
              <a:t>Dr. Ahmed Ragab</a:t>
            </a:r>
            <a:r>
              <a:rPr lang="en" sz="1300">
                <a:solidFill>
                  <a:srgbClr val="000000"/>
                </a:solidFill>
                <a:latin typeface="Arial"/>
                <a:ea typeface="Arial"/>
                <a:cs typeface="Arial"/>
                <a:sym typeface="Arial"/>
              </a:rPr>
              <a:t>. Associate Professor, Institute of the History of Medicine, the Johns Hopkins University</a:t>
            </a:r>
            <a:r>
              <a:rPr lang="en" sz="1300">
                <a:solidFill>
                  <a:srgbClr val="000000"/>
                </a:solidFill>
                <a:uFill>
                  <a:noFill/>
                </a:uFill>
                <a:latin typeface="Arial"/>
                <a:ea typeface="Arial"/>
                <a:cs typeface="Arial"/>
                <a:sym typeface="Arial"/>
                <a:hlinkClick r:id="rId6">
                  <a:extLst>
                    <a:ext uri="{A12FA001-AC4F-418D-AE19-62706E023703}">
                      <ahyp:hlinkClr xmlns:ahyp="http://schemas.microsoft.com/office/drawing/2018/hyperlinkcolor" val="tx"/>
                    </a:ext>
                  </a:extLst>
                </a:hlinkClick>
              </a:rPr>
              <a:t> </a:t>
            </a:r>
            <a:r>
              <a:rPr lang="en" sz="1400"/>
              <a:t>has his LC Name Authority: </a:t>
            </a:r>
            <a:endParaRPr sz="1400"/>
          </a:p>
          <a:p>
            <a:pPr marL="0" lvl="0" indent="0" algn="l" rtl="0">
              <a:lnSpc>
                <a:spcPct val="115000"/>
              </a:lnSpc>
              <a:spcBef>
                <a:spcPts val="0"/>
              </a:spcBef>
              <a:spcAft>
                <a:spcPts val="0"/>
              </a:spcAft>
              <a:buNone/>
            </a:pPr>
            <a:r>
              <a:rPr lang="en" sz="1300" u="sng">
                <a:solidFill>
                  <a:schemeClr val="accent1"/>
                </a:solidFill>
                <a:latin typeface="Arial"/>
                <a:ea typeface="Arial"/>
                <a:cs typeface="Arial"/>
                <a:sym typeface="Arial"/>
                <a:hlinkClick r:id="rId7">
                  <a:extLst>
                    <a:ext uri="{A12FA001-AC4F-418D-AE19-62706E023703}">
                      <ahyp:hlinkClr xmlns:ahyp="http://schemas.microsoft.com/office/drawing/2018/hyperlinkcolor" val="tx"/>
                    </a:ext>
                  </a:extLst>
                </a:hlinkClick>
              </a:rPr>
              <a:t>http://id.loc.gov/authorities/names/no2016003240</a:t>
            </a:r>
            <a:endParaRPr sz="1300" u="sng">
              <a:solidFill>
                <a:schemeClr val="accent1"/>
              </a:solidFill>
              <a:latin typeface="Arial"/>
              <a:ea typeface="Arial"/>
              <a:cs typeface="Arial"/>
              <a:sym typeface="Arial"/>
            </a:endParaRPr>
          </a:p>
          <a:p>
            <a:pPr marL="0" lvl="0" indent="0" algn="l" rtl="0">
              <a:lnSpc>
                <a:spcPct val="115000"/>
              </a:lnSpc>
              <a:spcBef>
                <a:spcPts val="0"/>
              </a:spcBef>
              <a:spcAft>
                <a:spcPts val="0"/>
              </a:spcAft>
              <a:buNone/>
            </a:pPr>
            <a:endParaRPr sz="1300">
              <a:solidFill>
                <a:srgbClr val="000000"/>
              </a:solidFill>
              <a:latin typeface="Arial"/>
              <a:ea typeface="Arial"/>
              <a:cs typeface="Arial"/>
              <a:sym typeface="Arial"/>
            </a:endParaRPr>
          </a:p>
          <a:p>
            <a:pPr marL="0" lvl="0" indent="0" algn="l" rtl="0">
              <a:lnSpc>
                <a:spcPct val="115000"/>
              </a:lnSpc>
              <a:spcBef>
                <a:spcPts val="0"/>
              </a:spcBef>
              <a:spcAft>
                <a:spcPts val="0"/>
              </a:spcAft>
              <a:buNone/>
            </a:pPr>
            <a:r>
              <a:rPr lang="en" sz="1300">
                <a:solidFill>
                  <a:srgbClr val="000000"/>
                </a:solidFill>
                <a:latin typeface="Arial"/>
                <a:ea typeface="Arial"/>
                <a:cs typeface="Arial"/>
                <a:sym typeface="Arial"/>
              </a:rPr>
              <a:t>Email confirmation that he is the translator of this book along with </a:t>
            </a:r>
            <a:r>
              <a:rPr lang="en" sz="1300" b="1">
                <a:solidFill>
                  <a:srgbClr val="000000"/>
                </a:solidFill>
                <a:latin typeface="Arial"/>
                <a:ea typeface="Arial"/>
                <a:cs typeface="Arial"/>
                <a:sym typeface="Arial"/>
              </a:rPr>
              <a:t>Dr. Soha Bayoumi:</a:t>
            </a:r>
            <a:r>
              <a:rPr lang="en" sz="1300" b="1">
                <a:solidFill>
                  <a:srgbClr val="000000"/>
                </a:solidFill>
                <a:uFill>
                  <a:noFill/>
                </a:uFill>
                <a:latin typeface="Arial"/>
                <a:ea typeface="Arial"/>
                <a:cs typeface="Arial"/>
                <a:sym typeface="Arial"/>
                <a:hlinkClick r:id="rId8">
                  <a:extLst>
                    <a:ext uri="{A12FA001-AC4F-418D-AE19-62706E023703}">
                      <ahyp:hlinkClr xmlns:ahyp="http://schemas.microsoft.com/office/drawing/2018/hyperlinkcolor" val="tx"/>
                    </a:ext>
                  </a:extLst>
                </a:hlinkClick>
              </a:rPr>
              <a:t> </a:t>
            </a:r>
            <a:r>
              <a:rPr lang="en" sz="1300" u="sng">
                <a:solidFill>
                  <a:schemeClr val="accent1"/>
                </a:solidFill>
                <a:latin typeface="Arial"/>
                <a:ea typeface="Arial"/>
                <a:cs typeface="Arial"/>
                <a:sym typeface="Arial"/>
                <a:hlinkClick r:id="rId8">
                  <a:extLst>
                    <a:ext uri="{A12FA001-AC4F-418D-AE19-62706E023703}">
                      <ahyp:hlinkClr xmlns:ahyp="http://schemas.microsoft.com/office/drawing/2018/hyperlinkcolor" val="tx"/>
                    </a:ext>
                  </a:extLst>
                </a:hlinkClick>
              </a:rPr>
              <a:t>https://scholar.harvard.edu/files/sbayoumi/files/soha_bayoumi_-_cv_0.pdf</a:t>
            </a:r>
            <a:r>
              <a:rPr lang="en" sz="1300">
                <a:solidFill>
                  <a:srgbClr val="000000"/>
                </a:solidFill>
                <a:latin typeface="Arial"/>
                <a:ea typeface="Arial"/>
                <a:cs typeface="Arial"/>
                <a:sym typeface="Arial"/>
              </a:rPr>
              <a:t> </a:t>
            </a:r>
            <a:endParaRPr sz="1300">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sz="1300">
              <a:solidFill>
                <a:srgbClr val="000000"/>
              </a:solidFill>
              <a:latin typeface="Arial"/>
              <a:ea typeface="Arial"/>
              <a:cs typeface="Arial"/>
              <a:sym typeface="Arial"/>
            </a:endParaRPr>
          </a:p>
          <a:p>
            <a:pPr marL="0" lvl="0" indent="0" algn="l" rtl="0">
              <a:lnSpc>
                <a:spcPct val="115000"/>
              </a:lnSpc>
              <a:spcBef>
                <a:spcPts val="0"/>
              </a:spcBef>
              <a:spcAft>
                <a:spcPts val="0"/>
              </a:spcAft>
              <a:buNone/>
            </a:pPr>
            <a:r>
              <a:rPr lang="en" sz="1300" b="1">
                <a:solidFill>
                  <a:srgbClr val="000000"/>
                </a:solidFill>
                <a:latin typeface="Arial"/>
                <a:ea typeface="Arial"/>
                <a:cs typeface="Arial"/>
                <a:sym typeface="Arial"/>
              </a:rPr>
              <a:t>Dr. Soha Bayoumi</a:t>
            </a:r>
            <a:r>
              <a:rPr lang="en" sz="1300" b="1">
                <a:solidFill>
                  <a:srgbClr val="000000"/>
                </a:solidFill>
                <a:uFill>
                  <a:noFill/>
                </a:uFill>
                <a:latin typeface="Arial"/>
                <a:ea typeface="Arial"/>
                <a:cs typeface="Arial"/>
                <a:sym typeface="Arial"/>
                <a:hlinkClick r:id="rId8">
                  <a:extLst>
                    <a:ext uri="{A12FA001-AC4F-418D-AE19-62706E023703}">
                      <ahyp:hlinkClr xmlns:ahyp="http://schemas.microsoft.com/office/drawing/2018/hyperlinkcolor" val="tx"/>
                    </a:ext>
                  </a:extLst>
                </a:hlinkClick>
              </a:rPr>
              <a:t> </a:t>
            </a:r>
            <a:r>
              <a:rPr lang="en" sz="1300">
                <a:solidFill>
                  <a:srgbClr val="000000"/>
                </a:solidFill>
                <a:latin typeface="Arial"/>
                <a:ea typeface="Arial"/>
                <a:cs typeface="Arial"/>
                <a:sym typeface="Arial"/>
              </a:rPr>
              <a:t>is listed in Wikidata as the </a:t>
            </a:r>
            <a:r>
              <a:rPr lang="en" sz="1300" b="1" i="1">
                <a:solidFill>
                  <a:srgbClr val="000000"/>
                </a:solidFill>
                <a:latin typeface="Arial"/>
                <a:ea typeface="Arial"/>
                <a:cs typeface="Arial"/>
                <a:sym typeface="Arial"/>
              </a:rPr>
              <a:t>author name string </a:t>
            </a:r>
            <a:r>
              <a:rPr lang="en" sz="1300">
                <a:solidFill>
                  <a:srgbClr val="000000"/>
                </a:solidFill>
                <a:latin typeface="Arial"/>
                <a:ea typeface="Arial"/>
                <a:cs typeface="Arial"/>
                <a:sym typeface="Arial"/>
              </a:rPr>
              <a:t>in</a:t>
            </a:r>
            <a:r>
              <a:rPr lang="en" sz="1300">
                <a:solidFill>
                  <a:srgbClr val="000000"/>
                </a:solidFill>
                <a:uFill>
                  <a:noFill/>
                </a:uFill>
                <a:latin typeface="Arial"/>
                <a:ea typeface="Arial"/>
                <a:cs typeface="Arial"/>
                <a:sym typeface="Arial"/>
                <a:hlinkClick r:id="rId9">
                  <a:extLst>
                    <a:ext uri="{A12FA001-AC4F-418D-AE19-62706E023703}">
                      <ahyp:hlinkClr xmlns:ahyp="http://schemas.microsoft.com/office/drawing/2018/hyperlinkcolor" val="tx"/>
                    </a:ext>
                  </a:extLst>
                </a:hlinkClick>
              </a:rPr>
              <a:t> </a:t>
            </a:r>
            <a:r>
              <a:rPr lang="en" sz="1300" u="sng">
                <a:solidFill>
                  <a:schemeClr val="accent1"/>
                </a:solidFill>
                <a:latin typeface="Arial"/>
                <a:ea typeface="Arial"/>
                <a:cs typeface="Arial"/>
                <a:sym typeface="Arial"/>
                <a:hlinkClick r:id="rId9">
                  <a:extLst>
                    <a:ext uri="{A12FA001-AC4F-418D-AE19-62706E023703}">
                      <ahyp:hlinkClr xmlns:ahyp="http://schemas.microsoft.com/office/drawing/2018/hyperlinkcolor" val="tx"/>
                    </a:ext>
                  </a:extLst>
                </a:hlinkClick>
              </a:rPr>
              <a:t>https://www.wikidata.org/wiki/Q39042839</a:t>
            </a:r>
            <a:r>
              <a:rPr lang="en" sz="1300">
                <a:solidFill>
                  <a:srgbClr val="000000"/>
                </a:solidFill>
                <a:latin typeface="Arial"/>
                <a:ea typeface="Arial"/>
                <a:cs typeface="Arial"/>
                <a:sym typeface="Arial"/>
              </a:rPr>
              <a:t>  </a:t>
            </a:r>
            <a:endParaRPr sz="1300">
              <a:solidFill>
                <a:srgbClr val="000000"/>
              </a:solidFill>
              <a:latin typeface="Arial"/>
              <a:ea typeface="Arial"/>
              <a:cs typeface="Arial"/>
              <a:sym typeface="Arial"/>
            </a:endParaRPr>
          </a:p>
          <a:p>
            <a:pPr marL="0" lvl="0" indent="0" algn="l" rtl="0">
              <a:lnSpc>
                <a:spcPct val="115000"/>
              </a:lnSpc>
              <a:spcBef>
                <a:spcPts val="0"/>
              </a:spcBef>
              <a:spcAft>
                <a:spcPts val="0"/>
              </a:spcAft>
              <a:buNone/>
            </a:pPr>
            <a:r>
              <a:rPr lang="en" sz="1400">
                <a:solidFill>
                  <a:srgbClr val="000000"/>
                </a:solidFill>
                <a:latin typeface="Arial"/>
                <a:ea typeface="Arial"/>
                <a:cs typeface="Arial"/>
                <a:sym typeface="Arial"/>
              </a:rPr>
              <a:t>*There is no equivalent property for:</a:t>
            </a:r>
            <a:endParaRPr sz="1400">
              <a:solidFill>
                <a:srgbClr val="000000"/>
              </a:solidFill>
              <a:latin typeface="Arial"/>
              <a:ea typeface="Arial"/>
              <a:cs typeface="Arial"/>
              <a:sym typeface="Arial"/>
            </a:endParaRPr>
          </a:p>
          <a:p>
            <a:pPr marL="0" lvl="0" indent="0" algn="l" rtl="0">
              <a:lnSpc>
                <a:spcPct val="115000"/>
              </a:lnSpc>
              <a:spcBef>
                <a:spcPts val="0"/>
              </a:spcBef>
              <a:spcAft>
                <a:spcPts val="0"/>
              </a:spcAft>
              <a:buNone/>
            </a:pPr>
            <a:r>
              <a:rPr lang="en" sz="1400" b="1" i="1">
                <a:solidFill>
                  <a:srgbClr val="000000"/>
                </a:solidFill>
                <a:latin typeface="Arial"/>
                <a:ea typeface="Arial"/>
                <a:cs typeface="Arial"/>
                <a:sym typeface="Arial"/>
              </a:rPr>
              <a:t>translator name string</a:t>
            </a:r>
            <a:r>
              <a:rPr lang="en" sz="1400">
                <a:solidFill>
                  <a:srgbClr val="000000"/>
                </a:solidFill>
                <a:latin typeface="Arial"/>
                <a:ea typeface="Arial"/>
                <a:cs typeface="Arial"/>
                <a:sym typeface="Arial"/>
              </a:rPr>
              <a:t>.</a:t>
            </a:r>
            <a:endParaRPr sz="1400">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sz="1300">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0"/>
        <p:cNvGrpSpPr/>
        <p:nvPr/>
      </p:nvGrpSpPr>
      <p:grpSpPr>
        <a:xfrm>
          <a:off x="0" y="0"/>
          <a:ext cx="0" cy="0"/>
          <a:chOff x="0" y="0"/>
          <a:chExt cx="0" cy="0"/>
        </a:xfrm>
      </p:grpSpPr>
      <p:sp>
        <p:nvSpPr>
          <p:cNvPr id="301" name="Google Shape;301;p37"/>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lnSpc>
                <a:spcPct val="115000"/>
              </a:lnSpc>
              <a:spcBef>
                <a:spcPts val="2400"/>
              </a:spcBef>
              <a:spcAft>
                <a:spcPts val="600"/>
              </a:spcAft>
              <a:buNone/>
            </a:pPr>
            <a:r>
              <a:rPr lang="en" sz="1600" b="1">
                <a:latin typeface="Arial"/>
                <a:ea typeface="Arial"/>
                <a:cs typeface="Arial"/>
                <a:sym typeface="Arial"/>
              </a:rPr>
              <a:t>The Book of Instruction in the Elements of the Art of Astrology (1998) </a:t>
            </a:r>
            <a:r>
              <a:rPr lang="en" sz="1600" b="1">
                <a:solidFill>
                  <a:srgbClr val="000000"/>
                </a:solidFill>
                <a:latin typeface="Arial"/>
                <a:ea typeface="Arial"/>
                <a:cs typeface="Arial"/>
                <a:sym typeface="Arial"/>
              </a:rPr>
              <a:t>(</a:t>
            </a:r>
            <a:r>
              <a:rPr lang="en" sz="1600" b="1" u="sng">
                <a:solidFill>
                  <a:schemeClr val="hlink"/>
                </a:solidFill>
                <a:latin typeface="Arial"/>
                <a:ea typeface="Arial"/>
                <a:cs typeface="Arial"/>
                <a:sym typeface="Arial"/>
                <a:hlinkClick r:id="rId3"/>
              </a:rPr>
              <a:t>Q112831309</a:t>
            </a:r>
            <a:r>
              <a:rPr lang="en" sz="1600" b="1">
                <a:solidFill>
                  <a:srgbClr val="000000"/>
                </a:solidFill>
                <a:latin typeface="Arial"/>
                <a:ea typeface="Arial"/>
                <a:cs typeface="Arial"/>
                <a:sym typeface="Arial"/>
              </a:rPr>
              <a:t>)</a:t>
            </a:r>
            <a:endParaRPr sz="1300"/>
          </a:p>
        </p:txBody>
      </p:sp>
      <p:sp>
        <p:nvSpPr>
          <p:cNvPr id="302" name="Google Shape;302;p37"/>
          <p:cNvSpPr txBox="1">
            <a:spLocks noGrp="1"/>
          </p:cNvSpPr>
          <p:nvPr>
            <p:ph type="body" idx="1"/>
          </p:nvPr>
        </p:nvSpPr>
        <p:spPr>
          <a:xfrm>
            <a:off x="857250" y="1008900"/>
            <a:ext cx="3234600" cy="3680100"/>
          </a:xfrm>
          <a:prstGeom prst="rect">
            <a:avLst/>
          </a:prstGeom>
        </p:spPr>
        <p:txBody>
          <a:bodyPr spcFirstLastPara="1" wrap="square" lIns="91425" tIns="91425" rIns="91425" bIns="91425" anchor="t" anchorCtr="0">
            <a:noAutofit/>
          </a:bodyPr>
          <a:lstStyle/>
          <a:p>
            <a:pPr marL="0" lvl="0" indent="0" algn="l" rtl="0">
              <a:lnSpc>
                <a:spcPct val="115000"/>
              </a:lnSpc>
              <a:spcBef>
                <a:spcPts val="2400"/>
              </a:spcBef>
              <a:spcAft>
                <a:spcPts val="0"/>
              </a:spcAft>
              <a:buNone/>
            </a:pPr>
            <a:r>
              <a:rPr lang="en" sz="1600" b="1">
                <a:solidFill>
                  <a:srgbClr val="000000"/>
                </a:solidFill>
                <a:latin typeface="Arial"/>
                <a:ea typeface="Arial"/>
                <a:cs typeface="Arial"/>
                <a:sym typeface="Arial"/>
              </a:rPr>
              <a:t>Originally published:        </a:t>
            </a:r>
            <a:r>
              <a:rPr lang="en" sz="1600">
                <a:solidFill>
                  <a:srgbClr val="000000"/>
                </a:solidFill>
                <a:latin typeface="Arial"/>
                <a:ea typeface="Arial"/>
                <a:cs typeface="Arial"/>
                <a:sym typeface="Arial"/>
              </a:rPr>
              <a:t>London : Luzac, 1934.        (OCLC no. </a:t>
            </a:r>
            <a:r>
              <a:rPr lang="en" sz="1600" u="sng">
                <a:solidFill>
                  <a:schemeClr val="accent1"/>
                </a:solidFill>
                <a:highlight>
                  <a:srgbClr val="FFFFFF"/>
                </a:highlight>
                <a:latin typeface="Arial"/>
                <a:ea typeface="Arial"/>
                <a:cs typeface="Arial"/>
                <a:sym typeface="Arial"/>
                <a:hlinkClick r:id="rId4">
                  <a:extLst>
                    <a:ext uri="{A12FA001-AC4F-418D-AE19-62706E023703}">
                      <ahyp:hlinkClr xmlns:ahyp="http://schemas.microsoft.com/office/drawing/2018/hyperlinkcolor" val="tx"/>
                    </a:ext>
                  </a:extLst>
                </a:hlinkClick>
              </a:rPr>
              <a:t>3109131</a:t>
            </a:r>
            <a:r>
              <a:rPr lang="en" sz="1600">
                <a:solidFill>
                  <a:srgbClr val="000000"/>
                </a:solidFill>
                <a:highlight>
                  <a:srgbClr val="FFFFFF"/>
                </a:highlight>
                <a:latin typeface="Arial"/>
                <a:ea typeface="Arial"/>
                <a:cs typeface="Arial"/>
                <a:sym typeface="Arial"/>
              </a:rPr>
              <a:t>)</a:t>
            </a:r>
            <a:endParaRPr sz="1600">
              <a:solidFill>
                <a:srgbClr val="000000"/>
              </a:solidFill>
              <a:highlight>
                <a:srgbClr val="FFFFFF"/>
              </a:highlight>
              <a:latin typeface="Arial"/>
              <a:ea typeface="Arial"/>
              <a:cs typeface="Arial"/>
              <a:sym typeface="Arial"/>
            </a:endParaRPr>
          </a:p>
          <a:p>
            <a:pPr marL="0" lvl="0" indent="0" algn="l" rtl="0">
              <a:lnSpc>
                <a:spcPct val="115000"/>
              </a:lnSpc>
              <a:spcBef>
                <a:spcPts val="2400"/>
              </a:spcBef>
              <a:spcAft>
                <a:spcPts val="0"/>
              </a:spcAft>
              <a:buNone/>
            </a:pPr>
            <a:r>
              <a:rPr lang="en" sz="1600" b="1">
                <a:solidFill>
                  <a:srgbClr val="000000"/>
                </a:solidFill>
                <a:latin typeface="Arial"/>
                <a:ea typeface="Arial"/>
                <a:cs typeface="Arial"/>
                <a:sym typeface="Arial"/>
              </a:rPr>
              <a:t>Publisher not in Wikidata:</a:t>
            </a:r>
            <a:r>
              <a:rPr lang="en" sz="1600">
                <a:solidFill>
                  <a:srgbClr val="000000"/>
                </a:solidFill>
                <a:latin typeface="Arial"/>
                <a:ea typeface="Arial"/>
                <a:cs typeface="Arial"/>
                <a:sym typeface="Arial"/>
              </a:rPr>
              <a:t> </a:t>
            </a:r>
            <a:r>
              <a:rPr lang="en" sz="1600" i="1">
                <a:solidFill>
                  <a:srgbClr val="000000"/>
                </a:solidFill>
                <a:latin typeface="Arial"/>
                <a:ea typeface="Arial"/>
                <a:cs typeface="Arial"/>
                <a:sym typeface="Arial"/>
              </a:rPr>
              <a:t>Institut für Geschichte der Arabisch-Islamischen Wissenschaften (Frankfurt am Main, Germany): </a:t>
            </a:r>
            <a:r>
              <a:rPr lang="en" sz="1600" u="sng">
                <a:solidFill>
                  <a:schemeClr val="accent1"/>
                </a:solidFill>
                <a:latin typeface="Arial"/>
                <a:ea typeface="Arial"/>
                <a:cs typeface="Arial"/>
                <a:sym typeface="Arial"/>
                <a:hlinkClick r:id="rId5">
                  <a:extLst>
                    <a:ext uri="{A12FA001-AC4F-418D-AE19-62706E023703}">
                      <ahyp:hlinkClr xmlns:ahyp="http://schemas.microsoft.com/office/drawing/2018/hyperlinkcolor" val="tx"/>
                    </a:ext>
                  </a:extLst>
                </a:hlinkClick>
              </a:rPr>
              <a:t>http://id.loc.gov/authorities/names/n86023255</a:t>
            </a:r>
            <a:endParaRPr sz="1600">
              <a:solidFill>
                <a:srgbClr val="000000"/>
              </a:solidFill>
              <a:latin typeface="Arial"/>
              <a:ea typeface="Arial"/>
              <a:cs typeface="Arial"/>
              <a:sym typeface="Arial"/>
            </a:endParaRPr>
          </a:p>
          <a:p>
            <a:pPr marL="0" lvl="0" indent="0" algn="l" rtl="0">
              <a:lnSpc>
                <a:spcPct val="115000"/>
              </a:lnSpc>
              <a:spcBef>
                <a:spcPts val="2400"/>
              </a:spcBef>
              <a:spcAft>
                <a:spcPts val="0"/>
              </a:spcAft>
              <a:buNone/>
            </a:pPr>
            <a:endParaRPr sz="1600">
              <a:solidFill>
                <a:srgbClr val="000000"/>
              </a:solidFill>
              <a:highlight>
                <a:srgbClr val="FFFFFF"/>
              </a:highlight>
              <a:latin typeface="Arial"/>
              <a:ea typeface="Arial"/>
              <a:cs typeface="Arial"/>
              <a:sym typeface="Arial"/>
            </a:endParaRPr>
          </a:p>
          <a:p>
            <a:pPr marL="0" lvl="0" indent="0" algn="l" rtl="0">
              <a:lnSpc>
                <a:spcPct val="115000"/>
              </a:lnSpc>
              <a:spcBef>
                <a:spcPts val="2400"/>
              </a:spcBef>
              <a:spcAft>
                <a:spcPts val="600"/>
              </a:spcAft>
              <a:buNone/>
            </a:pPr>
            <a:endParaRPr sz="1700">
              <a:solidFill>
                <a:srgbClr val="000000"/>
              </a:solidFill>
              <a:latin typeface="Arial"/>
              <a:ea typeface="Arial"/>
              <a:cs typeface="Arial"/>
              <a:sym typeface="Arial"/>
            </a:endParaRPr>
          </a:p>
        </p:txBody>
      </p:sp>
      <p:sp>
        <p:nvSpPr>
          <p:cNvPr id="303" name="Google Shape;303;p37"/>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14</a:t>
            </a:fld>
            <a:endParaRPr/>
          </a:p>
        </p:txBody>
      </p:sp>
      <p:sp>
        <p:nvSpPr>
          <p:cNvPr id="304" name="Google Shape;304;p37"/>
          <p:cNvSpPr txBox="1">
            <a:spLocks noGrp="1"/>
          </p:cNvSpPr>
          <p:nvPr>
            <p:ph type="body" idx="2"/>
          </p:nvPr>
        </p:nvSpPr>
        <p:spPr>
          <a:xfrm>
            <a:off x="4327075" y="539950"/>
            <a:ext cx="4077300" cy="4524300"/>
          </a:xfrm>
          <a:prstGeom prst="rect">
            <a:avLst/>
          </a:prstGeom>
        </p:spPr>
        <p:txBody>
          <a:bodyPr spcFirstLastPara="1" wrap="square" lIns="91425" tIns="91425" rIns="91425" bIns="91425" anchor="t" anchorCtr="0">
            <a:noAutofit/>
          </a:bodyPr>
          <a:lstStyle/>
          <a:p>
            <a:pPr marL="0" lvl="0" indent="0" algn="l" rtl="0">
              <a:lnSpc>
                <a:spcPct val="115000"/>
              </a:lnSpc>
              <a:spcBef>
                <a:spcPts val="2400"/>
              </a:spcBef>
              <a:spcAft>
                <a:spcPts val="0"/>
              </a:spcAft>
              <a:buNone/>
            </a:pPr>
            <a:r>
              <a:rPr lang="en" sz="1800" b="1">
                <a:solidFill>
                  <a:srgbClr val="000000"/>
                </a:solidFill>
                <a:latin typeface="Arial"/>
                <a:ea typeface="Arial"/>
                <a:cs typeface="Arial"/>
                <a:sym typeface="Arial"/>
              </a:rPr>
              <a:t>Translator</a:t>
            </a:r>
            <a:r>
              <a:rPr lang="en" sz="1800">
                <a:solidFill>
                  <a:srgbClr val="000000"/>
                </a:solidFill>
                <a:latin typeface="Arial"/>
                <a:ea typeface="Arial"/>
                <a:cs typeface="Arial"/>
                <a:sym typeface="Arial"/>
              </a:rPr>
              <a:t>: </a:t>
            </a:r>
            <a:r>
              <a:rPr lang="en" sz="1600" b="1" i="1">
                <a:solidFill>
                  <a:schemeClr val="accent2"/>
                </a:solidFill>
                <a:latin typeface="Arial"/>
                <a:ea typeface="Arial"/>
                <a:cs typeface="Arial"/>
                <a:sym typeface="Arial"/>
              </a:rPr>
              <a:t>Robert Ramsay Wright</a:t>
            </a:r>
            <a:r>
              <a:rPr lang="en" sz="1600" b="1" i="1">
                <a:solidFill>
                  <a:srgbClr val="000000"/>
                </a:solidFill>
                <a:latin typeface="Arial"/>
                <a:ea typeface="Arial"/>
                <a:cs typeface="Arial"/>
                <a:sym typeface="Arial"/>
              </a:rPr>
              <a:t>,</a:t>
            </a:r>
            <a:r>
              <a:rPr lang="en" sz="1600">
                <a:solidFill>
                  <a:srgbClr val="000000"/>
                </a:solidFill>
                <a:latin typeface="Arial"/>
                <a:ea typeface="Arial"/>
                <a:cs typeface="Arial"/>
                <a:sym typeface="Arial"/>
              </a:rPr>
              <a:t> zoologist (</a:t>
            </a:r>
            <a:r>
              <a:rPr lang="en" sz="1600" u="sng">
                <a:solidFill>
                  <a:schemeClr val="hlink"/>
                </a:solidFill>
                <a:latin typeface="Arial"/>
                <a:ea typeface="Arial"/>
                <a:cs typeface="Arial"/>
                <a:sym typeface="Arial"/>
                <a:hlinkClick r:id="rId6"/>
              </a:rPr>
              <a:t>Q7349157</a:t>
            </a:r>
            <a:r>
              <a:rPr lang="en" sz="1600">
                <a:solidFill>
                  <a:srgbClr val="000000"/>
                </a:solidFill>
                <a:latin typeface="Arial"/>
                <a:ea typeface="Arial"/>
                <a:cs typeface="Arial"/>
                <a:sym typeface="Arial"/>
              </a:rPr>
              <a:t>) </a:t>
            </a:r>
            <a:endParaRPr sz="1600">
              <a:solidFill>
                <a:srgbClr val="000000"/>
              </a:solidFill>
              <a:latin typeface="Arial"/>
              <a:ea typeface="Arial"/>
              <a:cs typeface="Arial"/>
              <a:sym typeface="Arial"/>
            </a:endParaRPr>
          </a:p>
          <a:p>
            <a:pPr marL="0" lvl="0" indent="0" algn="l" rtl="0">
              <a:lnSpc>
                <a:spcPct val="115000"/>
              </a:lnSpc>
              <a:spcBef>
                <a:spcPts val="2400"/>
              </a:spcBef>
              <a:spcAft>
                <a:spcPts val="0"/>
              </a:spcAft>
              <a:buNone/>
            </a:pPr>
            <a:r>
              <a:rPr lang="en" sz="1600" u="sng">
                <a:solidFill>
                  <a:schemeClr val="hlink"/>
                </a:solidFill>
                <a:latin typeface="Arial"/>
                <a:ea typeface="Arial"/>
                <a:cs typeface="Arial"/>
                <a:sym typeface="Arial"/>
                <a:hlinkClick r:id="rId7"/>
              </a:rPr>
              <a:t>Wikipedia</a:t>
            </a:r>
            <a:r>
              <a:rPr lang="en" sz="1600">
                <a:solidFill>
                  <a:srgbClr val="000000"/>
                </a:solidFill>
                <a:latin typeface="Arial"/>
                <a:ea typeface="Arial"/>
                <a:cs typeface="Arial"/>
                <a:sym typeface="Arial"/>
              </a:rPr>
              <a:t>’s reference to his life and works in the </a:t>
            </a:r>
            <a:r>
              <a:rPr lang="en" sz="1600" i="1">
                <a:solidFill>
                  <a:srgbClr val="000000"/>
                </a:solidFill>
                <a:latin typeface="Arial"/>
                <a:ea typeface="Arial"/>
                <a:cs typeface="Arial"/>
                <a:sym typeface="Arial"/>
              </a:rPr>
              <a:t>Dictionary of Canadian Biography</a:t>
            </a:r>
            <a:r>
              <a:rPr lang="en" sz="1600">
                <a:solidFill>
                  <a:srgbClr val="000000"/>
                </a:solidFill>
                <a:latin typeface="Arial"/>
                <a:ea typeface="Arial"/>
                <a:cs typeface="Arial"/>
                <a:sym typeface="Arial"/>
              </a:rPr>
              <a:t>: </a:t>
            </a:r>
            <a:r>
              <a:rPr lang="en" sz="1600" u="sng">
                <a:solidFill>
                  <a:schemeClr val="hlink"/>
                </a:solidFill>
                <a:latin typeface="Arial"/>
                <a:ea typeface="Arial"/>
                <a:cs typeface="Arial"/>
                <a:sym typeface="Arial"/>
                <a:hlinkClick r:id="rId8"/>
              </a:rPr>
              <a:t>http://www.biographi.ca/en/bio/wright_robert_ramsay_16E.html</a:t>
            </a:r>
            <a:r>
              <a:rPr lang="en" sz="1600">
                <a:solidFill>
                  <a:srgbClr val="000000"/>
                </a:solidFill>
                <a:latin typeface="Arial"/>
                <a:ea typeface="Arial"/>
                <a:cs typeface="Arial"/>
                <a:sym typeface="Arial"/>
              </a:rPr>
              <a:t> </a:t>
            </a:r>
            <a:endParaRPr sz="2600">
              <a:latin typeface="Arial"/>
              <a:ea typeface="Arial"/>
              <a:cs typeface="Arial"/>
              <a:sym typeface="Arial"/>
            </a:endParaRPr>
          </a:p>
          <a:p>
            <a:pPr marL="0" lvl="0" indent="0" algn="l" rtl="0">
              <a:spcBef>
                <a:spcPts val="600"/>
              </a:spcBef>
              <a:spcAft>
                <a:spcPts val="0"/>
              </a:spcAft>
              <a:buNone/>
            </a:pPr>
            <a:endParaRPr/>
          </a:p>
        </p:txBody>
      </p:sp>
      <p:pic>
        <p:nvPicPr>
          <p:cNvPr id="305" name="Google Shape;305;p37"/>
          <p:cNvPicPr preferRelativeResize="0"/>
          <p:nvPr/>
        </p:nvPicPr>
        <p:blipFill>
          <a:blip r:embed="rId9">
            <a:alphaModFix/>
          </a:blip>
          <a:stretch>
            <a:fillRect/>
          </a:stretch>
        </p:blipFill>
        <p:spPr>
          <a:xfrm>
            <a:off x="4394975" y="3049950"/>
            <a:ext cx="1454500" cy="2093549"/>
          </a:xfrm>
          <a:prstGeom prst="rect">
            <a:avLst/>
          </a:prstGeom>
          <a:noFill/>
          <a:ln>
            <a:noFill/>
          </a:ln>
        </p:spPr>
      </p:pic>
      <p:sp>
        <p:nvSpPr>
          <p:cNvPr id="306" name="Google Shape;306;p37"/>
          <p:cNvSpPr txBox="1"/>
          <p:nvPr/>
        </p:nvSpPr>
        <p:spPr>
          <a:xfrm>
            <a:off x="1051750" y="5064250"/>
            <a:ext cx="4149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latin typeface="Source Sans Pro"/>
              <a:ea typeface="Source Sans Pro"/>
              <a:cs typeface="Source Sans Pro"/>
              <a:sym typeface="Source Sans Pro"/>
            </a:endParaRPr>
          </a:p>
        </p:txBody>
      </p:sp>
      <p:sp>
        <p:nvSpPr>
          <p:cNvPr id="307" name="Google Shape;307;p37"/>
          <p:cNvSpPr txBox="1"/>
          <p:nvPr/>
        </p:nvSpPr>
        <p:spPr>
          <a:xfrm>
            <a:off x="6072075" y="3842100"/>
            <a:ext cx="2737500" cy="615600"/>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a:latin typeface="Source Sans Pro"/>
                <a:ea typeface="Source Sans Pro"/>
                <a:cs typeface="Source Sans Pro"/>
                <a:sym typeface="Source Sans Pro"/>
              </a:rPr>
              <a:t>Credit for the book cover image: Goodreads: </a:t>
            </a:r>
            <a:r>
              <a:rPr lang="en" sz="1200" b="1" u="sng">
                <a:solidFill>
                  <a:schemeClr val="hlink"/>
                </a:solidFill>
                <a:hlinkClick r:id="rId10"/>
              </a:rPr>
              <a:t>tiny.utk.edu/vod1S</a:t>
            </a:r>
            <a:r>
              <a:rPr lang="en" sz="1100"/>
              <a:t> </a:t>
            </a:r>
            <a:endParaRPr>
              <a:latin typeface="Source Sans Pro"/>
              <a:ea typeface="Source Sans Pro"/>
              <a:cs typeface="Source Sans Pro"/>
              <a:sym typeface="Source Sans Pro"/>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11"/>
        <p:cNvGrpSpPr/>
        <p:nvPr/>
      </p:nvGrpSpPr>
      <p:grpSpPr>
        <a:xfrm>
          <a:off x="0" y="0"/>
          <a:ext cx="0" cy="0"/>
          <a:chOff x="0" y="0"/>
          <a:chExt cx="0" cy="0"/>
        </a:xfrm>
      </p:grpSpPr>
      <p:sp>
        <p:nvSpPr>
          <p:cNvPr id="312" name="Google Shape;312;p38"/>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15</a:t>
            </a:fld>
            <a:endParaRPr/>
          </a:p>
        </p:txBody>
      </p:sp>
      <p:sp>
        <p:nvSpPr>
          <p:cNvPr id="313" name="Google Shape;313;p38"/>
          <p:cNvSpPr txBox="1">
            <a:spLocks noGrp="1"/>
          </p:cNvSpPr>
          <p:nvPr>
            <p:ph type="title"/>
          </p:nvPr>
        </p:nvSpPr>
        <p:spPr>
          <a:xfrm>
            <a:off x="786150" y="998545"/>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b="1"/>
          </a:p>
          <a:p>
            <a:pPr marL="0" lvl="0" indent="0" algn="l" rtl="0">
              <a:spcBef>
                <a:spcPts val="0"/>
              </a:spcBef>
              <a:spcAft>
                <a:spcPts val="0"/>
              </a:spcAft>
              <a:buNone/>
            </a:pPr>
            <a:endParaRPr b="1"/>
          </a:p>
          <a:p>
            <a:pPr marL="0" lvl="0" indent="0" algn="ctr" rtl="0">
              <a:spcBef>
                <a:spcPts val="0"/>
              </a:spcBef>
              <a:spcAft>
                <a:spcPts val="0"/>
              </a:spcAft>
              <a:buNone/>
            </a:pPr>
            <a:r>
              <a:rPr lang="en" b="1"/>
              <a:t>Adding More Values to Existing Properties</a:t>
            </a:r>
            <a:endParaRPr b="1"/>
          </a:p>
          <a:p>
            <a:pPr marL="0" lvl="0" indent="0" algn="ctr" rtl="0">
              <a:spcBef>
                <a:spcPts val="0"/>
              </a:spcBef>
              <a:spcAft>
                <a:spcPts val="0"/>
              </a:spcAft>
              <a:buNone/>
            </a:pPr>
            <a:r>
              <a:rPr lang="en"/>
              <a:t>Example: Adding more main subjects to the newly created Wikidata item </a:t>
            </a:r>
            <a:endParaRPr/>
          </a:p>
        </p:txBody>
      </p:sp>
      <p:sp>
        <p:nvSpPr>
          <p:cNvPr id="314" name="Google Shape;314;p38"/>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a:p>
          <a:p>
            <a:pPr marL="0" lvl="0" indent="0" algn="l" rtl="0">
              <a:spcBef>
                <a:spcPts val="600"/>
              </a:spcBef>
              <a:spcAft>
                <a:spcPts val="0"/>
              </a:spcAft>
              <a:buNone/>
            </a:pPr>
            <a:endParaRPr/>
          </a:p>
          <a:p>
            <a:pPr marL="0" lvl="0" indent="0" algn="l" rtl="0">
              <a:spcBef>
                <a:spcPts val="600"/>
              </a:spcBef>
              <a:spcAft>
                <a:spcPts val="0"/>
              </a:spcAft>
              <a:buNone/>
            </a:pPr>
            <a:endParaRPr/>
          </a:p>
          <a:p>
            <a:pPr marL="0" lvl="0" indent="0" algn="l" rtl="0">
              <a:spcBef>
                <a:spcPts val="600"/>
              </a:spcBef>
              <a:spcAft>
                <a:spcPts val="0"/>
              </a:spcAft>
              <a:buNone/>
            </a:pPr>
            <a:endParaRPr/>
          </a:p>
          <a:p>
            <a:pPr marL="0" lvl="0" indent="0" algn="l" rtl="0">
              <a:spcBef>
                <a:spcPts val="600"/>
              </a:spcBef>
              <a:spcAft>
                <a:spcPts val="0"/>
              </a:spcAft>
              <a:buNone/>
            </a:pPr>
            <a:endParaRPr/>
          </a:p>
          <a:p>
            <a:pPr marL="0" lvl="0" indent="0" algn="l" rtl="0">
              <a:spcBef>
                <a:spcPts val="600"/>
              </a:spcBef>
              <a:spcAft>
                <a:spcPts val="0"/>
              </a:spcAft>
              <a:buNone/>
            </a:pPr>
            <a:endParaRPr/>
          </a:p>
        </p:txBody>
      </p:sp>
      <p:graphicFrame>
        <p:nvGraphicFramePr>
          <p:cNvPr id="315" name="Google Shape;315;p38"/>
          <p:cNvGraphicFramePr/>
          <p:nvPr/>
        </p:nvGraphicFramePr>
        <p:xfrm>
          <a:off x="425950" y="1902850"/>
          <a:ext cx="8160450" cy="2721925"/>
        </p:xfrm>
        <a:graphic>
          <a:graphicData uri="http://schemas.openxmlformats.org/drawingml/2006/table">
            <a:tbl>
              <a:tblPr>
                <a:noFill/>
                <a:tableStyleId>{DF2AFE5C-E3BC-47C8-B372-432F4F9311B4}</a:tableStyleId>
              </a:tblPr>
              <a:tblGrid>
                <a:gridCol w="1359775">
                  <a:extLst>
                    <a:ext uri="{9D8B030D-6E8A-4147-A177-3AD203B41FA5}">
                      <a16:colId xmlns:a16="http://schemas.microsoft.com/office/drawing/2014/main" val="20000"/>
                    </a:ext>
                  </a:extLst>
                </a:gridCol>
                <a:gridCol w="3538200">
                  <a:extLst>
                    <a:ext uri="{9D8B030D-6E8A-4147-A177-3AD203B41FA5}">
                      <a16:colId xmlns:a16="http://schemas.microsoft.com/office/drawing/2014/main" val="20001"/>
                    </a:ext>
                  </a:extLst>
                </a:gridCol>
                <a:gridCol w="1993675">
                  <a:extLst>
                    <a:ext uri="{9D8B030D-6E8A-4147-A177-3AD203B41FA5}">
                      <a16:colId xmlns:a16="http://schemas.microsoft.com/office/drawing/2014/main" val="20002"/>
                    </a:ext>
                  </a:extLst>
                </a:gridCol>
                <a:gridCol w="1268800">
                  <a:extLst>
                    <a:ext uri="{9D8B030D-6E8A-4147-A177-3AD203B41FA5}">
                      <a16:colId xmlns:a16="http://schemas.microsoft.com/office/drawing/2014/main" val="20003"/>
                    </a:ext>
                  </a:extLst>
                </a:gridCol>
              </a:tblGrid>
              <a:tr h="633000">
                <a:tc>
                  <a:txBody>
                    <a:bodyPr/>
                    <a:lstStyle/>
                    <a:p>
                      <a:pPr marL="0" lvl="0" indent="0" algn="l" rtl="0">
                        <a:spcBef>
                          <a:spcPts val="0"/>
                        </a:spcBef>
                        <a:spcAft>
                          <a:spcPts val="0"/>
                        </a:spcAft>
                        <a:buNone/>
                      </a:pPr>
                      <a:r>
                        <a:rPr lang="en" b="1"/>
                        <a:t>qid</a:t>
                      </a:r>
                      <a:endParaRPr b="1"/>
                    </a:p>
                  </a:txBody>
                  <a:tcPr marL="91425" marR="91425" marT="91425" marB="91425"/>
                </a:tc>
                <a:tc>
                  <a:txBody>
                    <a:bodyPr/>
                    <a:lstStyle/>
                    <a:p>
                      <a:pPr marL="0" lvl="0" indent="0" algn="l" rtl="0">
                        <a:spcBef>
                          <a:spcPts val="0"/>
                        </a:spcBef>
                        <a:spcAft>
                          <a:spcPts val="0"/>
                        </a:spcAft>
                        <a:buNone/>
                      </a:pPr>
                      <a:r>
                        <a:rPr lang="en" b="1"/>
                        <a:t>label_en</a:t>
                      </a:r>
                      <a:endParaRPr b="1"/>
                    </a:p>
                  </a:txBody>
                  <a:tcPr marL="91425" marR="91425" marT="91425" marB="91425">
                    <a:lnB w="9525" cap="flat" cmpd="sng">
                      <a:solidFill>
                        <a:srgbClr val="93C47D"/>
                      </a:solidFill>
                      <a:prstDash val="solid"/>
                      <a:round/>
                      <a:headEnd type="none" w="sm" len="sm"/>
                      <a:tailEnd type="none" w="sm" len="sm"/>
                    </a:lnB>
                  </a:tcPr>
                </a:tc>
                <a:tc>
                  <a:txBody>
                    <a:bodyPr/>
                    <a:lstStyle/>
                    <a:p>
                      <a:pPr marL="0" lvl="0" indent="0" algn="l" rtl="0">
                        <a:spcBef>
                          <a:spcPts val="0"/>
                        </a:spcBef>
                        <a:spcAft>
                          <a:spcPts val="0"/>
                        </a:spcAft>
                        <a:buNone/>
                      </a:pPr>
                      <a:r>
                        <a:rPr lang="en" b="1"/>
                        <a:t>mainSubject_uuid</a:t>
                      </a:r>
                      <a:endParaRPr b="1"/>
                    </a:p>
                  </a:txBody>
                  <a:tcPr marL="91425" marR="91425" marT="91425" marB="91425"/>
                </a:tc>
                <a:tc>
                  <a:txBody>
                    <a:bodyPr/>
                    <a:lstStyle/>
                    <a:p>
                      <a:pPr marL="0" lvl="0" indent="0" algn="l" rtl="0">
                        <a:spcBef>
                          <a:spcPts val="0"/>
                        </a:spcBef>
                        <a:spcAft>
                          <a:spcPts val="0"/>
                        </a:spcAft>
                        <a:buNone/>
                      </a:pPr>
                      <a:r>
                        <a:rPr lang="en" b="1"/>
                        <a:t>mainSubject</a:t>
                      </a:r>
                      <a:endParaRPr b="1"/>
                    </a:p>
                  </a:txBody>
                  <a:tcPr marL="91425" marR="91425" marT="91425" marB="91425"/>
                </a:tc>
                <a:extLst>
                  <a:ext uri="{0D108BD9-81ED-4DB2-BD59-A6C34878D82A}">
                    <a16:rowId xmlns:a16="http://schemas.microsoft.com/office/drawing/2014/main" val="10000"/>
                  </a:ext>
                </a:extLst>
              </a:tr>
              <a:tr h="854575">
                <a:tc>
                  <a:txBody>
                    <a:bodyPr/>
                    <a:lstStyle/>
                    <a:p>
                      <a:pPr marL="0" lvl="0" indent="0" algn="l" rtl="0">
                        <a:spcBef>
                          <a:spcPts val="0"/>
                        </a:spcBef>
                        <a:spcAft>
                          <a:spcPts val="0"/>
                        </a:spcAft>
                        <a:buNone/>
                      </a:pPr>
                      <a:r>
                        <a:rPr lang="en">
                          <a:solidFill>
                            <a:schemeClr val="dk1"/>
                          </a:solidFill>
                        </a:rPr>
                        <a:t>Q111555713</a:t>
                      </a:r>
                      <a:endParaRPr>
                        <a:solidFill>
                          <a:schemeClr val="dk1"/>
                        </a:solidFill>
                      </a:endParaRPr>
                    </a:p>
                  </a:txBody>
                  <a:tcPr marL="91425" marR="91425" marT="91425" marB="91425">
                    <a:lnR w="9525" cap="flat" cmpd="sng">
                      <a:solidFill>
                        <a:srgbClr val="93C47D"/>
                      </a:solidFill>
                      <a:prstDash val="solid"/>
                      <a:round/>
                      <a:headEnd type="none" w="sm" len="sm"/>
                      <a:tailEnd type="none" w="sm" len="sm"/>
                    </a:lnR>
                  </a:tcPr>
                </a:tc>
                <a:tc>
                  <a:txBody>
                    <a:bodyPr/>
                    <a:lstStyle/>
                    <a:p>
                      <a:pPr marL="0" lvl="0" indent="0" algn="l" rtl="0">
                        <a:spcBef>
                          <a:spcPts val="0"/>
                        </a:spcBef>
                        <a:spcAft>
                          <a:spcPts val="0"/>
                        </a:spcAft>
                        <a:buNone/>
                      </a:pPr>
                      <a:r>
                        <a:rPr lang="en">
                          <a:solidFill>
                            <a:schemeClr val="dk1"/>
                          </a:solidFill>
                        </a:rPr>
                        <a:t>The Book of Ingenious Devices (1978)</a:t>
                      </a:r>
                      <a:endParaRPr>
                        <a:solidFill>
                          <a:schemeClr val="dk1"/>
                        </a:solidFill>
                      </a:endParaRPr>
                    </a:p>
                  </a:txBody>
                  <a:tcPr marL="91425" marR="91425" marT="91425" marB="91425">
                    <a:lnL w="9525" cap="flat" cmpd="sng">
                      <a:solidFill>
                        <a:srgbClr val="93C47D"/>
                      </a:solidFill>
                      <a:prstDash val="solid"/>
                      <a:round/>
                      <a:headEnd type="none" w="sm" len="sm"/>
                      <a:tailEnd type="none" w="sm" len="sm"/>
                    </a:lnL>
                    <a:lnR w="9525" cap="flat" cmpd="sng">
                      <a:solidFill>
                        <a:srgbClr val="93C47D"/>
                      </a:solidFill>
                      <a:prstDash val="solid"/>
                      <a:round/>
                      <a:headEnd type="none" w="sm" len="sm"/>
                      <a:tailEnd type="none" w="sm" len="sm"/>
                    </a:lnR>
                    <a:lnT w="9525" cap="flat" cmpd="sng">
                      <a:solidFill>
                        <a:srgbClr val="93C47D"/>
                      </a:solidFill>
                      <a:prstDash val="solid"/>
                      <a:round/>
                      <a:headEnd type="none" w="sm" len="sm"/>
                      <a:tailEnd type="none" w="sm" len="sm"/>
                    </a:lnT>
                    <a:lnB w="9525" cap="flat" cmpd="sng">
                      <a:solidFill>
                        <a:srgbClr val="93C47D"/>
                      </a:solidFill>
                      <a:prstDash val="solid"/>
                      <a:round/>
                      <a:headEnd type="none" w="sm" len="sm"/>
                      <a:tailEnd type="none" w="sm" len="sm"/>
                    </a:lnB>
                  </a:tcPr>
                </a:tc>
                <a:tc>
                  <a:txBody>
                    <a:bodyPr/>
                    <a:lstStyle/>
                    <a:p>
                      <a:pPr marL="0" lvl="0" indent="0" algn="l" rtl="0">
                        <a:spcBef>
                          <a:spcPts val="0"/>
                        </a:spcBef>
                        <a:spcAft>
                          <a:spcPts val="0"/>
                        </a:spcAft>
                        <a:buNone/>
                      </a:pPr>
                      <a:r>
                        <a:rPr lang="en">
                          <a:solidFill>
                            <a:schemeClr val="dk1"/>
                          </a:solidFill>
                        </a:rPr>
                        <a:t>8873FAB0-1B40-4620-9965-F63865A67B87</a:t>
                      </a:r>
                      <a:endParaRPr>
                        <a:solidFill>
                          <a:schemeClr val="dk1"/>
                        </a:solidFill>
                      </a:endParaRPr>
                    </a:p>
                  </a:txBody>
                  <a:tcPr marL="91425" marR="91425" marT="91425" marB="91425">
                    <a:lnL w="9525" cap="flat" cmpd="sng">
                      <a:solidFill>
                        <a:srgbClr val="93C47D"/>
                      </a:solidFill>
                      <a:prstDash val="solid"/>
                      <a:round/>
                      <a:headEnd type="none" w="sm" len="sm"/>
                      <a:tailEnd type="none" w="sm" len="sm"/>
                    </a:lnL>
                  </a:tcPr>
                </a:tc>
                <a:tc>
                  <a:txBody>
                    <a:bodyPr/>
                    <a:lstStyle/>
                    <a:p>
                      <a:pPr marL="0" lvl="0" indent="0" algn="l" rtl="0">
                        <a:spcBef>
                          <a:spcPts val="0"/>
                        </a:spcBef>
                        <a:spcAft>
                          <a:spcPts val="0"/>
                        </a:spcAft>
                        <a:buNone/>
                      </a:pPr>
                      <a:r>
                        <a:rPr lang="en">
                          <a:solidFill>
                            <a:schemeClr val="dk1"/>
                          </a:solidFill>
                        </a:rPr>
                        <a:t>Q101333</a:t>
                      </a:r>
                      <a:endParaRPr>
                        <a:solidFill>
                          <a:schemeClr val="dk1"/>
                        </a:solidFill>
                      </a:endParaRPr>
                    </a:p>
                  </a:txBody>
                  <a:tcPr marL="91425" marR="91425" marT="91425" marB="91425"/>
                </a:tc>
                <a:extLst>
                  <a:ext uri="{0D108BD9-81ED-4DB2-BD59-A6C34878D82A}">
                    <a16:rowId xmlns:a16="http://schemas.microsoft.com/office/drawing/2014/main" val="10001"/>
                  </a:ext>
                </a:extLst>
              </a:tr>
              <a:tr h="411450">
                <a:tc>
                  <a:txBody>
                    <a:bodyPr/>
                    <a:lstStyle/>
                    <a:p>
                      <a:pPr marL="0" lvl="0" indent="0" algn="l" rtl="0">
                        <a:spcBef>
                          <a:spcPts val="0"/>
                        </a:spcBef>
                        <a:spcAft>
                          <a:spcPts val="0"/>
                        </a:spcAft>
                        <a:buNone/>
                      </a:pPr>
                      <a:r>
                        <a:rPr lang="en">
                          <a:solidFill>
                            <a:schemeClr val="dk1"/>
                          </a:solidFill>
                        </a:rPr>
                        <a:t>Q111555713</a:t>
                      </a:r>
                      <a:endParaRPr>
                        <a:solidFill>
                          <a:schemeClr val="dk1"/>
                        </a:solidFill>
                      </a:endParaRPr>
                    </a:p>
                  </a:txBody>
                  <a:tcPr marL="91425" marR="91425" marT="91425" marB="91425"/>
                </a:tc>
                <a:tc>
                  <a:txBody>
                    <a:bodyPr/>
                    <a:lstStyle/>
                    <a:p>
                      <a:pPr marL="0" lvl="0" indent="0" algn="l" rtl="0">
                        <a:spcBef>
                          <a:spcPts val="0"/>
                        </a:spcBef>
                        <a:spcAft>
                          <a:spcPts val="0"/>
                        </a:spcAft>
                        <a:buNone/>
                      </a:pPr>
                      <a:r>
                        <a:rPr lang="en">
                          <a:solidFill>
                            <a:schemeClr val="dk1"/>
                          </a:solidFill>
                        </a:rPr>
                        <a:t>The Book of Ingenious Devices (1978)</a:t>
                      </a:r>
                      <a:endParaRPr>
                        <a:solidFill>
                          <a:schemeClr val="dk1"/>
                        </a:solidFill>
                      </a:endParaRPr>
                    </a:p>
                  </a:txBody>
                  <a:tcPr marL="91425" marR="91425" marT="91425" marB="91425">
                    <a:lnT w="9525" cap="flat" cmpd="sng">
                      <a:solidFill>
                        <a:srgbClr val="93C47D"/>
                      </a:solidFill>
                      <a:prstDash val="solid"/>
                      <a:round/>
                      <a:headEnd type="none" w="sm" len="sm"/>
                      <a:tailEnd type="none" w="sm" len="sm"/>
                    </a:lnT>
                  </a:tcPr>
                </a:tc>
                <a:tc>
                  <a:txBody>
                    <a:bodyPr/>
                    <a:lstStyle/>
                    <a:p>
                      <a:pPr marL="0" lvl="0" indent="0" algn="l" rtl="0">
                        <a:spcBef>
                          <a:spcPts val="0"/>
                        </a:spcBef>
                        <a:spcAft>
                          <a:spcPts val="0"/>
                        </a:spcAft>
                        <a:buNone/>
                      </a:pPr>
                      <a:endParaRPr>
                        <a:solidFill>
                          <a:schemeClr val="dk1"/>
                        </a:solidFill>
                      </a:endParaRPr>
                    </a:p>
                  </a:txBody>
                  <a:tcPr marL="91425" marR="91425" marT="91425" marB="91425"/>
                </a:tc>
                <a:tc>
                  <a:txBody>
                    <a:bodyPr/>
                    <a:lstStyle/>
                    <a:p>
                      <a:pPr marL="0" lvl="0" indent="0" algn="l" rtl="0">
                        <a:spcBef>
                          <a:spcPts val="0"/>
                        </a:spcBef>
                        <a:spcAft>
                          <a:spcPts val="0"/>
                        </a:spcAft>
                        <a:buNone/>
                      </a:pPr>
                      <a:r>
                        <a:rPr lang="en" b="1">
                          <a:solidFill>
                            <a:srgbClr val="4472C4"/>
                          </a:solidFill>
                        </a:rPr>
                        <a:t>Q184199</a:t>
                      </a:r>
                      <a:endParaRPr b="1">
                        <a:solidFill>
                          <a:srgbClr val="4472C4"/>
                        </a:solidFill>
                      </a:endParaRPr>
                    </a:p>
                  </a:txBody>
                  <a:tcPr marL="91425" marR="91425" marT="91425" marB="91425"/>
                </a:tc>
                <a:extLst>
                  <a:ext uri="{0D108BD9-81ED-4DB2-BD59-A6C34878D82A}">
                    <a16:rowId xmlns:a16="http://schemas.microsoft.com/office/drawing/2014/main" val="10002"/>
                  </a:ext>
                </a:extLst>
              </a:tr>
              <a:tr h="411450">
                <a:tc>
                  <a:txBody>
                    <a:bodyPr/>
                    <a:lstStyle/>
                    <a:p>
                      <a:pPr marL="0" lvl="0" indent="0" algn="l" rtl="0">
                        <a:spcBef>
                          <a:spcPts val="0"/>
                        </a:spcBef>
                        <a:spcAft>
                          <a:spcPts val="0"/>
                        </a:spcAft>
                        <a:buNone/>
                      </a:pPr>
                      <a:r>
                        <a:rPr lang="en">
                          <a:solidFill>
                            <a:schemeClr val="dk1"/>
                          </a:solidFill>
                        </a:rPr>
                        <a:t>Q111555713</a:t>
                      </a:r>
                      <a:endParaRPr>
                        <a:solidFill>
                          <a:schemeClr val="dk1"/>
                        </a:solidFill>
                      </a:endParaRPr>
                    </a:p>
                  </a:txBody>
                  <a:tcPr marL="91425" marR="91425" marT="91425" marB="91425"/>
                </a:tc>
                <a:tc>
                  <a:txBody>
                    <a:bodyPr/>
                    <a:lstStyle/>
                    <a:p>
                      <a:pPr marL="0" lvl="0" indent="0" algn="l" rtl="0">
                        <a:spcBef>
                          <a:spcPts val="0"/>
                        </a:spcBef>
                        <a:spcAft>
                          <a:spcPts val="0"/>
                        </a:spcAft>
                        <a:buNone/>
                      </a:pPr>
                      <a:r>
                        <a:rPr lang="en">
                          <a:solidFill>
                            <a:schemeClr val="dk1"/>
                          </a:solidFill>
                        </a:rPr>
                        <a:t>The Book of Ingenious Devices (1978)</a:t>
                      </a:r>
                      <a:endParaRPr>
                        <a:solidFill>
                          <a:schemeClr val="dk1"/>
                        </a:solidFill>
                      </a:endParaRPr>
                    </a:p>
                  </a:txBody>
                  <a:tcPr marL="91425" marR="91425" marT="91425" marB="91425"/>
                </a:tc>
                <a:tc>
                  <a:txBody>
                    <a:bodyPr/>
                    <a:lstStyle/>
                    <a:p>
                      <a:pPr marL="0" lvl="0" indent="0" algn="l" rtl="0">
                        <a:spcBef>
                          <a:spcPts val="0"/>
                        </a:spcBef>
                        <a:spcAft>
                          <a:spcPts val="0"/>
                        </a:spcAft>
                        <a:buNone/>
                      </a:pPr>
                      <a:endParaRPr>
                        <a:solidFill>
                          <a:schemeClr val="dk1"/>
                        </a:solidFill>
                      </a:endParaRPr>
                    </a:p>
                  </a:txBody>
                  <a:tcPr marL="91425" marR="91425" marT="91425" marB="91425"/>
                </a:tc>
                <a:tc>
                  <a:txBody>
                    <a:bodyPr/>
                    <a:lstStyle/>
                    <a:p>
                      <a:pPr marL="0" lvl="0" indent="0" algn="l" rtl="0">
                        <a:spcBef>
                          <a:spcPts val="0"/>
                        </a:spcBef>
                        <a:spcAft>
                          <a:spcPts val="0"/>
                        </a:spcAft>
                        <a:buNone/>
                      </a:pPr>
                      <a:r>
                        <a:rPr lang="en" b="1">
                          <a:solidFill>
                            <a:srgbClr val="4472C4"/>
                          </a:solidFill>
                        </a:rPr>
                        <a:t>Q43302</a:t>
                      </a:r>
                      <a:endParaRPr b="1">
                        <a:solidFill>
                          <a:srgbClr val="4472C4"/>
                        </a:solidFill>
                      </a:endParaRPr>
                    </a:p>
                  </a:txBody>
                  <a:tcPr marL="91425" marR="91425" marT="91425" marB="91425"/>
                </a:tc>
                <a:extLst>
                  <a:ext uri="{0D108BD9-81ED-4DB2-BD59-A6C34878D82A}">
                    <a16:rowId xmlns:a16="http://schemas.microsoft.com/office/drawing/2014/main" val="10003"/>
                  </a:ext>
                </a:extLst>
              </a:tr>
              <a:tr h="411450">
                <a:tc>
                  <a:txBody>
                    <a:bodyPr/>
                    <a:lstStyle/>
                    <a:p>
                      <a:pPr marL="0" lvl="0" indent="0" algn="l" rtl="0">
                        <a:spcBef>
                          <a:spcPts val="0"/>
                        </a:spcBef>
                        <a:spcAft>
                          <a:spcPts val="0"/>
                        </a:spcAft>
                        <a:buNone/>
                      </a:pPr>
                      <a:r>
                        <a:rPr lang="en">
                          <a:solidFill>
                            <a:schemeClr val="dk1"/>
                          </a:solidFill>
                        </a:rPr>
                        <a:t>Q111555713</a:t>
                      </a:r>
                      <a:endParaRPr>
                        <a:solidFill>
                          <a:schemeClr val="dk1"/>
                        </a:solidFill>
                      </a:endParaRPr>
                    </a:p>
                  </a:txBody>
                  <a:tcPr marL="91425" marR="91425" marT="91425" marB="91425"/>
                </a:tc>
                <a:tc>
                  <a:txBody>
                    <a:bodyPr/>
                    <a:lstStyle/>
                    <a:p>
                      <a:pPr marL="0" lvl="0" indent="0" algn="l" rtl="0">
                        <a:spcBef>
                          <a:spcPts val="0"/>
                        </a:spcBef>
                        <a:spcAft>
                          <a:spcPts val="0"/>
                        </a:spcAft>
                        <a:buNone/>
                      </a:pPr>
                      <a:r>
                        <a:rPr lang="en">
                          <a:solidFill>
                            <a:schemeClr val="dk1"/>
                          </a:solidFill>
                        </a:rPr>
                        <a:t>The Book of Ingenious Devices (1978)</a:t>
                      </a:r>
                      <a:endParaRPr>
                        <a:solidFill>
                          <a:schemeClr val="dk1"/>
                        </a:solidFill>
                      </a:endParaRPr>
                    </a:p>
                  </a:txBody>
                  <a:tcPr marL="91425" marR="91425" marT="91425" marB="91425"/>
                </a:tc>
                <a:tc>
                  <a:txBody>
                    <a:bodyPr/>
                    <a:lstStyle/>
                    <a:p>
                      <a:pPr marL="0" lvl="0" indent="0" algn="l" rtl="0">
                        <a:spcBef>
                          <a:spcPts val="0"/>
                        </a:spcBef>
                        <a:spcAft>
                          <a:spcPts val="0"/>
                        </a:spcAft>
                        <a:buNone/>
                      </a:pPr>
                      <a:endParaRPr>
                        <a:solidFill>
                          <a:schemeClr val="dk1"/>
                        </a:solidFill>
                      </a:endParaRPr>
                    </a:p>
                  </a:txBody>
                  <a:tcPr marL="91425" marR="91425" marT="91425" marB="91425"/>
                </a:tc>
                <a:tc>
                  <a:txBody>
                    <a:bodyPr/>
                    <a:lstStyle/>
                    <a:p>
                      <a:pPr marL="0" lvl="0" indent="0" algn="l" rtl="0">
                        <a:spcBef>
                          <a:spcPts val="0"/>
                        </a:spcBef>
                        <a:spcAft>
                          <a:spcPts val="0"/>
                        </a:spcAft>
                        <a:buNone/>
                      </a:pPr>
                      <a:r>
                        <a:rPr lang="en" b="1">
                          <a:solidFill>
                            <a:srgbClr val="4472C4"/>
                          </a:solidFill>
                        </a:rPr>
                        <a:t>Q170196</a:t>
                      </a:r>
                      <a:endParaRPr b="1">
                        <a:solidFill>
                          <a:srgbClr val="4472C4"/>
                        </a:solidFill>
                      </a:endParaRPr>
                    </a:p>
                  </a:txBody>
                  <a:tcPr marL="91425" marR="91425" marT="91425" marB="91425"/>
                </a:tc>
                <a:extLst>
                  <a:ext uri="{0D108BD9-81ED-4DB2-BD59-A6C34878D82A}">
                    <a16:rowId xmlns:a16="http://schemas.microsoft.com/office/drawing/2014/main" val="10004"/>
                  </a:ext>
                </a:extLst>
              </a:tr>
            </a:tbl>
          </a:graphicData>
        </a:graphic>
      </p:graphicFrame>
      <p:sp>
        <p:nvSpPr>
          <p:cNvPr id="316" name="Google Shape;316;p38"/>
          <p:cNvSpPr txBox="1"/>
          <p:nvPr/>
        </p:nvSpPr>
        <p:spPr>
          <a:xfrm>
            <a:off x="2701425" y="1541625"/>
            <a:ext cx="3587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u="sng">
                <a:solidFill>
                  <a:schemeClr val="hlink"/>
                </a:solidFill>
                <a:hlinkClick r:id="rId3"/>
              </a:rPr>
              <a:t>https://www.wikidata.org/wiki/Q111555713</a:t>
            </a:r>
            <a:endParaRPr/>
          </a:p>
          <a:p>
            <a:pPr marL="0" lvl="0" indent="0" algn="l" rtl="0">
              <a:spcBef>
                <a:spcPts val="0"/>
              </a:spcBef>
              <a:spcAft>
                <a:spcPts val="0"/>
              </a:spcAft>
              <a:buNone/>
            </a:pP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p39"/>
          <p:cNvSpPr txBox="1">
            <a:spLocks noGrp="1"/>
          </p:cNvSpPr>
          <p:nvPr>
            <p:ph type="body" idx="1"/>
          </p:nvPr>
        </p:nvSpPr>
        <p:spPr>
          <a:xfrm>
            <a:off x="786150" y="1077700"/>
            <a:ext cx="3867600" cy="4022700"/>
          </a:xfrm>
          <a:prstGeom prst="rect">
            <a:avLst/>
          </a:prstGeom>
        </p:spPr>
        <p:txBody>
          <a:bodyPr spcFirstLastPara="1" wrap="square" lIns="91425" tIns="91425" rIns="91425" bIns="91425" anchor="t" anchorCtr="0">
            <a:noAutofit/>
          </a:bodyPr>
          <a:lstStyle/>
          <a:p>
            <a:pPr marL="457200" lvl="0" indent="-349250" algn="l" rtl="0">
              <a:lnSpc>
                <a:spcPct val="115000"/>
              </a:lnSpc>
              <a:spcBef>
                <a:spcPts val="0"/>
              </a:spcBef>
              <a:spcAft>
                <a:spcPts val="0"/>
              </a:spcAft>
              <a:buSzPts val="1900"/>
              <a:buChar char="◎"/>
            </a:pPr>
            <a:r>
              <a:rPr lang="en" sz="1900">
                <a:solidFill>
                  <a:srgbClr val="202124"/>
                </a:solidFill>
              </a:rPr>
              <a:t>The </a:t>
            </a:r>
            <a:r>
              <a:rPr lang="en" sz="1900">
                <a:solidFill>
                  <a:srgbClr val="000000"/>
                </a:solidFill>
              </a:rPr>
              <a:t>data are mostly Q item numbers; missing visual clues to do quality control based on the textual description and metadata.  </a:t>
            </a:r>
            <a:endParaRPr sz="1900">
              <a:solidFill>
                <a:srgbClr val="000000"/>
              </a:solidFill>
            </a:endParaRPr>
          </a:p>
          <a:p>
            <a:pPr marL="457200" lvl="0" indent="-349250" algn="l" rtl="0">
              <a:lnSpc>
                <a:spcPct val="115000"/>
              </a:lnSpc>
              <a:spcBef>
                <a:spcPts val="0"/>
              </a:spcBef>
              <a:spcAft>
                <a:spcPts val="0"/>
              </a:spcAft>
              <a:buClr>
                <a:srgbClr val="000000"/>
              </a:buClr>
              <a:buSzPts val="1900"/>
              <a:buChar char="◎"/>
            </a:pPr>
            <a:r>
              <a:rPr lang="en" sz="1900">
                <a:solidFill>
                  <a:srgbClr val="000000"/>
                </a:solidFill>
              </a:rPr>
              <a:t>Quality control can be done after VanderBot processed the data from the spreadsheet.</a:t>
            </a:r>
            <a:endParaRPr sz="1900">
              <a:solidFill>
                <a:srgbClr val="000000"/>
              </a:solidFill>
            </a:endParaRPr>
          </a:p>
          <a:p>
            <a:pPr marL="0" lvl="0" indent="0" algn="l" rtl="0">
              <a:lnSpc>
                <a:spcPct val="115000"/>
              </a:lnSpc>
              <a:spcBef>
                <a:spcPts val="0"/>
              </a:spcBef>
              <a:spcAft>
                <a:spcPts val="0"/>
              </a:spcAft>
              <a:buNone/>
            </a:pPr>
            <a:endParaRPr sz="2800">
              <a:solidFill>
                <a:srgbClr val="000000"/>
              </a:solidFill>
            </a:endParaRPr>
          </a:p>
        </p:txBody>
      </p:sp>
      <p:sp>
        <p:nvSpPr>
          <p:cNvPr id="322" name="Google Shape;322;p39"/>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900" b="1"/>
              <a:t>Reflection on Required Workload and Quality Control Issues </a:t>
            </a:r>
            <a:endParaRPr sz="2900" b="1"/>
          </a:p>
        </p:txBody>
      </p:sp>
      <p:sp>
        <p:nvSpPr>
          <p:cNvPr id="323" name="Google Shape;323;p39"/>
          <p:cNvSpPr txBox="1">
            <a:spLocks noGrp="1"/>
          </p:cNvSpPr>
          <p:nvPr>
            <p:ph type="body" idx="2"/>
          </p:nvPr>
        </p:nvSpPr>
        <p:spPr>
          <a:xfrm>
            <a:off x="4682524" y="1149725"/>
            <a:ext cx="3997800" cy="3725700"/>
          </a:xfrm>
          <a:prstGeom prst="rect">
            <a:avLst/>
          </a:prstGeom>
        </p:spPr>
        <p:txBody>
          <a:bodyPr spcFirstLastPara="1" wrap="square" lIns="91425" tIns="91425" rIns="91425" bIns="91425" anchor="t" anchorCtr="0">
            <a:noAutofit/>
          </a:bodyPr>
          <a:lstStyle/>
          <a:p>
            <a:pPr marL="457200" lvl="0" indent="-349250" algn="l" rtl="0">
              <a:lnSpc>
                <a:spcPct val="115000"/>
              </a:lnSpc>
              <a:spcBef>
                <a:spcPts val="0"/>
              </a:spcBef>
              <a:spcAft>
                <a:spcPts val="0"/>
              </a:spcAft>
              <a:buClr>
                <a:srgbClr val="000000"/>
              </a:buClr>
              <a:buSzPts val="1900"/>
              <a:buChar char="◎"/>
            </a:pPr>
            <a:r>
              <a:rPr lang="en" sz="1900">
                <a:solidFill>
                  <a:srgbClr val="000000"/>
                </a:solidFill>
              </a:rPr>
              <a:t>Not all required information are readily available as Wikidata items and may need to be created manually.</a:t>
            </a:r>
            <a:endParaRPr>
              <a:solidFill>
                <a:srgbClr val="000000"/>
              </a:solidFill>
            </a:endParaRPr>
          </a:p>
          <a:p>
            <a:pPr marL="457200" lvl="0" indent="-355600" algn="l" rtl="0">
              <a:lnSpc>
                <a:spcPct val="115000"/>
              </a:lnSpc>
              <a:spcBef>
                <a:spcPts val="0"/>
              </a:spcBef>
              <a:spcAft>
                <a:spcPts val="0"/>
              </a:spcAft>
              <a:buClr>
                <a:srgbClr val="000000"/>
              </a:buClr>
              <a:buSzPts val="2000"/>
              <a:buChar char="◎"/>
            </a:pPr>
            <a:r>
              <a:rPr lang="en">
                <a:solidFill>
                  <a:srgbClr val="000000"/>
                </a:solidFill>
              </a:rPr>
              <a:t>Required elements for some complex item description may not be included in the data model and need to be manually input into Wikidata. </a:t>
            </a:r>
            <a:endParaRPr>
              <a:solidFill>
                <a:srgbClr val="000000"/>
              </a:solidFill>
            </a:endParaRPr>
          </a:p>
          <a:p>
            <a:pPr marL="457200" lvl="0" indent="0" algn="l" rtl="0">
              <a:spcBef>
                <a:spcPts val="600"/>
              </a:spcBef>
              <a:spcAft>
                <a:spcPts val="0"/>
              </a:spcAft>
              <a:buNone/>
            </a:pPr>
            <a:endParaRPr sz="2300">
              <a:solidFill>
                <a:srgbClr val="000000"/>
              </a:solidFill>
            </a:endParaRPr>
          </a:p>
          <a:p>
            <a:pPr marL="0" lvl="0" indent="0" algn="l" rtl="0">
              <a:lnSpc>
                <a:spcPct val="115000"/>
              </a:lnSpc>
              <a:spcBef>
                <a:spcPts val="0"/>
              </a:spcBef>
              <a:spcAft>
                <a:spcPts val="0"/>
              </a:spcAft>
              <a:buNone/>
            </a:pPr>
            <a:endParaRPr sz="2900">
              <a:solidFill>
                <a:srgbClr val="000000"/>
              </a:solidFill>
            </a:endParaRPr>
          </a:p>
          <a:p>
            <a:pPr marL="457200" lvl="0" indent="-342900" algn="l" rtl="0">
              <a:lnSpc>
                <a:spcPct val="115000"/>
              </a:lnSpc>
              <a:spcBef>
                <a:spcPts val="0"/>
              </a:spcBef>
              <a:spcAft>
                <a:spcPts val="0"/>
              </a:spcAft>
              <a:buSzPts val="1800"/>
              <a:buChar char="◎"/>
            </a:pPr>
            <a:endParaRPr sz="1800"/>
          </a:p>
        </p:txBody>
      </p:sp>
      <p:sp>
        <p:nvSpPr>
          <p:cNvPr id="324" name="Google Shape;324;p39"/>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16</a:t>
            </a:fld>
            <a:endParaRPr/>
          </a:p>
        </p:txBody>
      </p:sp>
      <p:sp>
        <p:nvSpPr>
          <p:cNvPr id="325" name="Google Shape;325;p39"/>
          <p:cNvSpPr txBox="1"/>
          <p:nvPr/>
        </p:nvSpPr>
        <p:spPr>
          <a:xfrm>
            <a:off x="1829775" y="4343875"/>
            <a:ext cx="4804800" cy="708000"/>
          </a:xfrm>
          <a:prstGeom prst="rect">
            <a:avLst/>
          </a:prstGeom>
          <a:noFill/>
          <a:ln w="28575" cap="flat" cmpd="sng">
            <a:solidFill>
              <a:schemeClr val="accent1"/>
            </a:solidFill>
            <a:prstDash val="dash"/>
            <a:round/>
            <a:headEnd type="none" w="sm" len="sm"/>
            <a:tailEnd type="none" w="sm" len="sm"/>
          </a:ln>
        </p:spPr>
        <p:txBody>
          <a:bodyPr spcFirstLastPara="1" wrap="square" lIns="91425" tIns="91425" rIns="91425" bIns="91425" anchor="t" anchorCtr="0">
            <a:spAutoFit/>
          </a:bodyPr>
          <a:lstStyle/>
          <a:p>
            <a:pPr marL="0" lvl="0" indent="0" algn="l" rtl="0">
              <a:spcBef>
                <a:spcPts val="0"/>
              </a:spcBef>
              <a:spcAft>
                <a:spcPts val="0"/>
              </a:spcAft>
              <a:buNone/>
            </a:pPr>
            <a:r>
              <a:rPr lang="en" sz="2000" b="1">
                <a:solidFill>
                  <a:srgbClr val="4472C4"/>
                </a:solidFill>
                <a:latin typeface="Source Sans Pro"/>
                <a:ea typeface="Source Sans Pro"/>
                <a:cs typeface="Source Sans Pro"/>
                <a:sym typeface="Source Sans Pro"/>
              </a:rPr>
              <a:t>It still requires some extensive research.</a:t>
            </a:r>
            <a:endParaRPr sz="2000" b="1">
              <a:solidFill>
                <a:srgbClr val="4472C4"/>
              </a:solidFill>
              <a:latin typeface="Source Sans Pro"/>
              <a:ea typeface="Source Sans Pro"/>
              <a:cs typeface="Source Sans Pro"/>
              <a:sym typeface="Source Sans Pro"/>
            </a:endParaRPr>
          </a:p>
          <a:p>
            <a:pPr marL="0" lvl="0" indent="0" algn="l" rtl="0">
              <a:spcBef>
                <a:spcPts val="0"/>
              </a:spcBef>
              <a:spcAft>
                <a:spcPts val="0"/>
              </a:spcAft>
              <a:buNone/>
            </a:pPr>
            <a:endParaRPr>
              <a:latin typeface="Source Sans Pro"/>
              <a:ea typeface="Source Sans Pro"/>
              <a:cs typeface="Source Sans Pro"/>
              <a:sym typeface="Source Sans Pro"/>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40"/>
          <p:cNvSpPr txBox="1">
            <a:spLocks noGrp="1"/>
          </p:cNvSpPr>
          <p:nvPr>
            <p:ph type="title"/>
          </p:nvPr>
        </p:nvSpPr>
        <p:spPr>
          <a:xfrm>
            <a:off x="786150" y="308125"/>
            <a:ext cx="78081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700" b="1"/>
              <a:t>Required Skill Sets to Work with VanderBot</a:t>
            </a:r>
            <a:endParaRPr sz="1800"/>
          </a:p>
        </p:txBody>
      </p:sp>
      <p:sp>
        <p:nvSpPr>
          <p:cNvPr id="331" name="Google Shape;331;p40"/>
          <p:cNvSpPr txBox="1">
            <a:spLocks noGrp="1"/>
          </p:cNvSpPr>
          <p:nvPr>
            <p:ph type="body" idx="1"/>
          </p:nvPr>
        </p:nvSpPr>
        <p:spPr>
          <a:xfrm>
            <a:off x="786150" y="1200150"/>
            <a:ext cx="2419800" cy="3725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solidFill>
                  <a:srgbClr val="202124"/>
                </a:solidFill>
              </a:rPr>
              <a:t>Required skills to input the data into the spreadsheets</a:t>
            </a:r>
            <a:endParaRPr>
              <a:solidFill>
                <a:srgbClr val="202124"/>
              </a:solidFill>
            </a:endParaRPr>
          </a:p>
          <a:p>
            <a:pPr marL="0" lvl="0" indent="0" algn="l" rtl="0">
              <a:spcBef>
                <a:spcPts val="600"/>
              </a:spcBef>
              <a:spcAft>
                <a:spcPts val="0"/>
              </a:spcAft>
              <a:buNone/>
            </a:pPr>
            <a:r>
              <a:rPr lang="en">
                <a:solidFill>
                  <a:srgbClr val="202124"/>
                </a:solidFill>
              </a:rPr>
              <a:t>Basic knowledge of Wikidata. </a:t>
            </a:r>
            <a:endParaRPr>
              <a:solidFill>
                <a:srgbClr val="202124"/>
              </a:solidFill>
            </a:endParaRPr>
          </a:p>
          <a:p>
            <a:pPr marL="0" lvl="0" indent="0" algn="l" rtl="0">
              <a:spcBef>
                <a:spcPts val="600"/>
              </a:spcBef>
              <a:spcAft>
                <a:spcPts val="0"/>
              </a:spcAft>
              <a:buNone/>
            </a:pPr>
            <a:endParaRPr/>
          </a:p>
        </p:txBody>
      </p:sp>
      <p:sp>
        <p:nvSpPr>
          <p:cNvPr id="332" name="Google Shape;332;p40"/>
          <p:cNvSpPr txBox="1">
            <a:spLocks noGrp="1"/>
          </p:cNvSpPr>
          <p:nvPr>
            <p:ph type="body" idx="2"/>
          </p:nvPr>
        </p:nvSpPr>
        <p:spPr>
          <a:xfrm>
            <a:off x="3329992" y="1200150"/>
            <a:ext cx="2419800" cy="37257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b="1"/>
              <a:t>Recommendation</a:t>
            </a:r>
            <a:endParaRPr b="1"/>
          </a:p>
          <a:p>
            <a:pPr marL="0" lvl="0" indent="0" algn="l" rtl="0">
              <a:spcBef>
                <a:spcPts val="600"/>
              </a:spcBef>
              <a:spcAft>
                <a:spcPts val="0"/>
              </a:spcAft>
              <a:buNone/>
            </a:pPr>
            <a:r>
              <a:rPr lang="en"/>
              <a:t>Learn how to create Wikidata items before working with the spreadsheets to input data to create Wikidata items from the batchload. </a:t>
            </a:r>
            <a:endParaRPr/>
          </a:p>
        </p:txBody>
      </p:sp>
      <p:sp>
        <p:nvSpPr>
          <p:cNvPr id="333" name="Google Shape;333;p40"/>
          <p:cNvSpPr txBox="1">
            <a:spLocks noGrp="1"/>
          </p:cNvSpPr>
          <p:nvPr>
            <p:ph type="body" idx="3"/>
          </p:nvPr>
        </p:nvSpPr>
        <p:spPr>
          <a:xfrm>
            <a:off x="5873834" y="1200150"/>
            <a:ext cx="2419800" cy="3725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b="1">
                <a:solidFill>
                  <a:srgbClr val="202124"/>
                </a:solidFill>
              </a:rPr>
              <a:t>Working as a team</a:t>
            </a:r>
            <a:endParaRPr b="1">
              <a:solidFill>
                <a:srgbClr val="202124"/>
              </a:solidFill>
            </a:endParaRPr>
          </a:p>
          <a:p>
            <a:pPr marL="0" lvl="0" indent="0" algn="l" rtl="0">
              <a:lnSpc>
                <a:spcPct val="115000"/>
              </a:lnSpc>
              <a:spcBef>
                <a:spcPts val="0"/>
              </a:spcBef>
              <a:spcAft>
                <a:spcPts val="0"/>
              </a:spcAft>
              <a:buNone/>
            </a:pPr>
            <a:r>
              <a:rPr lang="en">
                <a:solidFill>
                  <a:srgbClr val="202124"/>
                </a:solidFill>
              </a:rPr>
              <a:t>In a team setting, it maybe a good idea to include a team member who has the basic knowledge of Python and Wikidata to process the data with VanderBot. </a:t>
            </a:r>
            <a:endParaRPr b="1"/>
          </a:p>
        </p:txBody>
      </p:sp>
      <p:sp>
        <p:nvSpPr>
          <p:cNvPr id="334" name="Google Shape;334;p40"/>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17</a:t>
            </a:fld>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8"/>
        <p:cNvGrpSpPr/>
        <p:nvPr/>
      </p:nvGrpSpPr>
      <p:grpSpPr>
        <a:xfrm>
          <a:off x="0" y="0"/>
          <a:ext cx="0" cy="0"/>
          <a:chOff x="0" y="0"/>
          <a:chExt cx="0" cy="0"/>
        </a:xfrm>
      </p:grpSpPr>
      <p:sp>
        <p:nvSpPr>
          <p:cNvPr id="339" name="Google Shape;339;p41"/>
          <p:cNvSpPr txBox="1">
            <a:spLocks noGrp="1"/>
          </p:cNvSpPr>
          <p:nvPr>
            <p:ph type="body" idx="1"/>
          </p:nvPr>
        </p:nvSpPr>
        <p:spPr>
          <a:xfrm>
            <a:off x="786137" y="1200150"/>
            <a:ext cx="3675300" cy="3725700"/>
          </a:xfrm>
          <a:prstGeom prst="rect">
            <a:avLst/>
          </a:prstGeom>
        </p:spPr>
        <p:txBody>
          <a:bodyPr spcFirstLastPara="1" wrap="square" lIns="91425" tIns="91425" rIns="91425" bIns="91425" anchor="t" anchorCtr="0">
            <a:noAutofit/>
          </a:bodyPr>
          <a:lstStyle/>
          <a:p>
            <a:pPr marL="457200" lvl="0" indent="-374650" algn="l" rtl="0">
              <a:lnSpc>
                <a:spcPct val="115000"/>
              </a:lnSpc>
              <a:spcBef>
                <a:spcPts val="0"/>
              </a:spcBef>
              <a:spcAft>
                <a:spcPts val="0"/>
              </a:spcAft>
              <a:buClr>
                <a:srgbClr val="000000"/>
              </a:buClr>
              <a:buSzPts val="2300"/>
              <a:buChar char="◎"/>
            </a:pPr>
            <a:r>
              <a:rPr lang="en" sz="1700">
                <a:solidFill>
                  <a:srgbClr val="000000"/>
                </a:solidFill>
              </a:rPr>
              <a:t>For works of translations, VanderBot can work with the basic data requirements. </a:t>
            </a:r>
            <a:endParaRPr sz="1700">
              <a:solidFill>
                <a:srgbClr val="000000"/>
              </a:solidFill>
            </a:endParaRPr>
          </a:p>
          <a:p>
            <a:pPr marL="457200" lvl="0" indent="-374650" algn="l" rtl="0">
              <a:lnSpc>
                <a:spcPct val="115000"/>
              </a:lnSpc>
              <a:spcBef>
                <a:spcPts val="0"/>
              </a:spcBef>
              <a:spcAft>
                <a:spcPts val="0"/>
              </a:spcAft>
              <a:buClr>
                <a:srgbClr val="000000"/>
              </a:buClr>
              <a:buSzPts val="2300"/>
              <a:buChar char="◎"/>
            </a:pPr>
            <a:r>
              <a:rPr lang="en" sz="1700">
                <a:solidFill>
                  <a:srgbClr val="000000"/>
                </a:solidFill>
              </a:rPr>
              <a:t>For more complex translation works (e.g.  works including facsimiles of the original texts), the model can be modified to add more Wikidata properties, or to manually input additional data elements.</a:t>
            </a:r>
            <a:endParaRPr sz="1700">
              <a:solidFill>
                <a:srgbClr val="000000"/>
              </a:solidFill>
            </a:endParaRPr>
          </a:p>
          <a:p>
            <a:pPr marL="0" lvl="0" indent="0" algn="l" rtl="0">
              <a:lnSpc>
                <a:spcPct val="115000"/>
              </a:lnSpc>
              <a:spcBef>
                <a:spcPts val="0"/>
              </a:spcBef>
              <a:spcAft>
                <a:spcPts val="0"/>
              </a:spcAft>
              <a:buNone/>
            </a:pPr>
            <a:endParaRPr sz="2400">
              <a:solidFill>
                <a:srgbClr val="000000"/>
              </a:solidFill>
            </a:endParaRPr>
          </a:p>
        </p:txBody>
      </p:sp>
      <p:sp>
        <p:nvSpPr>
          <p:cNvPr id="340" name="Google Shape;340;p41"/>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2900" b="1"/>
              <a:t>Conclusion</a:t>
            </a:r>
            <a:endParaRPr sz="500"/>
          </a:p>
        </p:txBody>
      </p:sp>
      <p:sp>
        <p:nvSpPr>
          <p:cNvPr id="341" name="Google Shape;341;p41"/>
          <p:cNvSpPr txBox="1">
            <a:spLocks noGrp="1"/>
          </p:cNvSpPr>
          <p:nvPr>
            <p:ph type="body" idx="2"/>
          </p:nvPr>
        </p:nvSpPr>
        <p:spPr>
          <a:xfrm>
            <a:off x="4682559" y="832750"/>
            <a:ext cx="3675300" cy="3725700"/>
          </a:xfrm>
          <a:prstGeom prst="rect">
            <a:avLst/>
          </a:prstGeom>
        </p:spPr>
        <p:txBody>
          <a:bodyPr spcFirstLastPara="1" wrap="square" lIns="91425" tIns="91425" rIns="91425" bIns="91425" anchor="t" anchorCtr="0">
            <a:noAutofit/>
          </a:bodyPr>
          <a:lstStyle/>
          <a:p>
            <a:pPr marL="457200" lvl="0" indent="-330200" algn="l" rtl="0">
              <a:lnSpc>
                <a:spcPct val="115000"/>
              </a:lnSpc>
              <a:spcBef>
                <a:spcPts val="0"/>
              </a:spcBef>
              <a:spcAft>
                <a:spcPts val="0"/>
              </a:spcAft>
              <a:buClr>
                <a:srgbClr val="202124"/>
              </a:buClr>
              <a:buSzPts val="1600"/>
              <a:buChar char="◎"/>
            </a:pPr>
            <a:r>
              <a:rPr lang="en" sz="1600">
                <a:solidFill>
                  <a:srgbClr val="202124"/>
                </a:solidFill>
              </a:rPr>
              <a:t>Working with VanderBot with spreadsheets for translations still requires a basic understanding of Wikidata and familiarity with the best metadata practices for translations, their original works, and also for manuscripts in our cases. </a:t>
            </a:r>
            <a:endParaRPr sz="1600">
              <a:solidFill>
                <a:srgbClr val="202124"/>
              </a:solidFill>
            </a:endParaRPr>
          </a:p>
          <a:p>
            <a:pPr marL="457200" lvl="0" indent="0" algn="l" rtl="0">
              <a:lnSpc>
                <a:spcPct val="115000"/>
              </a:lnSpc>
              <a:spcBef>
                <a:spcPts val="0"/>
              </a:spcBef>
              <a:spcAft>
                <a:spcPts val="0"/>
              </a:spcAft>
              <a:buNone/>
            </a:pPr>
            <a:endParaRPr sz="1600">
              <a:solidFill>
                <a:srgbClr val="202124"/>
              </a:solidFill>
            </a:endParaRPr>
          </a:p>
          <a:p>
            <a:pPr marL="457200" lvl="0" indent="-330200" algn="l" rtl="0">
              <a:lnSpc>
                <a:spcPct val="115000"/>
              </a:lnSpc>
              <a:spcBef>
                <a:spcPts val="0"/>
              </a:spcBef>
              <a:spcAft>
                <a:spcPts val="0"/>
              </a:spcAft>
              <a:buClr>
                <a:srgbClr val="202124"/>
              </a:buClr>
              <a:buSzPts val="1600"/>
              <a:buChar char="◎"/>
            </a:pPr>
            <a:r>
              <a:rPr lang="en" sz="1600">
                <a:solidFill>
                  <a:srgbClr val="202124"/>
                </a:solidFill>
              </a:rPr>
              <a:t>For multilingual descriptions, it also requires expertise in the language and culture of the original works.</a:t>
            </a:r>
            <a:endParaRPr sz="1600"/>
          </a:p>
        </p:txBody>
      </p:sp>
      <p:sp>
        <p:nvSpPr>
          <p:cNvPr id="342" name="Google Shape;342;p41"/>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18</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6"/>
        <p:cNvGrpSpPr/>
        <p:nvPr/>
      </p:nvGrpSpPr>
      <p:grpSpPr>
        <a:xfrm>
          <a:off x="0" y="0"/>
          <a:ext cx="0" cy="0"/>
          <a:chOff x="0" y="0"/>
          <a:chExt cx="0" cy="0"/>
        </a:xfrm>
      </p:grpSpPr>
      <p:sp>
        <p:nvSpPr>
          <p:cNvPr id="347" name="Google Shape;347;p42"/>
          <p:cNvSpPr/>
          <p:nvPr/>
        </p:nvSpPr>
        <p:spPr>
          <a:xfrm>
            <a:off x="839750" y="1316881"/>
            <a:ext cx="1866600" cy="18456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48" name="Google Shape;348;p42"/>
          <p:cNvSpPr txBox="1">
            <a:spLocks noGrp="1"/>
          </p:cNvSpPr>
          <p:nvPr>
            <p:ph type="title" idx="4294967295"/>
          </p:nvPr>
        </p:nvSpPr>
        <p:spPr>
          <a:xfrm>
            <a:off x="275925" y="120950"/>
            <a:ext cx="8128500" cy="5472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endParaRPr sz="2300" b="1"/>
          </a:p>
          <a:p>
            <a:pPr marL="0" lvl="0" indent="0" algn="l" rtl="0">
              <a:spcBef>
                <a:spcPts val="0"/>
              </a:spcBef>
              <a:spcAft>
                <a:spcPts val="0"/>
              </a:spcAft>
              <a:buNone/>
            </a:pPr>
            <a:r>
              <a:rPr lang="en" sz="2100" b="1"/>
              <a:t>Additional Work to Complete the Data Model  for Translations</a:t>
            </a:r>
            <a:endParaRPr sz="800"/>
          </a:p>
        </p:txBody>
      </p:sp>
      <p:sp>
        <p:nvSpPr>
          <p:cNvPr id="349" name="Google Shape;349;p42"/>
          <p:cNvSpPr/>
          <p:nvPr/>
        </p:nvSpPr>
        <p:spPr>
          <a:xfrm>
            <a:off x="1003719" y="1479044"/>
            <a:ext cx="1538100" cy="1521300"/>
          </a:xfrm>
          <a:prstGeom prst="ellipse">
            <a:avLst/>
          </a:prstGeom>
          <a:noFill/>
          <a:ln w="9525" cap="flat" cmpd="sng">
            <a:solidFill>
              <a:srgbClr val="4472C4"/>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b="1">
                <a:solidFill>
                  <a:srgbClr val="31538F"/>
                </a:solidFill>
                <a:latin typeface="Source Sans Pro"/>
                <a:ea typeface="Source Sans Pro"/>
                <a:cs typeface="Source Sans Pro"/>
                <a:sym typeface="Source Sans Pro"/>
              </a:rPr>
              <a:t>Translation</a:t>
            </a:r>
            <a:endParaRPr b="1">
              <a:solidFill>
                <a:srgbClr val="31538F"/>
              </a:solidFill>
              <a:latin typeface="Source Sans Pro"/>
              <a:ea typeface="Source Sans Pro"/>
              <a:cs typeface="Source Sans Pro"/>
              <a:sym typeface="Source Sans Pro"/>
            </a:endParaRPr>
          </a:p>
        </p:txBody>
      </p:sp>
      <p:sp>
        <p:nvSpPr>
          <p:cNvPr id="350" name="Google Shape;350;p42"/>
          <p:cNvSpPr/>
          <p:nvPr/>
        </p:nvSpPr>
        <p:spPr>
          <a:xfrm>
            <a:off x="3065788" y="2386191"/>
            <a:ext cx="2002800" cy="19806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1" name="Google Shape;351;p42"/>
          <p:cNvSpPr/>
          <p:nvPr/>
        </p:nvSpPr>
        <p:spPr>
          <a:xfrm>
            <a:off x="3241755" y="2560220"/>
            <a:ext cx="1650900" cy="1632900"/>
          </a:xfrm>
          <a:prstGeom prst="ellipse">
            <a:avLst/>
          </a:prstGeom>
          <a:noFill/>
          <a:ln w="28575"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300" b="1">
                <a:solidFill>
                  <a:schemeClr val="accent2"/>
                </a:solidFill>
                <a:latin typeface="Source Sans Pro"/>
                <a:ea typeface="Source Sans Pro"/>
                <a:cs typeface="Source Sans Pro"/>
                <a:sym typeface="Source Sans Pro"/>
              </a:rPr>
              <a:t>edition or translation of</a:t>
            </a:r>
            <a:r>
              <a:rPr lang="en" sz="1500" b="1">
                <a:solidFill>
                  <a:schemeClr val="accent2"/>
                </a:solidFill>
                <a:latin typeface="Source Sans Pro"/>
                <a:ea typeface="Source Sans Pro"/>
                <a:cs typeface="Source Sans Pro"/>
                <a:sym typeface="Source Sans Pro"/>
              </a:rPr>
              <a:t> </a:t>
            </a:r>
            <a:r>
              <a:rPr lang="en" sz="1500" b="1">
                <a:solidFill>
                  <a:srgbClr val="FF9900"/>
                </a:solidFill>
                <a:latin typeface="Source Sans Pro"/>
                <a:ea typeface="Source Sans Pro"/>
                <a:cs typeface="Source Sans Pro"/>
                <a:sym typeface="Source Sans Pro"/>
              </a:rPr>
              <a:t>/</a:t>
            </a:r>
            <a:r>
              <a:rPr lang="en" sz="1500" b="1">
                <a:solidFill>
                  <a:srgbClr val="93C47D"/>
                </a:solidFill>
              </a:rPr>
              <a:t>has edition or translation</a:t>
            </a:r>
            <a:endParaRPr sz="1500" b="1">
              <a:solidFill>
                <a:srgbClr val="93C47D"/>
              </a:solidFill>
            </a:endParaRPr>
          </a:p>
          <a:p>
            <a:pPr marL="0" lvl="0" indent="0" algn="ctr" rtl="0">
              <a:spcBef>
                <a:spcPts val="0"/>
              </a:spcBef>
              <a:spcAft>
                <a:spcPts val="0"/>
              </a:spcAft>
              <a:buNone/>
            </a:pPr>
            <a:endParaRPr sz="1500" b="1">
              <a:solidFill>
                <a:srgbClr val="FF9900"/>
              </a:solidFill>
              <a:latin typeface="Source Sans Pro"/>
              <a:ea typeface="Source Sans Pro"/>
              <a:cs typeface="Source Sans Pro"/>
              <a:sym typeface="Source Sans Pro"/>
            </a:endParaRPr>
          </a:p>
        </p:txBody>
      </p:sp>
      <p:sp>
        <p:nvSpPr>
          <p:cNvPr id="352" name="Google Shape;352;p42"/>
          <p:cNvSpPr/>
          <p:nvPr/>
        </p:nvSpPr>
        <p:spPr>
          <a:xfrm>
            <a:off x="5147037" y="624875"/>
            <a:ext cx="2211300" cy="2186700"/>
          </a:xfrm>
          <a:prstGeom prst="ellipse">
            <a:avLst/>
          </a:prstGeom>
          <a:noFill/>
          <a:ln w="9525" cap="flat" cmpd="sng">
            <a:solidFill>
              <a:srgbClr val="CFD8DC"/>
            </a:solidFill>
            <a:prstDash val="dash"/>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3" name="Google Shape;353;p42"/>
          <p:cNvSpPr/>
          <p:nvPr/>
        </p:nvSpPr>
        <p:spPr>
          <a:xfrm>
            <a:off x="5341423" y="817021"/>
            <a:ext cx="1822500" cy="1802400"/>
          </a:xfrm>
          <a:prstGeom prst="ellipse">
            <a:avLst/>
          </a:prstGeom>
          <a:noFill/>
          <a:ln w="76200" cap="flat" cmpd="sng">
            <a:solidFill>
              <a:srgbClr val="CFD8DC"/>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 sz="1800" b="1">
                <a:solidFill>
                  <a:srgbClr val="6AA84F"/>
                </a:solidFill>
                <a:latin typeface="Source Sans Pro"/>
                <a:ea typeface="Source Sans Pro"/>
                <a:cs typeface="Source Sans Pro"/>
                <a:sym typeface="Source Sans Pro"/>
              </a:rPr>
              <a:t>Original Work</a:t>
            </a:r>
            <a:endParaRPr sz="1800" b="1">
              <a:solidFill>
                <a:srgbClr val="6AA84F"/>
              </a:solidFill>
              <a:latin typeface="Source Sans Pro"/>
              <a:ea typeface="Source Sans Pro"/>
              <a:cs typeface="Source Sans Pro"/>
              <a:sym typeface="Source Sans Pro"/>
            </a:endParaRPr>
          </a:p>
        </p:txBody>
      </p:sp>
      <p:cxnSp>
        <p:nvCxnSpPr>
          <p:cNvPr id="354" name="Google Shape;354;p42"/>
          <p:cNvCxnSpPr/>
          <p:nvPr/>
        </p:nvCxnSpPr>
        <p:spPr>
          <a:xfrm>
            <a:off x="2479899" y="2565564"/>
            <a:ext cx="819000" cy="495300"/>
          </a:xfrm>
          <a:prstGeom prst="straightConnector1">
            <a:avLst/>
          </a:prstGeom>
          <a:noFill/>
          <a:ln w="9525" cap="flat" cmpd="sng">
            <a:solidFill>
              <a:srgbClr val="CFD8DC"/>
            </a:solidFill>
            <a:prstDash val="solid"/>
            <a:round/>
            <a:headEnd type="none" w="med" len="med"/>
            <a:tailEnd type="none" w="med" len="med"/>
          </a:ln>
        </p:spPr>
      </p:cxnSp>
      <p:cxnSp>
        <p:nvCxnSpPr>
          <p:cNvPr id="355" name="Google Shape;355;p42"/>
          <p:cNvCxnSpPr/>
          <p:nvPr/>
        </p:nvCxnSpPr>
        <p:spPr>
          <a:xfrm rot="10800000" flipH="1">
            <a:off x="4746543" y="2197633"/>
            <a:ext cx="717300" cy="709200"/>
          </a:xfrm>
          <a:prstGeom prst="straightConnector1">
            <a:avLst/>
          </a:prstGeom>
          <a:noFill/>
          <a:ln w="28575" cap="flat" cmpd="sng">
            <a:solidFill>
              <a:srgbClr val="CFD8DC"/>
            </a:solidFill>
            <a:prstDash val="solid"/>
            <a:round/>
            <a:headEnd type="none" w="med" len="med"/>
            <a:tailEnd type="none" w="med" len="med"/>
          </a:ln>
        </p:spPr>
      </p:cxnSp>
      <p:sp>
        <p:nvSpPr>
          <p:cNvPr id="356" name="Google Shape;356;p42"/>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19</a:t>
            </a:fld>
            <a:endParaRPr/>
          </a:p>
        </p:txBody>
      </p:sp>
      <p:sp>
        <p:nvSpPr>
          <p:cNvPr id="357" name="Google Shape;357;p42"/>
          <p:cNvSpPr txBox="1"/>
          <p:nvPr/>
        </p:nvSpPr>
        <p:spPr>
          <a:xfrm>
            <a:off x="5463850" y="2887825"/>
            <a:ext cx="2286600" cy="1305300"/>
          </a:xfrm>
          <a:prstGeom prst="rect">
            <a:avLst/>
          </a:prstGeom>
          <a:noFill/>
          <a:ln w="19050" cap="flat" cmpd="sng">
            <a:solidFill>
              <a:srgbClr val="4472C4"/>
            </a:solidFill>
            <a:prstDash val="solid"/>
            <a:round/>
            <a:headEnd type="none" w="sm" len="sm"/>
            <a:tailEnd type="none" w="sm" len="sm"/>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 sz="1300">
                <a:latin typeface="Source Sans Pro"/>
                <a:ea typeface="Source Sans Pro"/>
                <a:cs typeface="Source Sans Pro"/>
                <a:sym typeface="Source Sans Pro"/>
              </a:rPr>
              <a:t>We still need a basic data modeling for the original works to create another set of spreadsheet for original works for VanderBot. </a:t>
            </a:r>
            <a:endParaRPr>
              <a:latin typeface="Source Sans Pro"/>
              <a:ea typeface="Source Sans Pro"/>
              <a:cs typeface="Source Sans Pro"/>
              <a:sym typeface="Source Sans Pro"/>
            </a:endParaRPr>
          </a:p>
        </p:txBody>
      </p:sp>
      <p:sp>
        <p:nvSpPr>
          <p:cNvPr id="358" name="Google Shape;358;p42"/>
          <p:cNvSpPr txBox="1"/>
          <p:nvPr/>
        </p:nvSpPr>
        <p:spPr>
          <a:xfrm>
            <a:off x="5463850" y="4366800"/>
            <a:ext cx="22866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u="sng">
                <a:solidFill>
                  <a:schemeClr val="hlink"/>
                </a:solidFill>
                <a:latin typeface="Source Sans Pro"/>
                <a:ea typeface="Source Sans Pro"/>
                <a:cs typeface="Source Sans Pro"/>
                <a:sym typeface="Source Sans Pro"/>
                <a:hlinkClick r:id="rId3"/>
              </a:rPr>
              <a:t>Manuscript Properties</a:t>
            </a:r>
            <a:endParaRPr b="1">
              <a:latin typeface="Source Sans Pro"/>
              <a:ea typeface="Source Sans Pro"/>
              <a:cs typeface="Source Sans Pro"/>
              <a:sym typeface="Source Sans Pro"/>
            </a:endParaRPr>
          </a:p>
        </p:txBody>
      </p:sp>
      <p:cxnSp>
        <p:nvCxnSpPr>
          <p:cNvPr id="359" name="Google Shape;359;p42"/>
          <p:cNvCxnSpPr/>
          <p:nvPr/>
        </p:nvCxnSpPr>
        <p:spPr>
          <a:xfrm>
            <a:off x="2706338" y="2594250"/>
            <a:ext cx="484200" cy="257400"/>
          </a:xfrm>
          <a:prstGeom prst="straightConnector1">
            <a:avLst/>
          </a:prstGeom>
          <a:noFill/>
          <a:ln w="28575" cap="flat" cmpd="sng">
            <a:solidFill>
              <a:schemeClr val="dk2"/>
            </a:solidFill>
            <a:prstDash val="solid"/>
            <a:round/>
            <a:headEnd type="none" w="med" len="med"/>
            <a:tailEnd type="triangle" w="med" len="med"/>
          </a:ln>
        </p:spPr>
      </p:cxnSp>
      <p:cxnSp>
        <p:nvCxnSpPr>
          <p:cNvPr id="360" name="Google Shape;360;p42"/>
          <p:cNvCxnSpPr>
            <a:stCxn id="350" idx="7"/>
          </p:cNvCxnSpPr>
          <p:nvPr/>
        </p:nvCxnSpPr>
        <p:spPr>
          <a:xfrm rot="10800000" flipH="1">
            <a:off x="4775285" y="2225343"/>
            <a:ext cx="453900" cy="450900"/>
          </a:xfrm>
          <a:prstGeom prst="straightConnector1">
            <a:avLst/>
          </a:prstGeom>
          <a:noFill/>
          <a:ln w="28575" cap="flat" cmpd="sng">
            <a:solidFill>
              <a:schemeClr val="dk2"/>
            </a:solidFill>
            <a:prstDash val="solid"/>
            <a:round/>
            <a:headEnd type="none" w="med" len="med"/>
            <a:tailEnd type="triangle" w="med" len="med"/>
          </a:ln>
        </p:spPr>
      </p:cxnSp>
      <p:cxnSp>
        <p:nvCxnSpPr>
          <p:cNvPr id="361" name="Google Shape;361;p42"/>
          <p:cNvCxnSpPr/>
          <p:nvPr/>
        </p:nvCxnSpPr>
        <p:spPr>
          <a:xfrm rot="10800000">
            <a:off x="2611600" y="2826075"/>
            <a:ext cx="423000" cy="263700"/>
          </a:xfrm>
          <a:prstGeom prst="straightConnector1">
            <a:avLst/>
          </a:prstGeom>
          <a:noFill/>
          <a:ln w="28575" cap="flat" cmpd="sng">
            <a:solidFill>
              <a:srgbClr val="6AA84F"/>
            </a:solidFill>
            <a:prstDash val="solid"/>
            <a:round/>
            <a:headEnd type="none" w="med" len="med"/>
            <a:tailEnd type="triangle" w="med" len="med"/>
          </a:ln>
        </p:spPr>
      </p:cxnSp>
      <p:cxnSp>
        <p:nvCxnSpPr>
          <p:cNvPr id="362" name="Google Shape;362;p42"/>
          <p:cNvCxnSpPr>
            <a:stCxn id="352" idx="3"/>
          </p:cNvCxnSpPr>
          <p:nvPr/>
        </p:nvCxnSpPr>
        <p:spPr>
          <a:xfrm flipH="1">
            <a:off x="5008575" y="2491340"/>
            <a:ext cx="462300" cy="396000"/>
          </a:xfrm>
          <a:prstGeom prst="straightConnector1">
            <a:avLst/>
          </a:prstGeom>
          <a:noFill/>
          <a:ln w="28575" cap="flat" cmpd="sng">
            <a:solidFill>
              <a:srgbClr val="6AA84F"/>
            </a:solidFill>
            <a:prstDash val="solid"/>
            <a:round/>
            <a:headEnd type="none" w="med" len="med"/>
            <a:tailEnd type="triangle" w="med" len="med"/>
          </a:ln>
        </p:spPr>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43"/>
          <p:cNvSpPr txBox="1">
            <a:spLocks noGrp="1"/>
          </p:cNvSpPr>
          <p:nvPr>
            <p:ph type="title"/>
          </p:nvPr>
        </p:nvSpPr>
        <p:spPr>
          <a:xfrm>
            <a:off x="1634975" y="181425"/>
            <a:ext cx="5155500" cy="393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800" b="1">
                <a:latin typeface="Arial"/>
                <a:ea typeface="Arial"/>
                <a:cs typeface="Arial"/>
                <a:sym typeface="Arial"/>
              </a:rPr>
              <a:t>References</a:t>
            </a:r>
            <a:endParaRPr sz="400" b="1">
              <a:latin typeface="Arial"/>
              <a:ea typeface="Arial"/>
              <a:cs typeface="Arial"/>
              <a:sym typeface="Arial"/>
            </a:endParaRPr>
          </a:p>
        </p:txBody>
      </p:sp>
      <p:sp>
        <p:nvSpPr>
          <p:cNvPr id="368" name="Google Shape;368;p43"/>
          <p:cNvSpPr txBox="1">
            <a:spLocks noGrp="1"/>
          </p:cNvSpPr>
          <p:nvPr>
            <p:ph type="body" idx="1"/>
          </p:nvPr>
        </p:nvSpPr>
        <p:spPr>
          <a:xfrm>
            <a:off x="667975" y="501325"/>
            <a:ext cx="8168100" cy="3887700"/>
          </a:xfrm>
          <a:prstGeom prst="rect">
            <a:avLst/>
          </a:prstGeom>
        </p:spPr>
        <p:txBody>
          <a:bodyPr spcFirstLastPara="1" wrap="square" lIns="91425" tIns="91425" rIns="91425" bIns="91425" anchor="t" anchorCtr="0">
            <a:noAutofit/>
          </a:bodyPr>
          <a:lstStyle/>
          <a:p>
            <a:pPr marL="0" lvl="0" indent="0" algn="l" rtl="0">
              <a:lnSpc>
                <a:spcPct val="115000"/>
              </a:lnSpc>
              <a:spcBef>
                <a:spcPts val="2400"/>
              </a:spcBef>
              <a:spcAft>
                <a:spcPts val="0"/>
              </a:spcAft>
              <a:buNone/>
            </a:pPr>
            <a:r>
              <a:rPr lang="en" sz="1400">
                <a:solidFill>
                  <a:srgbClr val="414141"/>
                </a:solidFill>
                <a:highlight>
                  <a:schemeClr val="lt1"/>
                </a:highlight>
                <a:latin typeface="Arial"/>
                <a:ea typeface="Arial"/>
                <a:cs typeface="Arial"/>
                <a:sym typeface="Arial"/>
              </a:rPr>
              <a:t>Baskauf, Steven J. </a:t>
            </a:r>
            <a:r>
              <a:rPr lang="en" sz="1400" i="1">
                <a:solidFill>
                  <a:srgbClr val="000000"/>
                </a:solidFill>
                <a:latin typeface="Arial"/>
                <a:ea typeface="Arial"/>
                <a:cs typeface="Arial"/>
                <a:sym typeface="Arial"/>
              </a:rPr>
              <a:t>LD4 VanderBot Tutorial, </a:t>
            </a:r>
            <a:r>
              <a:rPr lang="en" sz="1400" u="sng">
                <a:solidFill>
                  <a:schemeClr val="hlink"/>
                </a:solidFill>
                <a:latin typeface="Arial"/>
                <a:ea typeface="Arial"/>
                <a:cs typeface="Arial"/>
                <a:sym typeface="Arial"/>
                <a:hlinkClick r:id="rId3"/>
              </a:rPr>
              <a:t>https://heardlibrary.github.io/digital-scholarship/script/wikidata/ld4/</a:t>
            </a:r>
            <a:endParaRPr sz="1400">
              <a:solidFill>
                <a:srgbClr val="000000"/>
              </a:solidFill>
              <a:latin typeface="Arial"/>
              <a:ea typeface="Arial"/>
              <a:cs typeface="Arial"/>
              <a:sym typeface="Arial"/>
            </a:endParaRPr>
          </a:p>
          <a:p>
            <a:pPr marL="0" lvl="0" indent="0" algn="l" rtl="0">
              <a:lnSpc>
                <a:spcPct val="115000"/>
              </a:lnSpc>
              <a:spcBef>
                <a:spcPts val="600"/>
              </a:spcBef>
              <a:spcAft>
                <a:spcPts val="0"/>
              </a:spcAft>
              <a:buNone/>
            </a:pPr>
            <a:r>
              <a:rPr lang="en" sz="1400">
                <a:solidFill>
                  <a:srgbClr val="414141"/>
                </a:solidFill>
                <a:highlight>
                  <a:srgbClr val="FFFFFF"/>
                </a:highlight>
                <a:latin typeface="Arial"/>
                <a:ea typeface="Arial"/>
                <a:cs typeface="Arial"/>
                <a:sym typeface="Arial"/>
              </a:rPr>
              <a:t>Baskauf, Steven J. and Jessica K. </a:t>
            </a:r>
            <a:r>
              <a:rPr lang="en" sz="1400">
                <a:solidFill>
                  <a:srgbClr val="414141"/>
                </a:solidFill>
                <a:highlight>
                  <a:schemeClr val="lt1"/>
                </a:highlight>
                <a:latin typeface="Arial"/>
                <a:ea typeface="Arial"/>
                <a:cs typeface="Arial"/>
                <a:sym typeface="Arial"/>
              </a:rPr>
              <a:t>Baskauf,</a:t>
            </a:r>
            <a:r>
              <a:rPr lang="en" sz="1400">
                <a:solidFill>
                  <a:srgbClr val="414141"/>
                </a:solidFill>
                <a:highlight>
                  <a:srgbClr val="FFFFFF"/>
                </a:highlight>
                <a:latin typeface="Arial"/>
                <a:ea typeface="Arial"/>
                <a:cs typeface="Arial"/>
                <a:sym typeface="Arial"/>
              </a:rPr>
              <a:t> “Using the W3C </a:t>
            </a:r>
            <a:r>
              <a:rPr lang="en" sz="1400" i="1">
                <a:solidFill>
                  <a:srgbClr val="414141"/>
                </a:solidFill>
                <a:latin typeface="Arial"/>
                <a:ea typeface="Arial"/>
                <a:cs typeface="Arial"/>
                <a:sym typeface="Arial"/>
              </a:rPr>
              <a:t>Generating RDF from Tabular Data on the Web</a:t>
            </a:r>
            <a:r>
              <a:rPr lang="en" sz="1400" i="1">
                <a:solidFill>
                  <a:srgbClr val="414141"/>
                </a:solidFill>
                <a:highlight>
                  <a:srgbClr val="FFFFFF"/>
                </a:highlight>
                <a:latin typeface="Arial"/>
                <a:ea typeface="Arial"/>
                <a:cs typeface="Arial"/>
                <a:sym typeface="Arial"/>
              </a:rPr>
              <a:t> </a:t>
            </a:r>
            <a:r>
              <a:rPr lang="en" sz="1400">
                <a:solidFill>
                  <a:srgbClr val="414141"/>
                </a:solidFill>
                <a:highlight>
                  <a:srgbClr val="FFFFFF"/>
                </a:highlight>
                <a:latin typeface="Arial"/>
                <a:ea typeface="Arial"/>
                <a:cs typeface="Arial"/>
                <a:sym typeface="Arial"/>
              </a:rPr>
              <a:t>Recommendation to Manage Small Wikidata Datasets,” </a:t>
            </a:r>
            <a:r>
              <a:rPr lang="en" sz="1400" i="1">
                <a:solidFill>
                  <a:srgbClr val="414141"/>
                </a:solidFill>
                <a:highlight>
                  <a:srgbClr val="FFFFFF"/>
                </a:highlight>
                <a:latin typeface="Arial"/>
                <a:ea typeface="Arial"/>
                <a:cs typeface="Arial"/>
                <a:sym typeface="Arial"/>
              </a:rPr>
              <a:t>Semantic Web</a:t>
            </a:r>
            <a:r>
              <a:rPr lang="en" sz="1400">
                <a:solidFill>
                  <a:srgbClr val="414141"/>
                </a:solidFill>
                <a:highlight>
                  <a:srgbClr val="FFFFFF"/>
                </a:highlight>
                <a:latin typeface="Arial"/>
                <a:ea typeface="Arial"/>
                <a:cs typeface="Arial"/>
                <a:sym typeface="Arial"/>
              </a:rPr>
              <a:t>, </a:t>
            </a:r>
            <a:r>
              <a:rPr lang="en" sz="1400">
                <a:solidFill>
                  <a:srgbClr val="414141"/>
                </a:solidFill>
                <a:highlight>
                  <a:srgbClr val="F0F7FB"/>
                </a:highlight>
                <a:latin typeface="Arial"/>
                <a:ea typeface="Arial"/>
                <a:cs typeface="Arial"/>
                <a:sym typeface="Arial"/>
              </a:rPr>
              <a:t>September 7, 2021,</a:t>
            </a:r>
            <a:r>
              <a:rPr lang="en" sz="1400">
                <a:solidFill>
                  <a:srgbClr val="414141"/>
                </a:solidFill>
                <a:highlight>
                  <a:srgbClr val="FFFFFF"/>
                </a:highlight>
                <a:latin typeface="Arial"/>
                <a:ea typeface="Arial"/>
                <a:cs typeface="Arial"/>
                <a:sym typeface="Arial"/>
              </a:rPr>
              <a:t> </a:t>
            </a:r>
            <a:r>
              <a:rPr lang="en" sz="1400" u="sng">
                <a:solidFill>
                  <a:schemeClr val="hlink"/>
                </a:solidFill>
                <a:highlight>
                  <a:srgbClr val="FFFFFF"/>
                </a:highlight>
                <a:latin typeface="Arial"/>
                <a:ea typeface="Arial"/>
                <a:cs typeface="Arial"/>
                <a:sym typeface="Arial"/>
                <a:hlinkClick r:id="rId4"/>
              </a:rPr>
              <a:t>https://content.iospress.com/articles/semantic-web/sw210443</a:t>
            </a:r>
            <a:r>
              <a:rPr lang="en" sz="1400">
                <a:solidFill>
                  <a:srgbClr val="414141"/>
                </a:solidFill>
                <a:highlight>
                  <a:srgbClr val="FFFFFF"/>
                </a:highlight>
                <a:latin typeface="Arial"/>
                <a:ea typeface="Arial"/>
                <a:cs typeface="Arial"/>
                <a:sym typeface="Arial"/>
              </a:rPr>
              <a:t> </a:t>
            </a:r>
            <a:endParaRPr sz="1400">
              <a:solidFill>
                <a:srgbClr val="414141"/>
              </a:solidFill>
              <a:highlight>
                <a:srgbClr val="FFFFFF"/>
              </a:highlight>
              <a:latin typeface="Arial"/>
              <a:ea typeface="Arial"/>
              <a:cs typeface="Arial"/>
              <a:sym typeface="Arial"/>
            </a:endParaRPr>
          </a:p>
          <a:p>
            <a:pPr marL="0" lvl="0" indent="0" algn="l" rtl="0">
              <a:lnSpc>
                <a:spcPct val="115000"/>
              </a:lnSpc>
              <a:spcBef>
                <a:spcPts val="1500"/>
              </a:spcBef>
              <a:spcAft>
                <a:spcPts val="0"/>
              </a:spcAft>
              <a:buNone/>
            </a:pPr>
            <a:r>
              <a:rPr lang="en" sz="1400">
                <a:solidFill>
                  <a:srgbClr val="414141"/>
                </a:solidFill>
                <a:highlight>
                  <a:srgbClr val="FFFFFF"/>
                </a:highlight>
                <a:latin typeface="Arial"/>
                <a:ea typeface="Arial"/>
                <a:cs typeface="Arial"/>
                <a:sym typeface="Arial"/>
              </a:rPr>
              <a:t>British Library, “</a:t>
            </a:r>
            <a:r>
              <a:rPr lang="en" sz="1400">
                <a:solidFill>
                  <a:srgbClr val="000000"/>
                </a:solidFill>
                <a:latin typeface="Arial"/>
                <a:ea typeface="Arial"/>
                <a:cs typeface="Arial"/>
                <a:sym typeface="Arial"/>
              </a:rPr>
              <a:t>Arabic scientific manuscripts go live in Qatar Digital Library,” </a:t>
            </a:r>
            <a:r>
              <a:rPr lang="en" sz="1400" i="1">
                <a:solidFill>
                  <a:srgbClr val="414141"/>
                </a:solidFill>
                <a:latin typeface="Arial"/>
                <a:ea typeface="Arial"/>
                <a:cs typeface="Arial"/>
                <a:sym typeface="Arial"/>
              </a:rPr>
              <a:t>Asian and African Studies Blog, </a:t>
            </a:r>
            <a:r>
              <a:rPr lang="en" sz="1400">
                <a:solidFill>
                  <a:srgbClr val="414141"/>
                </a:solidFill>
                <a:latin typeface="Arial"/>
                <a:ea typeface="Arial"/>
                <a:cs typeface="Arial"/>
                <a:sym typeface="Arial"/>
              </a:rPr>
              <a:t>November 3, 2014, </a:t>
            </a:r>
            <a:r>
              <a:rPr lang="en" sz="1400" u="sng">
                <a:solidFill>
                  <a:schemeClr val="hlink"/>
                </a:solidFill>
                <a:latin typeface="Arial"/>
                <a:ea typeface="Arial"/>
                <a:cs typeface="Arial"/>
                <a:sym typeface="Arial"/>
                <a:hlinkClick r:id="rId5"/>
              </a:rPr>
              <a:t>https://blogs.bl.uk/asian-and-african/2014/11/arabic-scientific-manuscripts-go-live-in-qatar-digital-library.html</a:t>
            </a:r>
            <a:endParaRPr sz="1400">
              <a:solidFill>
                <a:srgbClr val="414141"/>
              </a:solidFill>
              <a:highlight>
                <a:srgbClr val="FFFFFF"/>
              </a:highlight>
              <a:latin typeface="Arial"/>
              <a:ea typeface="Arial"/>
              <a:cs typeface="Arial"/>
              <a:sym typeface="Arial"/>
            </a:endParaRPr>
          </a:p>
          <a:p>
            <a:pPr marL="0" lvl="0" indent="0" algn="l" rtl="0">
              <a:lnSpc>
                <a:spcPct val="115000"/>
              </a:lnSpc>
              <a:spcBef>
                <a:spcPts val="1500"/>
              </a:spcBef>
              <a:spcAft>
                <a:spcPts val="0"/>
              </a:spcAft>
              <a:buNone/>
            </a:pPr>
            <a:r>
              <a:rPr lang="en" sz="1400">
                <a:solidFill>
                  <a:srgbClr val="000000"/>
                </a:solidFill>
                <a:latin typeface="Arial"/>
                <a:ea typeface="Arial"/>
                <a:cs typeface="Arial"/>
                <a:sym typeface="Arial"/>
              </a:rPr>
              <a:t>Court, John P. M., “WRIGHT, ROBERT RAMSAY, zoologist, university professor and administrator, and author,” in </a:t>
            </a:r>
            <a:r>
              <a:rPr lang="en" sz="1400" i="1">
                <a:solidFill>
                  <a:srgbClr val="000000"/>
                </a:solidFill>
                <a:latin typeface="Arial"/>
                <a:ea typeface="Arial"/>
                <a:cs typeface="Arial"/>
                <a:sym typeface="Arial"/>
              </a:rPr>
              <a:t>Dictionary of Canadian Biography</a:t>
            </a:r>
            <a:r>
              <a:rPr lang="en" sz="1400">
                <a:solidFill>
                  <a:srgbClr val="000000"/>
                </a:solidFill>
                <a:latin typeface="Arial"/>
                <a:ea typeface="Arial"/>
                <a:cs typeface="Arial"/>
                <a:sym typeface="Arial"/>
              </a:rPr>
              <a:t>, vol. 16, University of Toronto/Université Laval, 2003– , </a:t>
            </a:r>
            <a:r>
              <a:rPr lang="en" sz="1400" u="sng">
                <a:solidFill>
                  <a:schemeClr val="hlink"/>
                </a:solidFill>
                <a:latin typeface="Arial"/>
                <a:ea typeface="Arial"/>
                <a:cs typeface="Arial"/>
                <a:sym typeface="Arial"/>
                <a:hlinkClick r:id="rId6"/>
              </a:rPr>
              <a:t>http://www.biographi.ca/en/bio/wright_robert_ramsay_16E.html</a:t>
            </a:r>
            <a:endParaRPr sz="1400">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sz="1400">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sz="1400">
              <a:solidFill>
                <a:srgbClr val="414141"/>
              </a:solidFill>
              <a:highlight>
                <a:srgbClr val="FFFFFF"/>
              </a:highlight>
              <a:latin typeface="Arial"/>
              <a:ea typeface="Arial"/>
              <a:cs typeface="Arial"/>
              <a:sym typeface="Arial"/>
            </a:endParaRPr>
          </a:p>
          <a:p>
            <a:pPr marL="0" lvl="0" indent="0" algn="l" rtl="0">
              <a:lnSpc>
                <a:spcPct val="115000"/>
              </a:lnSpc>
              <a:spcBef>
                <a:spcPts val="2400"/>
              </a:spcBef>
              <a:spcAft>
                <a:spcPts val="600"/>
              </a:spcAft>
              <a:buNone/>
            </a:pPr>
            <a:endParaRPr sz="1400">
              <a:solidFill>
                <a:srgbClr val="000000"/>
              </a:solidFill>
              <a:latin typeface="Arial"/>
              <a:ea typeface="Arial"/>
              <a:cs typeface="Arial"/>
              <a:sym typeface="Arial"/>
            </a:endParaRPr>
          </a:p>
        </p:txBody>
      </p:sp>
      <p:sp>
        <p:nvSpPr>
          <p:cNvPr id="369" name="Google Shape;369;p43"/>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20</a:t>
            </a:fld>
            <a:endParaRPr/>
          </a:p>
        </p:txBody>
      </p:sp>
      <p:sp>
        <p:nvSpPr>
          <p:cNvPr id="370" name="Google Shape;370;p43"/>
          <p:cNvSpPr txBox="1"/>
          <p:nvPr/>
        </p:nvSpPr>
        <p:spPr>
          <a:xfrm>
            <a:off x="3266925" y="4598300"/>
            <a:ext cx="4077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Source Sans Pro"/>
                <a:ea typeface="Source Sans Pro"/>
                <a:cs typeface="Source Sans Pro"/>
                <a:sym typeface="Source Sans Pro"/>
              </a:rPr>
              <a:t>Websites accessed on: July 14, 2022</a:t>
            </a:r>
            <a:endParaRPr b="1">
              <a:latin typeface="Source Sans Pro"/>
              <a:ea typeface="Source Sans Pro"/>
              <a:cs typeface="Source Sans Pro"/>
              <a:sym typeface="Source Sans Pro"/>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44"/>
          <p:cNvSpPr txBox="1">
            <a:spLocks noGrp="1"/>
          </p:cNvSpPr>
          <p:nvPr>
            <p:ph type="title"/>
          </p:nvPr>
        </p:nvSpPr>
        <p:spPr>
          <a:xfrm>
            <a:off x="786150" y="-5"/>
            <a:ext cx="7571700" cy="702600"/>
          </a:xfrm>
          <a:prstGeom prst="rect">
            <a:avLst/>
          </a:prstGeom>
        </p:spPr>
        <p:txBody>
          <a:bodyPr spcFirstLastPara="1" wrap="square" lIns="91425" tIns="91425" rIns="91425" bIns="91425" anchor="b" anchorCtr="0">
            <a:noAutofit/>
          </a:bodyPr>
          <a:lstStyle/>
          <a:p>
            <a:pPr marL="0" lvl="0" indent="0" algn="ctr" rtl="0">
              <a:spcBef>
                <a:spcPts val="0"/>
              </a:spcBef>
              <a:spcAft>
                <a:spcPts val="0"/>
              </a:spcAft>
              <a:buNone/>
            </a:pPr>
            <a:r>
              <a:rPr lang="en" sz="2800" b="1">
                <a:latin typeface="Arial"/>
                <a:ea typeface="Arial"/>
                <a:cs typeface="Arial"/>
                <a:sym typeface="Arial"/>
              </a:rPr>
              <a:t>References (2)</a:t>
            </a:r>
            <a:endParaRPr/>
          </a:p>
        </p:txBody>
      </p:sp>
      <p:sp>
        <p:nvSpPr>
          <p:cNvPr id="376" name="Google Shape;376;p44"/>
          <p:cNvSpPr txBox="1">
            <a:spLocks noGrp="1"/>
          </p:cNvSpPr>
          <p:nvPr>
            <p:ph type="body" idx="1"/>
          </p:nvPr>
        </p:nvSpPr>
        <p:spPr>
          <a:xfrm>
            <a:off x="786150" y="646550"/>
            <a:ext cx="7618200" cy="4103400"/>
          </a:xfrm>
          <a:prstGeom prst="rect">
            <a:avLst/>
          </a:prstGeom>
        </p:spPr>
        <p:txBody>
          <a:bodyPr spcFirstLastPara="1" wrap="square" lIns="91425" tIns="91425" rIns="91425" bIns="91425" anchor="t" anchorCtr="0">
            <a:noAutofit/>
          </a:bodyPr>
          <a:lstStyle/>
          <a:p>
            <a:pPr marL="0" lvl="0" indent="0" algn="l" rtl="0">
              <a:lnSpc>
                <a:spcPct val="100000"/>
              </a:lnSpc>
              <a:spcBef>
                <a:spcPts val="0"/>
              </a:spcBef>
              <a:spcAft>
                <a:spcPts val="0"/>
              </a:spcAft>
              <a:buNone/>
            </a:pPr>
            <a:r>
              <a:rPr lang="en" sz="1400">
                <a:solidFill>
                  <a:srgbClr val="000000"/>
                </a:solidFill>
                <a:latin typeface="Arial"/>
                <a:ea typeface="Arial"/>
                <a:cs typeface="Arial"/>
                <a:sym typeface="Arial"/>
              </a:rPr>
              <a:t>IDEA Institute on Artificial Intelligence (2021), </a:t>
            </a:r>
            <a:r>
              <a:rPr lang="en" sz="1400" i="1">
                <a:solidFill>
                  <a:srgbClr val="000000"/>
                </a:solidFill>
                <a:latin typeface="Arial"/>
                <a:ea typeface="Arial"/>
                <a:cs typeface="Arial"/>
                <a:sym typeface="Arial"/>
              </a:rPr>
              <a:t>Panigabutra-Roberts was a fellow funded by the Institute of Museum and Library Services grant: RE-246419-OLS-20, </a:t>
            </a:r>
            <a:r>
              <a:rPr lang="en" sz="1400" u="sng">
                <a:solidFill>
                  <a:schemeClr val="accent1"/>
                </a:solidFill>
                <a:latin typeface="Arial"/>
                <a:ea typeface="Arial"/>
                <a:cs typeface="Arial"/>
                <a:sym typeface="Arial"/>
                <a:hlinkClick r:id="rId3">
                  <a:extLst>
                    <a:ext uri="{A12FA001-AC4F-418D-AE19-62706E023703}">
                      <ahyp:hlinkClr xmlns:ahyp="http://schemas.microsoft.com/office/drawing/2018/hyperlinkcolor" val="tx"/>
                    </a:ext>
                  </a:extLst>
                </a:hlinkClick>
              </a:rPr>
              <a:t>https://idea.infosci.utk.edu/institute2021/fellows2021/</a:t>
            </a:r>
            <a:r>
              <a:rPr lang="en" sz="1400">
                <a:solidFill>
                  <a:srgbClr val="000000"/>
                </a:solidFill>
                <a:latin typeface="Arial"/>
                <a:ea typeface="Arial"/>
                <a:cs typeface="Arial"/>
                <a:sym typeface="Arial"/>
              </a:rPr>
              <a:t> </a:t>
            </a:r>
            <a:endParaRPr sz="1400">
              <a:solidFill>
                <a:srgbClr val="000000"/>
              </a:solidFill>
              <a:latin typeface="Arial"/>
              <a:ea typeface="Arial"/>
              <a:cs typeface="Arial"/>
              <a:sym typeface="Arial"/>
            </a:endParaRPr>
          </a:p>
          <a:p>
            <a:pPr marL="0" lvl="0" indent="0" algn="l" rtl="0">
              <a:lnSpc>
                <a:spcPct val="115000"/>
              </a:lnSpc>
              <a:spcBef>
                <a:spcPts val="1500"/>
              </a:spcBef>
              <a:spcAft>
                <a:spcPts val="0"/>
              </a:spcAft>
              <a:buNone/>
            </a:pPr>
            <a:r>
              <a:rPr lang="en" sz="1400">
                <a:solidFill>
                  <a:srgbClr val="000000"/>
                </a:solidFill>
                <a:latin typeface="Arial"/>
                <a:ea typeface="Arial"/>
                <a:cs typeface="Arial"/>
                <a:sym typeface="Arial"/>
              </a:rPr>
              <a:t>Unicode converter: </a:t>
            </a:r>
            <a:r>
              <a:rPr lang="en" sz="1400" u="sng">
                <a:solidFill>
                  <a:srgbClr val="0000FF"/>
                </a:solidFill>
                <a:latin typeface="Arial"/>
                <a:ea typeface="Arial"/>
                <a:cs typeface="Arial"/>
                <a:sym typeface="Arial"/>
                <a:hlinkClick r:id="rId4">
                  <a:extLst>
                    <a:ext uri="{A12FA001-AC4F-418D-AE19-62706E023703}">
                      <ahyp:hlinkClr xmlns:ahyp="http://schemas.microsoft.com/office/drawing/2018/hyperlinkcolor" val="tx"/>
                    </a:ext>
                  </a:extLst>
                </a:hlinkClick>
              </a:rPr>
              <a:t>https://www.branah.com/unicode-converter</a:t>
            </a:r>
            <a:endParaRPr sz="1400">
              <a:solidFill>
                <a:srgbClr val="000000"/>
              </a:solidFill>
              <a:latin typeface="Arial"/>
              <a:ea typeface="Arial"/>
              <a:cs typeface="Arial"/>
              <a:sym typeface="Arial"/>
            </a:endParaRPr>
          </a:p>
          <a:p>
            <a:pPr marL="0" lvl="0" indent="0" algn="l" rtl="0">
              <a:lnSpc>
                <a:spcPct val="115000"/>
              </a:lnSpc>
              <a:spcBef>
                <a:spcPts val="0"/>
              </a:spcBef>
              <a:spcAft>
                <a:spcPts val="0"/>
              </a:spcAft>
              <a:buNone/>
            </a:pPr>
            <a:endParaRPr sz="1400">
              <a:solidFill>
                <a:srgbClr val="000000"/>
              </a:solidFill>
              <a:latin typeface="Arial"/>
              <a:ea typeface="Arial"/>
              <a:cs typeface="Arial"/>
              <a:sym typeface="Arial"/>
            </a:endParaRPr>
          </a:p>
          <a:p>
            <a:pPr marL="0" lvl="0" indent="0" algn="l" rtl="0">
              <a:lnSpc>
                <a:spcPct val="115000"/>
              </a:lnSpc>
              <a:spcBef>
                <a:spcPts val="0"/>
              </a:spcBef>
              <a:spcAft>
                <a:spcPts val="0"/>
              </a:spcAft>
              <a:buNone/>
            </a:pPr>
            <a:r>
              <a:rPr lang="en" sz="1400">
                <a:solidFill>
                  <a:srgbClr val="000000"/>
                </a:solidFill>
                <a:latin typeface="Arial"/>
                <a:ea typeface="Arial"/>
                <a:cs typeface="Arial"/>
                <a:sym typeface="Arial"/>
              </a:rPr>
              <a:t>University of Tennessee, Knoxville, “Anchalee Panigabutra-Roberts</a:t>
            </a:r>
            <a:r>
              <a:rPr lang="en" sz="1400" i="1">
                <a:solidFill>
                  <a:srgbClr val="000000"/>
                </a:solidFill>
                <a:latin typeface="Arial"/>
                <a:ea typeface="Arial"/>
                <a:cs typeface="Arial"/>
                <a:sym typeface="Arial"/>
              </a:rPr>
              <a:t>,” Discover Our Faculty website, </a:t>
            </a:r>
            <a:r>
              <a:rPr lang="en" sz="1400" u="sng">
                <a:solidFill>
                  <a:schemeClr val="accent1"/>
                </a:solidFill>
                <a:latin typeface="Arial"/>
                <a:ea typeface="Arial"/>
                <a:cs typeface="Arial"/>
                <a:sym typeface="Arial"/>
                <a:hlinkClick r:id="rId5">
                  <a:extLst>
                    <a:ext uri="{A12FA001-AC4F-418D-AE19-62706E023703}">
                      <ahyp:hlinkClr xmlns:ahyp="http://schemas.microsoft.com/office/drawing/2018/hyperlinkcolor" val="tx"/>
                    </a:ext>
                  </a:extLst>
                </a:hlinkClick>
              </a:rPr>
              <a:t>https://faculty.utk.edu/Anchalee.Panigabutra-Roberts/publications</a:t>
            </a:r>
            <a:r>
              <a:rPr lang="en" sz="1400">
                <a:solidFill>
                  <a:srgbClr val="000000"/>
                </a:solidFill>
                <a:latin typeface="Arial"/>
                <a:ea typeface="Arial"/>
                <a:cs typeface="Arial"/>
                <a:sym typeface="Arial"/>
              </a:rPr>
              <a:t>  </a:t>
            </a:r>
            <a:endParaRPr sz="1400">
              <a:solidFill>
                <a:srgbClr val="000000"/>
              </a:solidFill>
              <a:latin typeface="Arial"/>
              <a:ea typeface="Arial"/>
              <a:cs typeface="Arial"/>
              <a:sym typeface="Arial"/>
            </a:endParaRPr>
          </a:p>
          <a:p>
            <a:pPr marL="0" lvl="0" indent="0" algn="l" rtl="0">
              <a:lnSpc>
                <a:spcPct val="100000"/>
              </a:lnSpc>
              <a:spcBef>
                <a:spcPts val="2400"/>
              </a:spcBef>
              <a:spcAft>
                <a:spcPts val="0"/>
              </a:spcAft>
              <a:buNone/>
            </a:pPr>
            <a:r>
              <a:rPr lang="en" sz="1400">
                <a:solidFill>
                  <a:srgbClr val="000000"/>
                </a:solidFill>
                <a:latin typeface="Arial"/>
                <a:ea typeface="Arial"/>
                <a:cs typeface="Arial"/>
                <a:sym typeface="Arial"/>
              </a:rPr>
              <a:t>W3C, “1.1. Graph-based Data Model,” </a:t>
            </a:r>
            <a:r>
              <a:rPr lang="en" sz="1400" i="1">
                <a:solidFill>
                  <a:srgbClr val="000000"/>
                </a:solidFill>
                <a:latin typeface="Arial"/>
                <a:ea typeface="Arial"/>
                <a:cs typeface="Arial"/>
                <a:sym typeface="Arial"/>
              </a:rPr>
              <a:t>RDF 1.1 Concepts and Abstract Syntax: W3C Recommendation 25 February 2014, </a:t>
            </a:r>
            <a:r>
              <a:rPr lang="en" sz="1400" u="sng">
                <a:solidFill>
                  <a:schemeClr val="accent1"/>
                </a:solidFill>
                <a:latin typeface="Arial"/>
                <a:ea typeface="Arial"/>
                <a:cs typeface="Arial"/>
                <a:sym typeface="Arial"/>
                <a:hlinkClick r:id="rId6">
                  <a:extLst>
                    <a:ext uri="{A12FA001-AC4F-418D-AE19-62706E023703}">
                      <ahyp:hlinkClr xmlns:ahyp="http://schemas.microsoft.com/office/drawing/2018/hyperlinkcolor" val="tx"/>
                    </a:ext>
                  </a:extLst>
                </a:hlinkClick>
              </a:rPr>
              <a:t>https://www.w3.org/TR/rdf11-concepts/#data-model</a:t>
            </a:r>
            <a:endParaRPr sz="1400">
              <a:solidFill>
                <a:srgbClr val="000000"/>
              </a:solidFill>
              <a:latin typeface="Arial"/>
              <a:ea typeface="Arial"/>
              <a:cs typeface="Arial"/>
              <a:sym typeface="Arial"/>
            </a:endParaRPr>
          </a:p>
          <a:p>
            <a:pPr marL="0" lvl="0" indent="0" algn="l" rtl="0">
              <a:lnSpc>
                <a:spcPct val="115000"/>
              </a:lnSpc>
              <a:spcBef>
                <a:spcPts val="1400"/>
              </a:spcBef>
              <a:spcAft>
                <a:spcPts val="0"/>
              </a:spcAft>
              <a:buNone/>
            </a:pPr>
            <a:r>
              <a:rPr lang="en" sz="1400">
                <a:solidFill>
                  <a:srgbClr val="000000"/>
                </a:solidFill>
                <a:latin typeface="Arial"/>
                <a:ea typeface="Arial"/>
                <a:cs typeface="Arial"/>
                <a:sym typeface="Arial"/>
              </a:rPr>
              <a:t>Wikimedia Foundation, </a:t>
            </a:r>
            <a:r>
              <a:rPr lang="en" sz="1300" b="1">
                <a:solidFill>
                  <a:srgbClr val="000000"/>
                </a:solidFill>
                <a:latin typeface="Arial"/>
                <a:ea typeface="Arial"/>
                <a:cs typeface="Arial"/>
                <a:sym typeface="Arial"/>
              </a:rPr>
              <a:t>“</a:t>
            </a:r>
            <a:r>
              <a:rPr lang="en" sz="1300">
                <a:solidFill>
                  <a:srgbClr val="000000"/>
                </a:solidFill>
                <a:latin typeface="Arial"/>
                <a:ea typeface="Arial"/>
                <a:cs typeface="Arial"/>
                <a:sym typeface="Arial"/>
              </a:rPr>
              <a:t>Manuscript properties,”</a:t>
            </a:r>
            <a:r>
              <a:rPr lang="en" sz="1300" b="1">
                <a:solidFill>
                  <a:srgbClr val="000000"/>
                </a:solidFill>
                <a:latin typeface="Arial"/>
                <a:ea typeface="Arial"/>
                <a:cs typeface="Arial"/>
                <a:sym typeface="Arial"/>
              </a:rPr>
              <a:t> </a:t>
            </a:r>
            <a:r>
              <a:rPr lang="en" sz="1400" i="1">
                <a:solidFill>
                  <a:srgbClr val="000000"/>
                </a:solidFill>
                <a:latin typeface="Arial"/>
                <a:ea typeface="Arial"/>
                <a:cs typeface="Arial"/>
                <a:sym typeface="Arial"/>
              </a:rPr>
              <a:t>Wikidata:WikiProject Books, </a:t>
            </a:r>
            <a:r>
              <a:rPr lang="en" sz="1400" u="sng">
                <a:solidFill>
                  <a:schemeClr val="hlink"/>
                </a:solidFill>
                <a:latin typeface="Arial"/>
                <a:ea typeface="Arial"/>
                <a:cs typeface="Arial"/>
                <a:sym typeface="Arial"/>
                <a:hlinkClick r:id="rId7"/>
              </a:rPr>
              <a:t>https://www.wikidata.org/wiki/Wikidata:WikiProject_Books#Manuscript_properties</a:t>
            </a:r>
            <a:r>
              <a:rPr lang="en" sz="1400">
                <a:solidFill>
                  <a:srgbClr val="000000"/>
                </a:solidFill>
                <a:latin typeface="Arial"/>
                <a:ea typeface="Arial"/>
                <a:cs typeface="Arial"/>
                <a:sym typeface="Arial"/>
              </a:rPr>
              <a:t> </a:t>
            </a:r>
            <a:endParaRPr sz="1400">
              <a:solidFill>
                <a:srgbClr val="000000"/>
              </a:solidFill>
              <a:latin typeface="Arial"/>
              <a:ea typeface="Arial"/>
              <a:cs typeface="Arial"/>
              <a:sym typeface="Arial"/>
            </a:endParaRPr>
          </a:p>
          <a:p>
            <a:pPr marL="0" lvl="0" indent="0" algn="l" rtl="0">
              <a:spcBef>
                <a:spcPts val="2400"/>
              </a:spcBef>
              <a:spcAft>
                <a:spcPts val="0"/>
              </a:spcAft>
              <a:buNone/>
            </a:pPr>
            <a:r>
              <a:rPr lang="en" sz="1400">
                <a:solidFill>
                  <a:srgbClr val="000000"/>
                </a:solidFill>
                <a:latin typeface="Arial"/>
                <a:ea typeface="Arial"/>
                <a:cs typeface="Arial"/>
                <a:sym typeface="Arial"/>
              </a:rPr>
              <a:t>Wikimedia Foundation, </a:t>
            </a:r>
            <a:r>
              <a:rPr lang="en" sz="1400" i="1">
                <a:solidFill>
                  <a:srgbClr val="000000"/>
                </a:solidFill>
                <a:latin typeface="Arial"/>
                <a:ea typeface="Arial"/>
                <a:cs typeface="Arial"/>
                <a:sym typeface="Arial"/>
              </a:rPr>
              <a:t>Wikidata:Introduction</a:t>
            </a:r>
            <a:r>
              <a:rPr lang="en" sz="1400">
                <a:solidFill>
                  <a:srgbClr val="000000"/>
                </a:solidFill>
                <a:latin typeface="Arial"/>
                <a:ea typeface="Arial"/>
                <a:cs typeface="Arial"/>
                <a:sym typeface="Arial"/>
              </a:rPr>
              <a:t>, </a:t>
            </a:r>
            <a:r>
              <a:rPr lang="en" sz="1400" u="sng">
                <a:solidFill>
                  <a:schemeClr val="accent1"/>
                </a:solidFill>
                <a:latin typeface="Arial"/>
                <a:ea typeface="Arial"/>
                <a:cs typeface="Arial"/>
                <a:sym typeface="Arial"/>
                <a:hlinkClick r:id="rId8">
                  <a:extLst>
                    <a:ext uri="{A12FA001-AC4F-418D-AE19-62706E023703}">
                      <ahyp:hlinkClr xmlns:ahyp="http://schemas.microsoft.com/office/drawing/2018/hyperlinkcolor" val="tx"/>
                    </a:ext>
                  </a:extLst>
                </a:hlinkClick>
              </a:rPr>
              <a:t>https://www.wikidata.org/wiki/Wikidata:Introduction</a:t>
            </a:r>
            <a:r>
              <a:rPr lang="en" sz="1400">
                <a:solidFill>
                  <a:srgbClr val="000000"/>
                </a:solidFill>
                <a:latin typeface="Arial"/>
                <a:ea typeface="Arial"/>
                <a:cs typeface="Arial"/>
                <a:sym typeface="Arial"/>
              </a:rPr>
              <a:t> </a:t>
            </a:r>
            <a:endParaRPr sz="1400">
              <a:solidFill>
                <a:srgbClr val="000000"/>
              </a:solidFill>
              <a:latin typeface="Arial"/>
              <a:ea typeface="Arial"/>
              <a:cs typeface="Arial"/>
              <a:sym typeface="Arial"/>
            </a:endParaRPr>
          </a:p>
          <a:p>
            <a:pPr marL="0" lvl="0" indent="0" algn="l" rtl="0">
              <a:lnSpc>
                <a:spcPct val="115000"/>
              </a:lnSpc>
              <a:spcBef>
                <a:spcPts val="1400"/>
              </a:spcBef>
              <a:spcAft>
                <a:spcPts val="0"/>
              </a:spcAft>
              <a:buNone/>
            </a:pPr>
            <a:endParaRPr sz="1400">
              <a:solidFill>
                <a:srgbClr val="000000"/>
              </a:solidFill>
              <a:latin typeface="Arial"/>
              <a:ea typeface="Arial"/>
              <a:cs typeface="Arial"/>
              <a:sym typeface="Arial"/>
            </a:endParaRPr>
          </a:p>
          <a:p>
            <a:pPr marL="0" lvl="0" indent="0" algn="l" rtl="0">
              <a:lnSpc>
                <a:spcPct val="100000"/>
              </a:lnSpc>
              <a:spcBef>
                <a:spcPts val="2400"/>
              </a:spcBef>
              <a:spcAft>
                <a:spcPts val="0"/>
              </a:spcAft>
              <a:buNone/>
            </a:pPr>
            <a:endParaRPr sz="1400">
              <a:solidFill>
                <a:srgbClr val="000000"/>
              </a:solidFill>
              <a:latin typeface="Arial"/>
              <a:ea typeface="Arial"/>
              <a:cs typeface="Arial"/>
              <a:sym typeface="Arial"/>
            </a:endParaRPr>
          </a:p>
          <a:p>
            <a:pPr marL="0" lvl="0" indent="0" algn="l" rtl="0">
              <a:spcBef>
                <a:spcPts val="600"/>
              </a:spcBef>
              <a:spcAft>
                <a:spcPts val="0"/>
              </a:spcAft>
              <a:buNone/>
            </a:pPr>
            <a:endParaRPr/>
          </a:p>
        </p:txBody>
      </p:sp>
      <p:sp>
        <p:nvSpPr>
          <p:cNvPr id="377" name="Google Shape;377;p44"/>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21</a:t>
            </a:fld>
            <a:endParaRPr/>
          </a:p>
        </p:txBody>
      </p:sp>
      <p:sp>
        <p:nvSpPr>
          <p:cNvPr id="378" name="Google Shape;378;p44"/>
          <p:cNvSpPr txBox="1"/>
          <p:nvPr/>
        </p:nvSpPr>
        <p:spPr>
          <a:xfrm>
            <a:off x="2725700" y="4746550"/>
            <a:ext cx="40773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b="1">
                <a:latin typeface="Source Sans Pro"/>
                <a:ea typeface="Source Sans Pro"/>
                <a:cs typeface="Source Sans Pro"/>
                <a:sym typeface="Source Sans Pro"/>
              </a:rPr>
              <a:t>Websites accessed on: July 14, 2022</a:t>
            </a:r>
            <a:endParaRPr b="1">
              <a:latin typeface="Source Sans Pro"/>
              <a:ea typeface="Source Sans Pro"/>
              <a:cs typeface="Source Sans Pro"/>
              <a:sym typeface="Source Sans Pro"/>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sp>
        <p:nvSpPr>
          <p:cNvPr id="383" name="Google Shape;383;p45"/>
          <p:cNvSpPr txBox="1">
            <a:spLocks noGrp="1"/>
          </p:cNvSpPr>
          <p:nvPr>
            <p:ph type="ctrTitle" idx="4294967295"/>
          </p:nvPr>
        </p:nvSpPr>
        <p:spPr>
          <a:xfrm>
            <a:off x="685800" y="516542"/>
            <a:ext cx="7772400" cy="1159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6000" b="1"/>
              <a:t>Thank you!</a:t>
            </a:r>
            <a:endParaRPr sz="6000" b="1"/>
          </a:p>
        </p:txBody>
      </p:sp>
      <p:sp>
        <p:nvSpPr>
          <p:cNvPr id="384" name="Google Shape;384;p45"/>
          <p:cNvSpPr txBox="1">
            <a:spLocks noGrp="1"/>
          </p:cNvSpPr>
          <p:nvPr>
            <p:ph type="subTitle" idx="4294967295"/>
          </p:nvPr>
        </p:nvSpPr>
        <p:spPr>
          <a:xfrm>
            <a:off x="685800" y="1639913"/>
            <a:ext cx="6593700" cy="7848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3600" b="1"/>
              <a:t>Any questions?</a:t>
            </a:r>
            <a:endParaRPr sz="3600" b="1"/>
          </a:p>
        </p:txBody>
      </p:sp>
      <p:sp>
        <p:nvSpPr>
          <p:cNvPr id="385" name="Google Shape;385;p45"/>
          <p:cNvSpPr txBox="1">
            <a:spLocks noGrp="1"/>
          </p:cNvSpPr>
          <p:nvPr>
            <p:ph type="body" idx="4294967295"/>
          </p:nvPr>
        </p:nvSpPr>
        <p:spPr>
          <a:xfrm>
            <a:off x="685800" y="2464406"/>
            <a:ext cx="4863900" cy="24615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endParaRPr/>
          </a:p>
        </p:txBody>
      </p:sp>
      <p:sp>
        <p:nvSpPr>
          <p:cNvPr id="386" name="Google Shape;386;p45"/>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22</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p46"/>
          <p:cNvSpPr txBox="1">
            <a:spLocks noGrp="1"/>
          </p:cNvSpPr>
          <p:nvPr>
            <p:ph type="title"/>
          </p:nvPr>
        </p:nvSpPr>
        <p:spPr>
          <a:xfrm>
            <a:off x="786150" y="308120"/>
            <a:ext cx="7571700" cy="7026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a:t>Credits</a:t>
            </a:r>
            <a:endParaRPr/>
          </a:p>
        </p:txBody>
      </p:sp>
      <p:sp>
        <p:nvSpPr>
          <p:cNvPr id="392" name="Google Shape;392;p46"/>
          <p:cNvSpPr txBox="1">
            <a:spLocks noGrp="1"/>
          </p:cNvSpPr>
          <p:nvPr>
            <p:ph type="body" idx="1"/>
          </p:nvPr>
        </p:nvSpPr>
        <p:spPr>
          <a:xfrm>
            <a:off x="786150" y="1261700"/>
            <a:ext cx="7571700" cy="3573600"/>
          </a:xfrm>
          <a:prstGeom prst="rect">
            <a:avLst/>
          </a:prstGeom>
        </p:spPr>
        <p:txBody>
          <a:bodyPr spcFirstLastPara="1" wrap="square" lIns="91425" tIns="91425" rIns="91425" bIns="91425" anchor="t" anchorCtr="0">
            <a:noAutofit/>
          </a:bodyPr>
          <a:lstStyle/>
          <a:p>
            <a:pPr marL="0" lvl="0" indent="0" algn="l" rtl="0">
              <a:spcBef>
                <a:spcPts val="600"/>
              </a:spcBef>
              <a:spcAft>
                <a:spcPts val="0"/>
              </a:spcAft>
              <a:buNone/>
            </a:pPr>
            <a:r>
              <a:rPr lang="en" sz="2400"/>
              <a:t>Special thanks to all the people who made and released these awesome resources for free:</a:t>
            </a:r>
            <a:endParaRPr sz="2400"/>
          </a:p>
          <a:p>
            <a:pPr marL="457200" lvl="0" indent="-381000" algn="l" rtl="0">
              <a:lnSpc>
                <a:spcPct val="115000"/>
              </a:lnSpc>
              <a:spcBef>
                <a:spcPts val="600"/>
              </a:spcBef>
              <a:spcAft>
                <a:spcPts val="0"/>
              </a:spcAft>
              <a:buSzPts val="2400"/>
              <a:buChar char="◎"/>
            </a:pPr>
            <a:r>
              <a:rPr lang="en" sz="2400"/>
              <a:t>Presentation template by </a:t>
            </a:r>
            <a:r>
              <a:rPr lang="en" sz="2400" u="sng">
                <a:hlinkClick r:id="rId3"/>
              </a:rPr>
              <a:t>SlidesCarnival</a:t>
            </a:r>
            <a:endParaRPr sz="2400"/>
          </a:p>
          <a:p>
            <a:pPr marL="457200" lvl="0" indent="-381000" algn="l" rtl="0">
              <a:lnSpc>
                <a:spcPct val="115000"/>
              </a:lnSpc>
              <a:spcBef>
                <a:spcPts val="0"/>
              </a:spcBef>
              <a:spcAft>
                <a:spcPts val="0"/>
              </a:spcAft>
              <a:buSzPts val="2400"/>
              <a:buChar char="◎"/>
            </a:pPr>
            <a:r>
              <a:rPr lang="en" sz="2400"/>
              <a:t>Photographs by </a:t>
            </a:r>
            <a:r>
              <a:rPr lang="en" sz="2400" u="sng">
                <a:hlinkClick r:id="rId4"/>
              </a:rPr>
              <a:t>Unsplash</a:t>
            </a:r>
            <a:endParaRPr sz="2400"/>
          </a:p>
        </p:txBody>
      </p:sp>
      <p:sp>
        <p:nvSpPr>
          <p:cNvPr id="393" name="Google Shape;393;p46"/>
          <p:cNvSpPr txBox="1">
            <a:spLocks noGrp="1"/>
          </p:cNvSpPr>
          <p:nvPr>
            <p:ph type="sldNum" idx="12"/>
          </p:nvPr>
        </p:nvSpPr>
        <p:spPr>
          <a:xfrm>
            <a:off x="8404384" y="4749851"/>
            <a:ext cx="548700" cy="3936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fld id="{00000000-1234-1234-1234-123412341234}" type="slidenum">
              <a:rPr lang="en"/>
              <a:t>23</a:t>
            </a:fld>
            <a:endParaRPr/>
          </a:p>
        </p:txBody>
      </p:sp>
    </p:spTree>
  </p:cSld>
  <p:clrMapOvr>
    <a:masterClrMapping/>
  </p:clrMapOvr>
</p:sld>
</file>

<file path=ppt/theme/theme1.xml><?xml version="1.0" encoding="utf-8"?>
<a:theme xmlns:a="http://schemas.openxmlformats.org/drawingml/2006/main" name="Cordelia template">
  <a:themeElements>
    <a:clrScheme name="Custom 347">
      <a:dk1>
        <a:srgbClr val="263238"/>
      </a:dk1>
      <a:lt1>
        <a:srgbClr val="FFFFFF"/>
      </a:lt1>
      <a:dk2>
        <a:srgbClr val="607D8B"/>
      </a:dk2>
      <a:lt2>
        <a:srgbClr val="ECEFF1"/>
      </a:lt2>
      <a:accent1>
        <a:srgbClr val="0091EA"/>
      </a:accent1>
      <a:accent2>
        <a:srgbClr val="0053A3"/>
      </a:accent2>
      <a:accent3>
        <a:srgbClr val="607D8B"/>
      </a:accent3>
      <a:accent4>
        <a:srgbClr val="CFD8DC"/>
      </a:accent4>
      <a:accent5>
        <a:srgbClr val="ECEFF1"/>
      </a:accent5>
      <a:accent6>
        <a:srgbClr val="ACDBF8"/>
      </a:accent6>
      <a:hlink>
        <a:srgbClr val="0091EA"/>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TotalTime>
  <Words>3941</Words>
  <Application>Microsoft Macintosh PowerPoint</Application>
  <PresentationFormat>On-screen Show (16:9)</PresentationFormat>
  <Paragraphs>269</Paragraphs>
  <Slides>23</Slides>
  <Notes>23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23</vt:i4>
      </vt:variant>
    </vt:vector>
  </HeadingPairs>
  <TitlesOfParts>
    <vt:vector size="32" baseType="lpstr">
      <vt:lpstr>Calibri</vt:lpstr>
      <vt:lpstr>Roboto Slab</vt:lpstr>
      <vt:lpstr>Arial</vt:lpstr>
      <vt:lpstr>Courier New</vt:lpstr>
      <vt:lpstr>Source Sans Pro</vt:lpstr>
      <vt:lpstr>Comic Sans MS</vt:lpstr>
      <vt:lpstr>Georgia</vt:lpstr>
      <vt:lpstr>Cordelia template</vt:lpstr>
      <vt:lpstr>Office Theme</vt:lpstr>
      <vt:lpstr>Working with VanderBot  to Add Multilingual Content  (in English and Arabic)  to Wikidata  </vt:lpstr>
      <vt:lpstr>PowerPoint Presentation</vt:lpstr>
      <vt:lpstr>Outline</vt:lpstr>
      <vt:lpstr>Background</vt:lpstr>
      <vt:lpstr>The Goals</vt:lpstr>
      <vt:lpstr>VanderBot </vt:lpstr>
      <vt:lpstr>PowerPoint Presentation</vt:lpstr>
      <vt:lpstr>PowerPoint Presentation</vt:lpstr>
      <vt:lpstr>PowerPoint Presentation</vt:lpstr>
      <vt:lpstr>PowerPoint Presentation</vt:lpstr>
      <vt:lpstr> The Object-Relationship Model for English Translations of  Original Works in Arabic</vt:lpstr>
      <vt:lpstr>Pushing the Limit of Our Data Modeling for VanderBot &amp; Other Problems</vt:lpstr>
      <vt:lpstr>Not All Required Data Nor Desired Properties Are Readily Available </vt:lpstr>
      <vt:lpstr>The Book of Instruction in the Elements of the Art of Astrology (1998) (Q112831309)</vt:lpstr>
      <vt:lpstr>  Adding More Values to Existing Properties Example: Adding more main subjects to the newly created Wikidata item </vt:lpstr>
      <vt:lpstr>Reflection on Required Workload and Quality Control Issues </vt:lpstr>
      <vt:lpstr>Required Skill Sets to Work with VanderBot</vt:lpstr>
      <vt:lpstr>Conclusion</vt:lpstr>
      <vt:lpstr> Additional Work to Complete the Data Model  for Translations</vt:lpstr>
      <vt:lpstr>References</vt:lpstr>
      <vt:lpstr>References (2)</vt:lpstr>
      <vt:lpstr>Thank you!</vt:lpstr>
      <vt:lpstr>Credits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Working with VanderBot  to Add Multilingual Content  (in English and Arabic)  to Wikidata  </dc:title>
  <cp:lastModifiedBy>Panigabutra-Roberts, Joy</cp:lastModifiedBy>
  <cp:revision>4</cp:revision>
  <cp:lastPrinted>2022-07-14T17:05:02Z</cp:lastPrinted>
  <dcterms:modified xsi:type="dcterms:W3CDTF">2022-07-14T17:05:21Z</dcterms:modified>
</cp:coreProperties>
</file>