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8" r:id="rId2"/>
  </p:sldIdLst>
  <p:sldSz cx="19202400" cy="16459200"/>
  <p:notesSz cx="6858000" cy="9144000"/>
  <p:defaultTextStyle>
    <a:defPPr>
      <a:defRPr lang="en-US"/>
    </a:defPPr>
    <a:lvl1pPr marL="0" algn="l" defTabSz="2037740" rtl="0" eaLnBrk="1" latinLnBrk="0" hangingPunct="1">
      <a:defRPr sz="4000" kern="1200">
        <a:solidFill>
          <a:schemeClr val="tx1"/>
        </a:solidFill>
        <a:latin typeface="+mn-lt"/>
        <a:ea typeface="+mn-ea"/>
        <a:cs typeface="+mn-cs"/>
      </a:defRPr>
    </a:lvl1pPr>
    <a:lvl2pPr marL="1018870" algn="l" defTabSz="2037740" rtl="0" eaLnBrk="1" latinLnBrk="0" hangingPunct="1">
      <a:defRPr sz="4000" kern="1200">
        <a:solidFill>
          <a:schemeClr val="tx1"/>
        </a:solidFill>
        <a:latin typeface="+mn-lt"/>
        <a:ea typeface="+mn-ea"/>
        <a:cs typeface="+mn-cs"/>
      </a:defRPr>
    </a:lvl2pPr>
    <a:lvl3pPr marL="2037740" algn="l" defTabSz="2037740" rtl="0" eaLnBrk="1" latinLnBrk="0" hangingPunct="1">
      <a:defRPr sz="4000" kern="1200">
        <a:solidFill>
          <a:schemeClr val="tx1"/>
        </a:solidFill>
        <a:latin typeface="+mn-lt"/>
        <a:ea typeface="+mn-ea"/>
        <a:cs typeface="+mn-cs"/>
      </a:defRPr>
    </a:lvl3pPr>
    <a:lvl4pPr marL="3056611" algn="l" defTabSz="2037740" rtl="0" eaLnBrk="1" latinLnBrk="0" hangingPunct="1">
      <a:defRPr sz="4000" kern="1200">
        <a:solidFill>
          <a:schemeClr val="tx1"/>
        </a:solidFill>
        <a:latin typeface="+mn-lt"/>
        <a:ea typeface="+mn-ea"/>
        <a:cs typeface="+mn-cs"/>
      </a:defRPr>
    </a:lvl4pPr>
    <a:lvl5pPr marL="4075481" algn="l" defTabSz="2037740" rtl="0" eaLnBrk="1" latinLnBrk="0" hangingPunct="1">
      <a:defRPr sz="4000" kern="1200">
        <a:solidFill>
          <a:schemeClr val="tx1"/>
        </a:solidFill>
        <a:latin typeface="+mn-lt"/>
        <a:ea typeface="+mn-ea"/>
        <a:cs typeface="+mn-cs"/>
      </a:defRPr>
    </a:lvl5pPr>
    <a:lvl6pPr marL="5094351" algn="l" defTabSz="2037740" rtl="0" eaLnBrk="1" latinLnBrk="0" hangingPunct="1">
      <a:defRPr sz="4000" kern="1200">
        <a:solidFill>
          <a:schemeClr val="tx1"/>
        </a:solidFill>
        <a:latin typeface="+mn-lt"/>
        <a:ea typeface="+mn-ea"/>
        <a:cs typeface="+mn-cs"/>
      </a:defRPr>
    </a:lvl6pPr>
    <a:lvl7pPr marL="6113221" algn="l" defTabSz="2037740" rtl="0" eaLnBrk="1" latinLnBrk="0" hangingPunct="1">
      <a:defRPr sz="4000" kern="1200">
        <a:solidFill>
          <a:schemeClr val="tx1"/>
        </a:solidFill>
        <a:latin typeface="+mn-lt"/>
        <a:ea typeface="+mn-ea"/>
        <a:cs typeface="+mn-cs"/>
      </a:defRPr>
    </a:lvl7pPr>
    <a:lvl8pPr marL="7132091" algn="l" defTabSz="2037740" rtl="0" eaLnBrk="1" latinLnBrk="0" hangingPunct="1">
      <a:defRPr sz="4000" kern="1200">
        <a:solidFill>
          <a:schemeClr val="tx1"/>
        </a:solidFill>
        <a:latin typeface="+mn-lt"/>
        <a:ea typeface="+mn-ea"/>
        <a:cs typeface="+mn-cs"/>
      </a:defRPr>
    </a:lvl8pPr>
    <a:lvl9pPr marL="8150962" algn="l" defTabSz="2037740" rtl="0" eaLnBrk="1" latinLnBrk="0" hangingPunct="1">
      <a:defRPr sz="40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8400">
          <p15:clr>
            <a:srgbClr val="A4A3A4"/>
          </p15:clr>
        </p15:guide>
        <p15:guide id="2" pos="52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u" initials="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BA9"/>
    <a:srgbClr val="09306B"/>
    <a:srgbClr val="010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p:cViewPr>
        <p:scale>
          <a:sx n="66" d="100"/>
          <a:sy n="66" d="100"/>
        </p:scale>
        <p:origin x="-492" y="930"/>
      </p:cViewPr>
      <p:guideLst>
        <p:guide orient="horz" pos="8400"/>
        <p:guide pos="52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handoutMaster" Target="handoutMasters/handout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27B708-2555-834C-97B8-35CDF758D659}" type="datetimeFigureOut">
              <a:rPr lang="en-US" smtClean="0"/>
              <a:pPr/>
              <a:t>4/5/2016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314C12-B17B-E54E-8510-11A7CCA69E63}" type="slidenum">
              <a:rPr lang="en-US" smtClean="0"/>
              <a:pPr/>
              <a:t>‹#›</a:t>
            </a:fld>
            <a:endParaRPr lang="en-US"/>
          </a:p>
        </p:txBody>
      </p:sp>
    </p:spTree>
    <p:extLst>
      <p:ext uri="{BB962C8B-B14F-4D97-AF65-F5344CB8AC3E}">
        <p14:creationId xmlns:p14="http://schemas.microsoft.com/office/powerpoint/2010/main" val="34233551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2&quot; x 36&quot; Poster">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304800" y="304800"/>
            <a:ext cx="18592800" cy="1676400"/>
          </a:xfrm>
          <a:prstGeom prst="rect">
            <a:avLst/>
          </a:prstGeom>
          <a:solidFill>
            <a:srgbClr val="01014B"/>
          </a:solidFill>
          <a:ln>
            <a:solidFill>
              <a:srgbClr val="01014B"/>
            </a:solidFill>
          </a:ln>
        </p:spPr>
        <p:txBody>
          <a:bodyPr vert="horz" anchor="ctr" anchorCtr="1"/>
          <a:lstStyle>
            <a:lvl1pPr>
              <a:defRPr sz="3600" b="1">
                <a:solidFill>
                  <a:schemeClr val="bg1"/>
                </a:solidFill>
                <a:latin typeface="Arial"/>
                <a:cs typeface="Arial"/>
              </a:defRPr>
            </a:lvl1pPr>
          </a:lstStyle>
          <a:p>
            <a:r>
              <a:rPr lang="en-US" dirty="0" smtClean="0"/>
              <a:t>Poster Presentation Title</a:t>
            </a:r>
            <a:br>
              <a:rPr lang="en-US" dirty="0" smtClean="0"/>
            </a:br>
            <a:r>
              <a:rPr lang="en-US" sz="2400" b="1" dirty="0" smtClean="0">
                <a:solidFill>
                  <a:schemeClr val="bg1"/>
                </a:solidFill>
                <a:latin typeface="Arial" pitchFamily="34" charset="0"/>
                <a:cs typeface="Arial" pitchFamily="34" charset="0"/>
              </a:rPr>
              <a:t>List Author Name(s)</a:t>
            </a:r>
            <a:br>
              <a:rPr lang="en-US" sz="2400" b="1" dirty="0" smtClean="0">
                <a:solidFill>
                  <a:schemeClr val="bg1"/>
                </a:solidFill>
                <a:latin typeface="Arial" pitchFamily="34" charset="0"/>
                <a:cs typeface="Arial" pitchFamily="34" charset="0"/>
              </a:rPr>
            </a:br>
            <a:r>
              <a:rPr lang="en-US" sz="2400" b="1" dirty="0" smtClean="0">
                <a:solidFill>
                  <a:schemeClr val="bg1"/>
                </a:solidFill>
                <a:latin typeface="Arial" pitchFamily="34" charset="0"/>
                <a:cs typeface="Arial" pitchFamily="34" charset="0"/>
              </a:rPr>
              <a:t>List Affiliated Institutions</a:t>
            </a:r>
            <a:endParaRPr lang="en-US" dirty="0"/>
          </a:p>
        </p:txBody>
      </p:sp>
      <p:sp>
        <p:nvSpPr>
          <p:cNvPr id="22" name="Text Placeholder 21"/>
          <p:cNvSpPr>
            <a:spLocks noGrp="1"/>
          </p:cNvSpPr>
          <p:nvPr>
            <p:ph type="body" sz="quarter" idx="10" hasCustomPrompt="1"/>
          </p:nvPr>
        </p:nvSpPr>
        <p:spPr>
          <a:xfrm>
            <a:off x="304800" y="2133600"/>
            <a:ext cx="5943600" cy="533400"/>
          </a:xfrm>
          <a:prstGeom prst="rect">
            <a:avLst/>
          </a:prstGeom>
          <a:solidFill>
            <a:srgbClr val="01014B"/>
          </a:solidFill>
          <a:ln>
            <a:solidFill>
              <a:srgbClr val="01014B"/>
            </a:solidFill>
          </a:ln>
        </p:spPr>
        <p:txBody>
          <a:bodyPr vert="horz"/>
          <a:lstStyle>
            <a:lvl1pPr marL="0" indent="0">
              <a:buNone/>
              <a:defRPr sz="2400" b="1" baseline="0">
                <a:solidFill>
                  <a:schemeClr val="bg1"/>
                </a:solidFill>
                <a:latin typeface="Arial"/>
                <a:cs typeface="Arial"/>
              </a:defRPr>
            </a:lvl1pPr>
          </a:lstStyle>
          <a:p>
            <a:pPr lvl="0"/>
            <a:r>
              <a:rPr lang="en-US" sz="2400" dirty="0" smtClean="0"/>
              <a:t>Abstract or Introduction</a:t>
            </a:r>
            <a:endParaRPr lang="en-US" dirty="0"/>
          </a:p>
        </p:txBody>
      </p:sp>
      <p:sp>
        <p:nvSpPr>
          <p:cNvPr id="24" name="Text Placeholder 23"/>
          <p:cNvSpPr>
            <a:spLocks noGrp="1"/>
          </p:cNvSpPr>
          <p:nvPr>
            <p:ph type="body" sz="quarter" idx="11" hasCustomPrompt="1"/>
          </p:nvPr>
        </p:nvSpPr>
        <p:spPr>
          <a:xfrm>
            <a:off x="304800" y="2819400"/>
            <a:ext cx="5943600" cy="4343400"/>
          </a:xfrm>
          <a:prstGeom prst="rect">
            <a:avLst/>
          </a:prstGeom>
        </p:spPr>
        <p:txBody>
          <a:bodyPr vert="horz"/>
          <a:lstStyle>
            <a:lvl1pPr marL="0" indent="0">
              <a:buNone/>
              <a:defRPr sz="1600" baseline="0"/>
            </a:lvl1pPr>
            <a:lvl2pPr marL="231775" indent="0">
              <a:buNone/>
              <a:defRPr sz="1600" baseline="0"/>
            </a:lvl2pPr>
            <a:lvl3pPr marL="450850" indent="0">
              <a:buNone/>
              <a:defRPr sz="1600" baseline="0"/>
            </a:lvl3pPr>
            <a:lvl4pPr>
              <a:defRPr sz="1600"/>
            </a:lvl4pPr>
            <a:lvl5pPr>
              <a:defRPr sz="1600"/>
            </a:lvl5pPr>
          </a:lstStyle>
          <a:p>
            <a:pPr lvl="0"/>
            <a:r>
              <a:rPr lang="en-US" dirty="0" smtClean="0"/>
              <a:t>Any element of this template (colors, fonts, layouts, etc.) can be edited to suit your needs. To change the color of a title bar: right click the text box, select format shape, edit the “Fill” and “Line” your desired specifications.</a:t>
            </a:r>
          </a:p>
        </p:txBody>
      </p:sp>
      <p:sp>
        <p:nvSpPr>
          <p:cNvPr id="25" name="Text Placeholder 21"/>
          <p:cNvSpPr>
            <a:spLocks noGrp="1"/>
          </p:cNvSpPr>
          <p:nvPr>
            <p:ph type="body" sz="quarter" idx="12" hasCustomPrompt="1"/>
          </p:nvPr>
        </p:nvSpPr>
        <p:spPr>
          <a:xfrm>
            <a:off x="304800" y="7315200"/>
            <a:ext cx="5943600" cy="533400"/>
          </a:xfrm>
          <a:prstGeom prst="rect">
            <a:avLst/>
          </a:prstGeom>
          <a:solidFill>
            <a:srgbClr val="01014B"/>
          </a:solidFill>
          <a:ln>
            <a:solidFill>
              <a:srgbClr val="01014B"/>
            </a:solidFill>
          </a:ln>
        </p:spPr>
        <p:txBody>
          <a:bodyPr vert="horz"/>
          <a:lstStyle>
            <a:lvl1pPr marL="0" indent="0">
              <a:buNone/>
              <a:defRPr sz="2400" b="1" baseline="0">
                <a:solidFill>
                  <a:schemeClr val="bg1"/>
                </a:solidFill>
                <a:latin typeface="Arial"/>
                <a:cs typeface="Arial"/>
              </a:defRPr>
            </a:lvl1pPr>
          </a:lstStyle>
          <a:p>
            <a:pPr lvl="0"/>
            <a:r>
              <a:rPr lang="en-US" sz="2400" dirty="0" smtClean="0"/>
              <a:t>Objectives</a:t>
            </a:r>
            <a:endParaRPr lang="en-US" dirty="0"/>
          </a:p>
        </p:txBody>
      </p:sp>
      <p:sp>
        <p:nvSpPr>
          <p:cNvPr id="26" name="Text Placeholder 23"/>
          <p:cNvSpPr>
            <a:spLocks noGrp="1"/>
          </p:cNvSpPr>
          <p:nvPr>
            <p:ph type="body" sz="quarter" idx="13" hasCustomPrompt="1"/>
          </p:nvPr>
        </p:nvSpPr>
        <p:spPr>
          <a:xfrm>
            <a:off x="304800" y="8001000"/>
            <a:ext cx="5943600" cy="3657600"/>
          </a:xfrm>
          <a:prstGeom prst="rect">
            <a:avLst/>
          </a:prstGeom>
        </p:spPr>
        <p:txBody>
          <a:bodyPr vert="horz"/>
          <a:lstStyle>
            <a:lvl1pPr marL="0" marR="0" indent="0" algn="l" defTabSz="2037740" rtl="0" eaLnBrk="1" fontAlgn="auto" latinLnBrk="0" hangingPunct="1">
              <a:lnSpc>
                <a:spcPct val="100000"/>
              </a:lnSpc>
              <a:spcBef>
                <a:spcPct val="20000"/>
              </a:spcBef>
              <a:spcAft>
                <a:spcPts val="0"/>
              </a:spcAft>
              <a:buClrTx/>
              <a:buSzTx/>
              <a:buFont typeface="Arial" pitchFamily="34" charset="0"/>
              <a:buNone/>
              <a:tabLst/>
              <a:defRPr sz="1600"/>
            </a:lvl1pPr>
            <a:lvl2pPr>
              <a:defRPr sz="1600"/>
            </a:lvl2pPr>
            <a:lvl3pPr>
              <a:defRPr sz="1600"/>
            </a:lvl3pPr>
            <a:lvl4pPr>
              <a:defRPr sz="1600"/>
            </a:lvl4pPr>
            <a:lvl5pPr>
              <a:defRPr sz="1600"/>
            </a:lvl5pPr>
          </a:lstStyle>
          <a:p>
            <a:pPr marL="0" marR="0" lvl="0" indent="0" algn="l" defTabSz="2037740" rtl="0" eaLnBrk="1" fontAlgn="auto" latinLnBrk="0" hangingPunct="1">
              <a:lnSpc>
                <a:spcPct val="100000"/>
              </a:lnSpc>
              <a:spcBef>
                <a:spcPct val="20000"/>
              </a:spcBef>
              <a:spcAft>
                <a:spcPts val="0"/>
              </a:spcAft>
              <a:buClrTx/>
              <a:buSzTx/>
              <a:buFont typeface="Arial" pitchFamily="34" charset="0"/>
              <a:buNone/>
              <a:tabLst/>
              <a:defRPr/>
            </a:pPr>
            <a:r>
              <a:rPr lang="en-US" dirty="0" smtClean="0"/>
              <a:t>To change the color of a title bar: right click the text box, select format shape, edit the “Fill” and “Line” your desired specifications.</a:t>
            </a:r>
          </a:p>
        </p:txBody>
      </p:sp>
      <p:sp>
        <p:nvSpPr>
          <p:cNvPr id="27" name="Text Placeholder 21"/>
          <p:cNvSpPr>
            <a:spLocks noGrp="1"/>
          </p:cNvSpPr>
          <p:nvPr>
            <p:ph type="body" sz="quarter" idx="14" hasCustomPrompt="1"/>
          </p:nvPr>
        </p:nvSpPr>
        <p:spPr>
          <a:xfrm>
            <a:off x="304800" y="11811000"/>
            <a:ext cx="5943600" cy="533400"/>
          </a:xfrm>
          <a:prstGeom prst="rect">
            <a:avLst/>
          </a:prstGeom>
          <a:solidFill>
            <a:srgbClr val="01014B"/>
          </a:solidFill>
          <a:ln>
            <a:solidFill>
              <a:srgbClr val="01014B"/>
            </a:solidFill>
          </a:ln>
        </p:spPr>
        <p:txBody>
          <a:bodyPr vert="horz"/>
          <a:lstStyle>
            <a:lvl1pPr marL="0" indent="0">
              <a:buNone/>
              <a:defRPr sz="2400" b="1" baseline="0">
                <a:solidFill>
                  <a:schemeClr val="bg1"/>
                </a:solidFill>
                <a:latin typeface="Arial"/>
                <a:cs typeface="Arial"/>
              </a:defRPr>
            </a:lvl1pPr>
          </a:lstStyle>
          <a:p>
            <a:pPr lvl="0"/>
            <a:r>
              <a:rPr lang="en-US" sz="2400" dirty="0" smtClean="0"/>
              <a:t>Methods</a:t>
            </a:r>
            <a:endParaRPr lang="en-US" dirty="0"/>
          </a:p>
        </p:txBody>
      </p:sp>
      <p:sp>
        <p:nvSpPr>
          <p:cNvPr id="28" name="Text Placeholder 23"/>
          <p:cNvSpPr>
            <a:spLocks noGrp="1"/>
          </p:cNvSpPr>
          <p:nvPr>
            <p:ph type="body" sz="quarter" idx="15" hasCustomPrompt="1"/>
          </p:nvPr>
        </p:nvSpPr>
        <p:spPr>
          <a:xfrm>
            <a:off x="304800" y="12496800"/>
            <a:ext cx="5943600" cy="3657600"/>
          </a:xfrm>
          <a:prstGeom prst="rect">
            <a:avLst/>
          </a:prstGeom>
        </p:spPr>
        <p:txBody>
          <a:bodyPr vert="horz"/>
          <a:lstStyle>
            <a:lvl1pPr marL="0" marR="0" indent="0" algn="l" defTabSz="2037740" rtl="0" eaLnBrk="1" fontAlgn="auto" latinLnBrk="0" hangingPunct="1">
              <a:lnSpc>
                <a:spcPct val="100000"/>
              </a:lnSpc>
              <a:spcBef>
                <a:spcPct val="20000"/>
              </a:spcBef>
              <a:spcAft>
                <a:spcPts val="0"/>
              </a:spcAft>
              <a:buClrTx/>
              <a:buSzTx/>
              <a:buFont typeface="Arial" pitchFamily="34" charset="0"/>
              <a:buNone/>
              <a:tabLst/>
              <a:defRPr sz="1600"/>
            </a:lvl1pPr>
            <a:lvl2pPr>
              <a:defRPr sz="1600"/>
            </a:lvl2pPr>
            <a:lvl3pPr>
              <a:defRPr sz="1600"/>
            </a:lvl3pPr>
            <a:lvl4pPr>
              <a:defRPr sz="1600"/>
            </a:lvl4pPr>
            <a:lvl5pPr>
              <a:defRPr sz="1600"/>
            </a:lvl5pPr>
          </a:lstStyle>
          <a:p>
            <a:pPr marL="0" marR="0" lvl="0" indent="0" algn="l" defTabSz="2037740" rtl="0" eaLnBrk="1" fontAlgn="auto" latinLnBrk="0" hangingPunct="1">
              <a:lnSpc>
                <a:spcPct val="100000"/>
              </a:lnSpc>
              <a:spcBef>
                <a:spcPct val="20000"/>
              </a:spcBef>
              <a:spcAft>
                <a:spcPts val="0"/>
              </a:spcAft>
              <a:buClrTx/>
              <a:buSzTx/>
              <a:buFont typeface="Arial" pitchFamily="34" charset="0"/>
              <a:buNone/>
              <a:tabLst/>
              <a:defRPr/>
            </a:pPr>
            <a:r>
              <a:rPr lang="en-US" dirty="0" smtClean="0"/>
              <a:t>Copy and paste title bars and text boxes to create additional sections.</a:t>
            </a:r>
          </a:p>
        </p:txBody>
      </p:sp>
      <p:sp>
        <p:nvSpPr>
          <p:cNvPr id="29" name="Text Placeholder 21"/>
          <p:cNvSpPr>
            <a:spLocks noGrp="1"/>
          </p:cNvSpPr>
          <p:nvPr>
            <p:ph type="body" sz="quarter" idx="16" hasCustomPrompt="1"/>
          </p:nvPr>
        </p:nvSpPr>
        <p:spPr>
          <a:xfrm>
            <a:off x="6629400" y="2133600"/>
            <a:ext cx="5943600" cy="533400"/>
          </a:xfrm>
          <a:prstGeom prst="rect">
            <a:avLst/>
          </a:prstGeom>
          <a:solidFill>
            <a:srgbClr val="01014B"/>
          </a:solidFill>
          <a:ln>
            <a:solidFill>
              <a:srgbClr val="01014B"/>
            </a:solidFill>
          </a:ln>
        </p:spPr>
        <p:txBody>
          <a:bodyPr vert="horz"/>
          <a:lstStyle>
            <a:lvl1pPr marL="0" indent="0">
              <a:buNone/>
              <a:defRPr sz="2400" b="1" baseline="0">
                <a:solidFill>
                  <a:schemeClr val="bg1"/>
                </a:solidFill>
                <a:latin typeface="Arial"/>
                <a:cs typeface="Arial"/>
              </a:defRPr>
            </a:lvl1pPr>
          </a:lstStyle>
          <a:p>
            <a:pPr lvl="0"/>
            <a:r>
              <a:rPr lang="en-US" sz="2400" dirty="0" smtClean="0"/>
              <a:t>Results</a:t>
            </a:r>
            <a:endParaRPr lang="en-US" dirty="0"/>
          </a:p>
        </p:txBody>
      </p:sp>
      <p:sp>
        <p:nvSpPr>
          <p:cNvPr id="30" name="Text Placeholder 23"/>
          <p:cNvSpPr>
            <a:spLocks noGrp="1"/>
          </p:cNvSpPr>
          <p:nvPr>
            <p:ph type="body" sz="quarter" idx="17"/>
          </p:nvPr>
        </p:nvSpPr>
        <p:spPr>
          <a:xfrm>
            <a:off x="12954000" y="12496800"/>
            <a:ext cx="5943600" cy="3657600"/>
          </a:xfrm>
          <a:prstGeom prst="rect">
            <a:avLst/>
          </a:prstGeom>
        </p:spPr>
        <p:txBody>
          <a:bodyPr vert="horz"/>
          <a:lstStyle>
            <a:lvl1pPr>
              <a:defRPr sz="16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1" name="Text Placeholder 21"/>
          <p:cNvSpPr>
            <a:spLocks noGrp="1"/>
          </p:cNvSpPr>
          <p:nvPr>
            <p:ph type="body" sz="quarter" idx="18" hasCustomPrompt="1"/>
          </p:nvPr>
        </p:nvSpPr>
        <p:spPr>
          <a:xfrm>
            <a:off x="12954000" y="2133600"/>
            <a:ext cx="5943600" cy="533400"/>
          </a:xfrm>
          <a:prstGeom prst="rect">
            <a:avLst/>
          </a:prstGeom>
          <a:solidFill>
            <a:srgbClr val="01014B"/>
          </a:solidFill>
          <a:ln>
            <a:solidFill>
              <a:srgbClr val="01014B"/>
            </a:solidFill>
          </a:ln>
        </p:spPr>
        <p:txBody>
          <a:bodyPr vert="horz"/>
          <a:lstStyle>
            <a:lvl1pPr marL="0" indent="0">
              <a:buNone/>
              <a:defRPr sz="2400" b="1" baseline="0">
                <a:solidFill>
                  <a:schemeClr val="bg1"/>
                </a:solidFill>
                <a:latin typeface="Arial"/>
                <a:cs typeface="Arial"/>
              </a:defRPr>
            </a:lvl1pPr>
          </a:lstStyle>
          <a:p>
            <a:pPr lvl="0"/>
            <a:r>
              <a:rPr lang="en-US" sz="2400" dirty="0" smtClean="0"/>
              <a:t>Conclusion</a:t>
            </a:r>
            <a:endParaRPr lang="en-US" dirty="0"/>
          </a:p>
        </p:txBody>
      </p:sp>
      <p:sp>
        <p:nvSpPr>
          <p:cNvPr id="32" name="Text Placeholder 23"/>
          <p:cNvSpPr>
            <a:spLocks noGrp="1"/>
          </p:cNvSpPr>
          <p:nvPr>
            <p:ph type="body" sz="quarter" idx="19"/>
          </p:nvPr>
        </p:nvSpPr>
        <p:spPr>
          <a:xfrm>
            <a:off x="12954000" y="2819400"/>
            <a:ext cx="5943600" cy="8839200"/>
          </a:xfrm>
          <a:prstGeom prst="rect">
            <a:avLst/>
          </a:prstGeom>
        </p:spPr>
        <p:txBody>
          <a:bodyPr vert="horz"/>
          <a:lstStyle>
            <a:lvl1pPr>
              <a:defRPr sz="16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3" name="Text Placeholder 21"/>
          <p:cNvSpPr>
            <a:spLocks noGrp="1"/>
          </p:cNvSpPr>
          <p:nvPr>
            <p:ph type="body" sz="quarter" idx="20" hasCustomPrompt="1"/>
          </p:nvPr>
        </p:nvSpPr>
        <p:spPr>
          <a:xfrm>
            <a:off x="12954000" y="11811000"/>
            <a:ext cx="5943600" cy="533400"/>
          </a:xfrm>
          <a:prstGeom prst="rect">
            <a:avLst/>
          </a:prstGeom>
          <a:solidFill>
            <a:srgbClr val="01014B"/>
          </a:solidFill>
          <a:ln>
            <a:solidFill>
              <a:srgbClr val="01014B"/>
            </a:solidFill>
          </a:ln>
        </p:spPr>
        <p:txBody>
          <a:bodyPr vert="horz"/>
          <a:lstStyle>
            <a:lvl1pPr marL="0" indent="0">
              <a:buNone/>
              <a:defRPr sz="2400" b="1" baseline="0">
                <a:solidFill>
                  <a:schemeClr val="bg1"/>
                </a:solidFill>
                <a:latin typeface="Arial"/>
                <a:cs typeface="Arial"/>
              </a:defRPr>
            </a:lvl1pPr>
          </a:lstStyle>
          <a:p>
            <a:pPr lvl="0"/>
            <a:r>
              <a:rPr lang="en-US" sz="2400" dirty="0" smtClean="0"/>
              <a:t>References</a:t>
            </a:r>
            <a:endParaRPr lang="en-US" dirty="0"/>
          </a:p>
        </p:txBody>
      </p:sp>
      <p:sp>
        <p:nvSpPr>
          <p:cNvPr id="34" name="Text Placeholder 23"/>
          <p:cNvSpPr>
            <a:spLocks noGrp="1"/>
          </p:cNvSpPr>
          <p:nvPr>
            <p:ph type="body" sz="quarter" idx="21" hasCustomPrompt="1"/>
          </p:nvPr>
        </p:nvSpPr>
        <p:spPr>
          <a:xfrm>
            <a:off x="6629400" y="2819400"/>
            <a:ext cx="5943600" cy="13335000"/>
          </a:xfrm>
          <a:prstGeom prst="rect">
            <a:avLst/>
          </a:prstGeom>
        </p:spPr>
        <p:txBody>
          <a:bodyPr vert="horz"/>
          <a:lstStyle>
            <a:lvl1pPr marL="0" indent="0">
              <a:buNone/>
              <a:defRPr sz="1600" baseline="0"/>
            </a:lvl1pPr>
            <a:lvl2pPr marL="231775" indent="0">
              <a:buNone/>
              <a:defRPr sz="1600"/>
            </a:lvl2pPr>
            <a:lvl3pPr>
              <a:defRPr sz="1600"/>
            </a:lvl3pPr>
            <a:lvl4pPr>
              <a:defRPr sz="1600"/>
            </a:lvl4pPr>
            <a:lvl5pPr>
              <a:defRPr sz="1600"/>
            </a:lvl5pPr>
          </a:lstStyle>
          <a:p>
            <a:pPr lvl="0"/>
            <a:r>
              <a:rPr lang="en-US" dirty="0" smtClean="0"/>
              <a:t>Remember to save all charts, graphs, and tables as 300DPI images prior to inserting them into your posters. Doing so will ensure the best results when printing your posters.</a:t>
            </a:r>
          </a:p>
        </p:txBody>
      </p:sp>
      <p:sp>
        <p:nvSpPr>
          <p:cNvPr id="36" name="Picture Placeholder 35"/>
          <p:cNvSpPr>
            <a:spLocks noGrp="1"/>
          </p:cNvSpPr>
          <p:nvPr>
            <p:ph type="pic" sz="quarter" idx="22" hasCustomPrompt="1"/>
          </p:nvPr>
        </p:nvSpPr>
        <p:spPr>
          <a:xfrm>
            <a:off x="533400" y="457200"/>
            <a:ext cx="1371600" cy="1371600"/>
          </a:xfrm>
          <a:prstGeom prst="rect">
            <a:avLst/>
          </a:prstGeom>
          <a:solidFill>
            <a:schemeClr val="bg1"/>
          </a:solidFill>
        </p:spPr>
        <p:txBody>
          <a:bodyPr vert="horz"/>
          <a:lstStyle>
            <a:lvl1pPr marL="0" indent="0">
              <a:buNone/>
              <a:defRPr sz="1200"/>
            </a:lvl1pPr>
          </a:lstStyle>
          <a:p>
            <a:r>
              <a:rPr lang="en-US" dirty="0" smtClean="0"/>
              <a:t>LOGO</a:t>
            </a:r>
            <a:endParaRPr lang="en-US" dirty="0"/>
          </a:p>
        </p:txBody>
      </p:sp>
      <p:sp>
        <p:nvSpPr>
          <p:cNvPr id="37" name="Picture Placeholder 35"/>
          <p:cNvSpPr>
            <a:spLocks noGrp="1"/>
          </p:cNvSpPr>
          <p:nvPr>
            <p:ph type="pic" sz="quarter" idx="23" hasCustomPrompt="1"/>
          </p:nvPr>
        </p:nvSpPr>
        <p:spPr>
          <a:xfrm>
            <a:off x="17373600" y="457200"/>
            <a:ext cx="1371600" cy="1371600"/>
          </a:xfrm>
          <a:prstGeom prst="rect">
            <a:avLst/>
          </a:prstGeom>
          <a:solidFill>
            <a:schemeClr val="bg1"/>
          </a:solidFill>
        </p:spPr>
        <p:txBody>
          <a:bodyPr vert="horz"/>
          <a:lstStyle>
            <a:lvl1pPr marL="0" indent="0">
              <a:buNone/>
              <a:defRPr sz="1200"/>
            </a:lvl1pPr>
          </a:lstStyle>
          <a:p>
            <a:r>
              <a:rPr lang="en-US" dirty="0" smtClean="0"/>
              <a:t>LOGO</a:t>
            </a:r>
            <a:endParaRPr lang="en-US" dirty="0"/>
          </a:p>
        </p:txBody>
      </p:sp>
      <p:sp>
        <p:nvSpPr>
          <p:cNvPr id="39" name="Chart Placeholder 38"/>
          <p:cNvSpPr>
            <a:spLocks noGrp="1"/>
          </p:cNvSpPr>
          <p:nvPr>
            <p:ph type="chart" sz="quarter" idx="24"/>
          </p:nvPr>
        </p:nvSpPr>
        <p:spPr>
          <a:xfrm>
            <a:off x="7086600" y="8077200"/>
            <a:ext cx="5029200" cy="3352800"/>
          </a:xfrm>
          <a:prstGeom prst="rect">
            <a:avLst/>
          </a:prstGeom>
        </p:spPr>
        <p:txBody>
          <a:bodyPr vert="horz"/>
          <a:lstStyle>
            <a:lvl1pPr marL="0" indent="0">
              <a:buNone/>
              <a:defRPr sz="1600"/>
            </a:lvl1pPr>
          </a:lstStyle>
          <a:p>
            <a:endParaRPr lang="en-US" dirty="0"/>
          </a:p>
        </p:txBody>
      </p:sp>
      <p:sp>
        <p:nvSpPr>
          <p:cNvPr id="40" name="Chart Placeholder 38"/>
          <p:cNvSpPr>
            <a:spLocks noGrp="1"/>
          </p:cNvSpPr>
          <p:nvPr>
            <p:ph type="chart" sz="quarter" idx="25"/>
          </p:nvPr>
        </p:nvSpPr>
        <p:spPr>
          <a:xfrm>
            <a:off x="7086600" y="12268200"/>
            <a:ext cx="5029200" cy="3352800"/>
          </a:xfrm>
          <a:prstGeom prst="rect">
            <a:avLst/>
          </a:prstGeom>
        </p:spPr>
        <p:txBody>
          <a:bodyPr vert="horz"/>
          <a:lstStyle>
            <a:lvl1pPr marL="0" indent="0">
              <a:buNone/>
              <a:defRPr sz="1600"/>
            </a:lvl1pPr>
          </a:lstStyle>
          <a:p>
            <a:endParaRPr lang="en-US" dirty="0"/>
          </a:p>
        </p:txBody>
      </p:sp>
      <p:pic>
        <p:nvPicPr>
          <p:cNvPr id="4" name="Picture 3" descr="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526000" y="16201437"/>
            <a:ext cx="1371600" cy="219456"/>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037740" rtl="0" eaLnBrk="1" latinLnBrk="0" hangingPunct="1">
        <a:spcBef>
          <a:spcPct val="0"/>
        </a:spcBef>
        <a:buNone/>
        <a:defRPr sz="9800" kern="1200">
          <a:solidFill>
            <a:schemeClr val="tx1"/>
          </a:solidFill>
          <a:latin typeface="+mj-lt"/>
          <a:ea typeface="+mj-ea"/>
          <a:cs typeface="+mj-cs"/>
        </a:defRPr>
      </a:lvl1pPr>
    </p:titleStyle>
    <p:bodyStyle>
      <a:lvl1pPr marL="764153" indent="-764153" algn="l" defTabSz="2037740" rtl="0" eaLnBrk="1" latinLnBrk="0" hangingPunct="1">
        <a:spcBef>
          <a:spcPct val="20000"/>
        </a:spcBef>
        <a:buFont typeface="Arial" pitchFamily="34" charset="0"/>
        <a:buChar char="•"/>
        <a:defRPr sz="7100" kern="1200">
          <a:solidFill>
            <a:schemeClr val="tx1"/>
          </a:solidFill>
          <a:latin typeface="+mn-lt"/>
          <a:ea typeface="+mn-ea"/>
          <a:cs typeface="+mn-cs"/>
        </a:defRPr>
      </a:lvl1pPr>
      <a:lvl2pPr marL="1655664" indent="-636794" algn="l" defTabSz="2037740" rtl="0" eaLnBrk="1" latinLnBrk="0" hangingPunct="1">
        <a:spcBef>
          <a:spcPct val="20000"/>
        </a:spcBef>
        <a:buFont typeface="Arial" pitchFamily="34" charset="0"/>
        <a:buChar char="–"/>
        <a:defRPr sz="6200" kern="1200">
          <a:solidFill>
            <a:schemeClr val="tx1"/>
          </a:solidFill>
          <a:latin typeface="+mn-lt"/>
          <a:ea typeface="+mn-ea"/>
          <a:cs typeface="+mn-cs"/>
        </a:defRPr>
      </a:lvl2pPr>
      <a:lvl3pPr marL="2547176" indent="-509435" algn="l" defTabSz="2037740" rtl="0" eaLnBrk="1" latinLnBrk="0" hangingPunct="1">
        <a:spcBef>
          <a:spcPct val="20000"/>
        </a:spcBef>
        <a:buFont typeface="Arial" pitchFamily="34" charset="0"/>
        <a:buChar char="•"/>
        <a:defRPr sz="5300" kern="1200">
          <a:solidFill>
            <a:schemeClr val="tx1"/>
          </a:solidFill>
          <a:latin typeface="+mn-lt"/>
          <a:ea typeface="+mn-ea"/>
          <a:cs typeface="+mn-cs"/>
        </a:defRPr>
      </a:lvl3pPr>
      <a:lvl4pPr marL="3566046" indent="-509435" algn="l" defTabSz="2037740" rtl="0" eaLnBrk="1" latinLnBrk="0" hangingPunct="1">
        <a:spcBef>
          <a:spcPct val="20000"/>
        </a:spcBef>
        <a:buFont typeface="Arial" pitchFamily="34" charset="0"/>
        <a:buChar char="–"/>
        <a:defRPr sz="4500" kern="1200">
          <a:solidFill>
            <a:schemeClr val="tx1"/>
          </a:solidFill>
          <a:latin typeface="+mn-lt"/>
          <a:ea typeface="+mn-ea"/>
          <a:cs typeface="+mn-cs"/>
        </a:defRPr>
      </a:lvl4pPr>
      <a:lvl5pPr marL="4584916" indent="-509435" algn="l" defTabSz="2037740" rtl="0" eaLnBrk="1" latinLnBrk="0" hangingPunct="1">
        <a:spcBef>
          <a:spcPct val="20000"/>
        </a:spcBef>
        <a:buFont typeface="Arial" pitchFamily="34" charset="0"/>
        <a:buChar char="»"/>
        <a:defRPr sz="4500" kern="1200">
          <a:solidFill>
            <a:schemeClr val="tx1"/>
          </a:solidFill>
          <a:latin typeface="+mn-lt"/>
          <a:ea typeface="+mn-ea"/>
          <a:cs typeface="+mn-cs"/>
        </a:defRPr>
      </a:lvl5pPr>
      <a:lvl6pPr marL="5603786" indent="-509435" algn="l" defTabSz="2037740" rtl="0" eaLnBrk="1" latinLnBrk="0" hangingPunct="1">
        <a:spcBef>
          <a:spcPct val="20000"/>
        </a:spcBef>
        <a:buFont typeface="Arial" pitchFamily="34" charset="0"/>
        <a:buChar char="•"/>
        <a:defRPr sz="4500" kern="1200">
          <a:solidFill>
            <a:schemeClr val="tx1"/>
          </a:solidFill>
          <a:latin typeface="+mn-lt"/>
          <a:ea typeface="+mn-ea"/>
          <a:cs typeface="+mn-cs"/>
        </a:defRPr>
      </a:lvl6pPr>
      <a:lvl7pPr marL="6622656" indent="-509435" algn="l" defTabSz="2037740" rtl="0" eaLnBrk="1" latinLnBrk="0" hangingPunct="1">
        <a:spcBef>
          <a:spcPct val="20000"/>
        </a:spcBef>
        <a:buFont typeface="Arial" pitchFamily="34" charset="0"/>
        <a:buChar char="•"/>
        <a:defRPr sz="4500" kern="1200">
          <a:solidFill>
            <a:schemeClr val="tx1"/>
          </a:solidFill>
          <a:latin typeface="+mn-lt"/>
          <a:ea typeface="+mn-ea"/>
          <a:cs typeface="+mn-cs"/>
        </a:defRPr>
      </a:lvl7pPr>
      <a:lvl8pPr marL="7641527" indent="-509435" algn="l" defTabSz="2037740" rtl="0" eaLnBrk="1" latinLnBrk="0" hangingPunct="1">
        <a:spcBef>
          <a:spcPct val="20000"/>
        </a:spcBef>
        <a:buFont typeface="Arial" pitchFamily="34" charset="0"/>
        <a:buChar char="•"/>
        <a:defRPr sz="4500" kern="1200">
          <a:solidFill>
            <a:schemeClr val="tx1"/>
          </a:solidFill>
          <a:latin typeface="+mn-lt"/>
          <a:ea typeface="+mn-ea"/>
          <a:cs typeface="+mn-cs"/>
        </a:defRPr>
      </a:lvl8pPr>
      <a:lvl9pPr marL="8660397" indent="-509435" algn="l" defTabSz="2037740" rtl="0" eaLnBrk="1" latinLnBrk="0" hangingPunct="1">
        <a:spcBef>
          <a:spcPct val="20000"/>
        </a:spcBef>
        <a:buFont typeface="Arial" pitchFamily="34" charset="0"/>
        <a:buChar char="•"/>
        <a:defRPr sz="4500" kern="1200">
          <a:solidFill>
            <a:schemeClr val="tx1"/>
          </a:solidFill>
          <a:latin typeface="+mn-lt"/>
          <a:ea typeface="+mn-ea"/>
          <a:cs typeface="+mn-cs"/>
        </a:defRPr>
      </a:lvl9pPr>
    </p:bodyStyle>
    <p:otherStyle>
      <a:defPPr>
        <a:defRPr lang="en-US"/>
      </a:defPPr>
      <a:lvl1pPr marL="0" algn="l" defTabSz="2037740" rtl="0" eaLnBrk="1" latinLnBrk="0" hangingPunct="1">
        <a:defRPr sz="4000" kern="1200">
          <a:solidFill>
            <a:schemeClr val="tx1"/>
          </a:solidFill>
          <a:latin typeface="+mn-lt"/>
          <a:ea typeface="+mn-ea"/>
          <a:cs typeface="+mn-cs"/>
        </a:defRPr>
      </a:lvl1pPr>
      <a:lvl2pPr marL="1018870" algn="l" defTabSz="2037740" rtl="0" eaLnBrk="1" latinLnBrk="0" hangingPunct="1">
        <a:defRPr sz="4000" kern="1200">
          <a:solidFill>
            <a:schemeClr val="tx1"/>
          </a:solidFill>
          <a:latin typeface="+mn-lt"/>
          <a:ea typeface="+mn-ea"/>
          <a:cs typeface="+mn-cs"/>
        </a:defRPr>
      </a:lvl2pPr>
      <a:lvl3pPr marL="2037740" algn="l" defTabSz="2037740" rtl="0" eaLnBrk="1" latinLnBrk="0" hangingPunct="1">
        <a:defRPr sz="4000" kern="1200">
          <a:solidFill>
            <a:schemeClr val="tx1"/>
          </a:solidFill>
          <a:latin typeface="+mn-lt"/>
          <a:ea typeface="+mn-ea"/>
          <a:cs typeface="+mn-cs"/>
        </a:defRPr>
      </a:lvl3pPr>
      <a:lvl4pPr marL="3056611" algn="l" defTabSz="2037740" rtl="0" eaLnBrk="1" latinLnBrk="0" hangingPunct="1">
        <a:defRPr sz="4000" kern="1200">
          <a:solidFill>
            <a:schemeClr val="tx1"/>
          </a:solidFill>
          <a:latin typeface="+mn-lt"/>
          <a:ea typeface="+mn-ea"/>
          <a:cs typeface="+mn-cs"/>
        </a:defRPr>
      </a:lvl4pPr>
      <a:lvl5pPr marL="4075481" algn="l" defTabSz="2037740" rtl="0" eaLnBrk="1" latinLnBrk="0" hangingPunct="1">
        <a:defRPr sz="4000" kern="1200">
          <a:solidFill>
            <a:schemeClr val="tx1"/>
          </a:solidFill>
          <a:latin typeface="+mn-lt"/>
          <a:ea typeface="+mn-ea"/>
          <a:cs typeface="+mn-cs"/>
        </a:defRPr>
      </a:lvl5pPr>
      <a:lvl6pPr marL="5094351" algn="l" defTabSz="2037740" rtl="0" eaLnBrk="1" latinLnBrk="0" hangingPunct="1">
        <a:defRPr sz="4000" kern="1200">
          <a:solidFill>
            <a:schemeClr val="tx1"/>
          </a:solidFill>
          <a:latin typeface="+mn-lt"/>
          <a:ea typeface="+mn-ea"/>
          <a:cs typeface="+mn-cs"/>
        </a:defRPr>
      </a:lvl6pPr>
      <a:lvl7pPr marL="6113221" algn="l" defTabSz="2037740" rtl="0" eaLnBrk="1" latinLnBrk="0" hangingPunct="1">
        <a:defRPr sz="4000" kern="1200">
          <a:solidFill>
            <a:schemeClr val="tx1"/>
          </a:solidFill>
          <a:latin typeface="+mn-lt"/>
          <a:ea typeface="+mn-ea"/>
          <a:cs typeface="+mn-cs"/>
        </a:defRPr>
      </a:lvl7pPr>
      <a:lvl8pPr marL="7132091" algn="l" defTabSz="2037740" rtl="0" eaLnBrk="1" latinLnBrk="0" hangingPunct="1">
        <a:defRPr sz="4000" kern="1200">
          <a:solidFill>
            <a:schemeClr val="tx1"/>
          </a:solidFill>
          <a:latin typeface="+mn-lt"/>
          <a:ea typeface="+mn-ea"/>
          <a:cs typeface="+mn-cs"/>
        </a:defRPr>
      </a:lvl8pPr>
      <a:lvl9pPr marL="8150962" algn="l" defTabSz="2037740" rtl="0" eaLnBrk="1" latinLnBrk="0" hangingPunct="1">
        <a:defRPr sz="4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jpeg"/><Relationship Id="rId2" Type="http://schemas.openxmlformats.org/officeDocument/2006/relationships/image" Target="../media/image2.jpeg"/><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jpeg"/><Relationship Id="rId10" Type="http://schemas.openxmlformats.org/officeDocument/2006/relationships/image" Target="../media/image10.tiff"/><Relationship Id="rId19" Type="http://schemas.openxmlformats.org/officeDocument/2006/relationships/image" Target="../media/image18.jpeg"/><Relationship Id="rId4" Type="http://schemas.openxmlformats.org/officeDocument/2006/relationships/image" Target="../media/image4.png"/><Relationship Id="rId9" Type="http://schemas.openxmlformats.org/officeDocument/2006/relationships/image" Target="../media/image9.tiff"/><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12770780"/>
            <a:ext cx="4273803" cy="3002620"/>
          </a:xfrm>
          <a:prstGeom prst="rect">
            <a:avLst/>
          </a:prstGeom>
        </p:spPr>
      </p:pic>
      <p:pic>
        <p:nvPicPr>
          <p:cNvPr id="52" name="Picture 51"/>
          <p:cNvPicPr>
            <a:picLocks noChangeAspect="1"/>
          </p:cNvPicPr>
          <p:nvPr/>
        </p:nvPicPr>
        <p:blipFill>
          <a:blip r:embed="rId3"/>
          <a:stretch>
            <a:fillRect/>
          </a:stretch>
        </p:blipFill>
        <p:spPr>
          <a:xfrm>
            <a:off x="577517" y="13619517"/>
            <a:ext cx="4087864" cy="2687283"/>
          </a:xfrm>
          <a:prstGeom prst="rect">
            <a:avLst/>
          </a:prstGeom>
        </p:spPr>
      </p:pic>
      <p:sp>
        <p:nvSpPr>
          <p:cNvPr id="19" name="Title 18"/>
          <p:cNvSpPr>
            <a:spLocks noGrp="1"/>
          </p:cNvSpPr>
          <p:nvPr>
            <p:ph type="title"/>
          </p:nvPr>
        </p:nvSpPr>
        <p:spPr>
          <a:xfrm>
            <a:off x="0" y="-83232"/>
            <a:ext cx="19202400" cy="2116976"/>
          </a:xfrm>
          <a:solidFill>
            <a:schemeClr val="accent1"/>
          </a:solidFill>
          <a:ln>
            <a:solidFill>
              <a:schemeClr val="bg1"/>
            </a:solidFill>
          </a:ln>
        </p:spPr>
        <p:txBody>
          <a:bodyPr/>
          <a:lstStyle/>
          <a:p>
            <a:pPr>
              <a:spcAft>
                <a:spcPts val="600"/>
              </a:spcAft>
            </a:pPr>
            <a:r>
              <a:rPr lang="en-US" sz="3200" dirty="0" smtClean="0">
                <a:solidFill>
                  <a:prstClr val="white"/>
                </a:solidFill>
                <a:latin typeface="+mj-lt"/>
                <a:cs typeface="Arial" panose="020B0604020202020204" pitchFamily="34" charset="0"/>
              </a:rPr>
              <a:t>Synthesis of </a:t>
            </a:r>
            <a:r>
              <a:rPr lang="en-US" sz="3200" dirty="0" err="1" smtClean="0">
                <a:solidFill>
                  <a:prstClr val="white"/>
                </a:solidFill>
                <a:latin typeface="+mj-lt"/>
                <a:cs typeface="Arial" panose="020B0604020202020204" pitchFamily="34" charset="0"/>
              </a:rPr>
              <a:t>PtCuCo</a:t>
            </a:r>
            <a:r>
              <a:rPr lang="en-US" sz="3200" dirty="0" smtClean="0">
                <a:solidFill>
                  <a:prstClr val="white"/>
                </a:solidFill>
                <a:latin typeface="+mj-lt"/>
                <a:cs typeface="Arial" panose="020B0604020202020204" pitchFamily="34" charset="0"/>
              </a:rPr>
              <a:t> ternary alloy using laser ablation synthesis in</a:t>
            </a:r>
            <a:br>
              <a:rPr lang="en-US" sz="3200" dirty="0" smtClean="0">
                <a:solidFill>
                  <a:prstClr val="white"/>
                </a:solidFill>
                <a:latin typeface="+mj-lt"/>
                <a:cs typeface="Arial" panose="020B0604020202020204" pitchFamily="34" charset="0"/>
              </a:rPr>
            </a:br>
            <a:r>
              <a:rPr lang="en-US" sz="3200" dirty="0" smtClean="0">
                <a:solidFill>
                  <a:prstClr val="white"/>
                </a:solidFill>
                <a:latin typeface="+mj-lt"/>
                <a:cs typeface="Arial" panose="020B0604020202020204" pitchFamily="34" charset="0"/>
              </a:rPr>
              <a:t> solution-galvanic replacement reaction(</a:t>
            </a:r>
            <a:r>
              <a:rPr lang="en-US" sz="3200" dirty="0" err="1" smtClean="0">
                <a:solidFill>
                  <a:prstClr val="white"/>
                </a:solidFill>
                <a:latin typeface="+mj-lt"/>
                <a:cs typeface="Arial" panose="020B0604020202020204" pitchFamily="34" charset="0"/>
              </a:rPr>
              <a:t>LASiS</a:t>
            </a:r>
            <a:r>
              <a:rPr lang="en-US" sz="3200" dirty="0" smtClean="0">
                <a:solidFill>
                  <a:prstClr val="white"/>
                </a:solidFill>
                <a:latin typeface="+mj-lt"/>
                <a:cs typeface="Arial" panose="020B0604020202020204" pitchFamily="34" charset="0"/>
              </a:rPr>
              <a:t>-GRR)</a:t>
            </a:r>
            <a:r>
              <a:rPr lang="en-US" sz="800" dirty="0" smtClean="0">
                <a:solidFill>
                  <a:prstClr val="white"/>
                </a:solidFill>
                <a:latin typeface="+mj-lt"/>
                <a:cs typeface="Arial" panose="020B0604020202020204" pitchFamily="34" charset="0"/>
              </a:rPr>
              <a:t> </a:t>
            </a:r>
            <a:r>
              <a:rPr lang="en-US" sz="2000" dirty="0" smtClean="0">
                <a:solidFill>
                  <a:prstClr val="white"/>
                </a:solidFill>
                <a:latin typeface="+mj-lt"/>
                <a:cs typeface="Arial" panose="020B0604020202020204" pitchFamily="34" charset="0"/>
              </a:rPr>
              <a:t/>
            </a:r>
            <a:br>
              <a:rPr lang="en-US" sz="2000" dirty="0" smtClean="0">
                <a:solidFill>
                  <a:prstClr val="white"/>
                </a:solidFill>
                <a:latin typeface="+mj-lt"/>
                <a:cs typeface="Arial" panose="020B0604020202020204" pitchFamily="34" charset="0"/>
              </a:rPr>
            </a:br>
            <a:r>
              <a:rPr lang="en-US" sz="2000" b="0" dirty="0">
                <a:latin typeface="+mj-lt"/>
                <a:cs typeface="Arial" panose="020B0604020202020204" pitchFamily="34" charset="0"/>
              </a:rPr>
              <a:t>Kangmin </a:t>
            </a:r>
            <a:r>
              <a:rPr lang="en-US" sz="2000" b="0" dirty="0" smtClean="0">
                <a:latin typeface="+mj-lt"/>
                <a:cs typeface="Arial" panose="020B0604020202020204" pitchFamily="34" charset="0"/>
              </a:rPr>
              <a:t>Cheng</a:t>
            </a:r>
            <a:r>
              <a:rPr lang="en-US" sz="2000" b="0" baseline="30000" dirty="0" smtClean="0">
                <a:latin typeface="+mj-lt"/>
                <a:cs typeface="Arial" panose="020B0604020202020204" pitchFamily="34" charset="0"/>
              </a:rPr>
              <a:t>1,3,4</a:t>
            </a:r>
            <a:r>
              <a:rPr lang="en-US" sz="2000" b="0" dirty="0" smtClean="0">
                <a:latin typeface="+mj-lt"/>
                <a:cs typeface="Arial" panose="020B0604020202020204" pitchFamily="34" charset="0"/>
              </a:rPr>
              <a:t>, </a:t>
            </a:r>
            <a:r>
              <a:rPr lang="en-US" sz="2000" b="0" dirty="0">
                <a:latin typeface="+mj-lt"/>
                <a:cs typeface="Arial" panose="020B0604020202020204" pitchFamily="34" charset="0"/>
              </a:rPr>
              <a:t>Sheng </a:t>
            </a:r>
            <a:r>
              <a:rPr lang="en-US" sz="2000" b="0" dirty="0" smtClean="0">
                <a:latin typeface="+mj-lt"/>
                <a:cs typeface="Arial" panose="020B0604020202020204" pitchFamily="34" charset="0"/>
              </a:rPr>
              <a:t>Hu</a:t>
            </a:r>
            <a:r>
              <a:rPr lang="en-US" sz="2000" b="0" baseline="30000" dirty="0" smtClean="0">
                <a:latin typeface="+mj-lt"/>
                <a:cs typeface="Arial" panose="020B0604020202020204" pitchFamily="34" charset="0"/>
              </a:rPr>
              <a:t>2,3,4</a:t>
            </a:r>
            <a:r>
              <a:rPr lang="en-US" sz="2000" b="0" dirty="0" smtClean="0">
                <a:latin typeface="+mj-lt"/>
                <a:cs typeface="Arial" panose="020B0604020202020204" pitchFamily="34" charset="0"/>
              </a:rPr>
              <a:t> </a:t>
            </a:r>
            <a:r>
              <a:rPr lang="en-US" sz="2000" b="0" dirty="0">
                <a:latin typeface="+mj-lt"/>
                <a:cs typeface="Arial" panose="020B0604020202020204" pitchFamily="34" charset="0"/>
              </a:rPr>
              <a:t>, Dibyendu </a:t>
            </a:r>
            <a:r>
              <a:rPr lang="en-US" sz="2000" b="0" dirty="0" smtClean="0">
                <a:latin typeface="+mj-lt"/>
                <a:cs typeface="Arial" panose="020B0604020202020204" pitchFamily="34" charset="0"/>
              </a:rPr>
              <a:t>Mukherjee*</a:t>
            </a:r>
            <a:r>
              <a:rPr lang="en-US" sz="2000" b="0" baseline="30000" dirty="0" smtClean="0">
                <a:latin typeface="+mj-lt"/>
                <a:cs typeface="Arial" panose="020B0604020202020204" pitchFamily="34" charset="0"/>
              </a:rPr>
              <a:t>1,2,3,4</a:t>
            </a:r>
            <a:r>
              <a:rPr lang="en-US" sz="800" b="0" baseline="30000" dirty="0" smtClean="0">
                <a:latin typeface="+mj-lt"/>
                <a:cs typeface="Arial" panose="020B0604020202020204" pitchFamily="34" charset="0"/>
              </a:rPr>
              <a:t> </a:t>
            </a:r>
            <a:r>
              <a:rPr lang="en-US" sz="2000" b="0" baseline="30000" dirty="0">
                <a:latin typeface="+mj-lt"/>
                <a:cs typeface="Arial" panose="020B0604020202020204" pitchFamily="34" charset="0"/>
              </a:rPr>
              <a:t/>
            </a:r>
            <a:br>
              <a:rPr lang="en-US" sz="2000" b="0" baseline="30000" dirty="0">
                <a:latin typeface="+mj-lt"/>
                <a:cs typeface="Arial" panose="020B0604020202020204" pitchFamily="34" charset="0"/>
              </a:rPr>
            </a:br>
            <a:r>
              <a:rPr lang="en-US" sz="1600" b="0" baseline="30000" dirty="0">
                <a:latin typeface="+mj-lt"/>
                <a:cs typeface="Arial" panose="020B0604020202020204" pitchFamily="34" charset="0"/>
              </a:rPr>
              <a:t>1</a:t>
            </a:r>
            <a:r>
              <a:rPr lang="en-US" sz="1600" b="0" dirty="0">
                <a:latin typeface="+mj-lt"/>
                <a:cs typeface="Arial" panose="020B0604020202020204" pitchFamily="34" charset="0"/>
              </a:rPr>
              <a:t>Department of Mechanical, Aerospace, and Biomedical Engineering, </a:t>
            </a:r>
            <a:r>
              <a:rPr lang="en-US" sz="1600" b="0" baseline="30000" dirty="0">
                <a:latin typeface="+mj-lt"/>
                <a:cs typeface="Arial" panose="020B0604020202020204" pitchFamily="34" charset="0"/>
              </a:rPr>
              <a:t>2</a:t>
            </a:r>
            <a:r>
              <a:rPr lang="en-US" sz="1600" b="0" dirty="0">
                <a:latin typeface="+mj-lt"/>
                <a:cs typeface="Arial" panose="020B0604020202020204" pitchFamily="34" charset="0"/>
              </a:rPr>
              <a:t>Department of Chemical and Biomolecular Engineering, </a:t>
            </a:r>
            <a:br>
              <a:rPr lang="en-US" sz="1600" b="0" dirty="0">
                <a:latin typeface="+mj-lt"/>
                <a:cs typeface="Arial" panose="020B0604020202020204" pitchFamily="34" charset="0"/>
              </a:rPr>
            </a:br>
            <a:r>
              <a:rPr lang="en-US" sz="1600" b="0" baseline="30000" dirty="0" smtClean="0">
                <a:latin typeface="+mj-lt"/>
                <a:cs typeface="Arial" panose="020B0604020202020204" pitchFamily="34" charset="0"/>
              </a:rPr>
              <a:t>3</a:t>
            </a:r>
            <a:r>
              <a:rPr lang="en-US" sz="1600" b="0" dirty="0" smtClean="0">
                <a:latin typeface="+mj-lt"/>
                <a:cs typeface="Arial" panose="020B0604020202020204" pitchFamily="34" charset="0"/>
              </a:rPr>
              <a:t>Nano-BioMaterials Laboratory for Energy, Energetics &amp; Environment, </a:t>
            </a:r>
            <a:r>
              <a:rPr lang="en-US" sz="1600" b="0" baseline="30000" dirty="0" smtClean="0">
                <a:latin typeface="+mj-lt"/>
                <a:cs typeface="Arial" panose="020B0604020202020204" pitchFamily="34" charset="0"/>
              </a:rPr>
              <a:t>4</a:t>
            </a:r>
            <a:r>
              <a:rPr lang="en-US" sz="1600" b="0" dirty="0" smtClean="0">
                <a:latin typeface="+mj-lt"/>
                <a:cs typeface="Arial" panose="020B0604020202020204" pitchFamily="34" charset="0"/>
              </a:rPr>
              <a:t>Sustainable </a:t>
            </a:r>
            <a:r>
              <a:rPr lang="en-US" sz="1600" b="0" dirty="0">
                <a:latin typeface="+mj-lt"/>
                <a:cs typeface="Arial" panose="020B0604020202020204" pitchFamily="34" charset="0"/>
              </a:rPr>
              <a:t>Energy Education and Research Center (</a:t>
            </a:r>
            <a:r>
              <a:rPr lang="en-US" sz="1600" b="0" dirty="0" smtClean="0">
                <a:latin typeface="+mj-lt"/>
                <a:cs typeface="Arial" panose="020B0604020202020204" pitchFamily="34" charset="0"/>
              </a:rPr>
              <a:t>SEERC)</a:t>
            </a:r>
            <a:endParaRPr lang="en-US" sz="1600" b="0" dirty="0">
              <a:latin typeface="+mj-lt"/>
              <a:cs typeface="Arial" panose="020B0604020202020204" pitchFamily="34" charset="0"/>
            </a:endParaRPr>
          </a:p>
        </p:txBody>
      </p:sp>
      <p:sp>
        <p:nvSpPr>
          <p:cNvPr id="20" name="Text Placeholder 19"/>
          <p:cNvSpPr>
            <a:spLocks noGrp="1"/>
          </p:cNvSpPr>
          <p:nvPr>
            <p:ph type="body" sz="quarter" idx="10"/>
          </p:nvPr>
        </p:nvSpPr>
        <p:spPr>
          <a:xfrm>
            <a:off x="304800" y="2133600"/>
            <a:ext cx="5943600" cy="533400"/>
          </a:xfrm>
          <a:solidFill>
            <a:srgbClr val="00B050"/>
          </a:solidFill>
          <a:ln>
            <a:solidFill>
              <a:srgbClr val="09306B"/>
            </a:solidFill>
          </a:ln>
        </p:spPr>
        <p:txBody>
          <a:bodyPr anchor="ctr"/>
          <a:lstStyle/>
          <a:p>
            <a:pPr algn="ctr"/>
            <a:r>
              <a:rPr lang="en-US" dirty="0" smtClean="0">
                <a:solidFill>
                  <a:schemeClr val="tx1"/>
                </a:solidFill>
                <a:latin typeface="+mj-lt"/>
              </a:rPr>
              <a:t>Introduction and Experimental Set-up</a:t>
            </a:r>
            <a:endParaRPr lang="en-US" dirty="0">
              <a:solidFill>
                <a:schemeClr val="tx1"/>
              </a:solidFill>
              <a:latin typeface="+mj-lt"/>
            </a:endParaRPr>
          </a:p>
        </p:txBody>
      </p:sp>
      <p:sp>
        <p:nvSpPr>
          <p:cNvPr id="21" name="Text Placeholder 20"/>
          <p:cNvSpPr>
            <a:spLocks noGrp="1"/>
          </p:cNvSpPr>
          <p:nvPr>
            <p:ph type="body" sz="quarter" idx="11"/>
          </p:nvPr>
        </p:nvSpPr>
        <p:spPr>
          <a:xfrm>
            <a:off x="304800" y="2667000"/>
            <a:ext cx="5943600" cy="2349020"/>
          </a:xfrm>
        </p:spPr>
        <p:txBody>
          <a:bodyPr anchor="t"/>
          <a:lstStyle/>
          <a:p>
            <a:pPr marL="285750" indent="-285750" algn="just">
              <a:buFont typeface="Wingdings" panose="05000000000000000000" pitchFamily="2" charset="2"/>
              <a:buChar char="Ø"/>
            </a:pPr>
            <a:r>
              <a:rPr lang="en-US" sz="1800" b="1" dirty="0" smtClean="0">
                <a:latin typeface="+mj-lt"/>
                <a:cs typeface="Arial" panose="020B0604020202020204" pitchFamily="34" charset="0"/>
              </a:rPr>
              <a:t>Proton </a:t>
            </a:r>
            <a:r>
              <a:rPr lang="en-US" sz="1800" b="1" dirty="0">
                <a:latin typeface="+mj-lt"/>
                <a:cs typeface="Arial" panose="020B0604020202020204" pitchFamily="34" charset="0"/>
              </a:rPr>
              <a:t>exchange membrane fuel cell </a:t>
            </a:r>
            <a:r>
              <a:rPr lang="en-US" sz="1800" b="1" dirty="0" smtClean="0">
                <a:latin typeface="+mj-lt"/>
                <a:cs typeface="Arial" panose="020B0604020202020204" pitchFamily="34" charset="0"/>
              </a:rPr>
              <a:t>(PEMFC</a:t>
            </a:r>
            <a:r>
              <a:rPr lang="en-US" sz="1800" b="1" dirty="0">
                <a:latin typeface="+mj-lt"/>
                <a:cs typeface="Arial" panose="020B0604020202020204" pitchFamily="34" charset="0"/>
              </a:rPr>
              <a:t>) </a:t>
            </a:r>
            <a:endParaRPr lang="en-US" sz="1800" b="1" dirty="0" smtClean="0">
              <a:latin typeface="+mj-lt"/>
            </a:endParaRPr>
          </a:p>
          <a:p>
            <a:pPr marL="285750" indent="-285750" algn="just">
              <a:buFont typeface="Wingdings" panose="05000000000000000000" pitchFamily="2" charset="2"/>
              <a:buChar char="q"/>
            </a:pPr>
            <a:r>
              <a:rPr lang="en-US" sz="1400" dirty="0" smtClean="0">
                <a:latin typeface="+mj-lt"/>
                <a:cs typeface="Arial" panose="020B0604020202020204" pitchFamily="34" charset="0"/>
              </a:rPr>
              <a:t>In PEMFC, hydrogen and oxygen enters into the anode and cathode respectively. At the anode, electrons are separated from protons that flow through the external circuit towards the cathode. At the cathode, the electrons combine with protons passing through the membrane to carry out </a:t>
            </a:r>
            <a:r>
              <a:rPr lang="en-US" sz="1400" dirty="0">
                <a:latin typeface="+mj-lt"/>
                <a:cs typeface="Arial" panose="020B0604020202020204" pitchFamily="34" charset="0"/>
              </a:rPr>
              <a:t>oxygen </a:t>
            </a:r>
            <a:r>
              <a:rPr lang="en-US" sz="1400" dirty="0" smtClean="0">
                <a:latin typeface="+mj-lt"/>
                <a:cs typeface="Arial" panose="020B0604020202020204" pitchFamily="34" charset="0"/>
              </a:rPr>
              <a:t>reduction that forms water. This sluggish 4-electron transport oxygen reduction reaction (ORR) plays a crucial role in determining the fuel cell efficiency. Traditionally, Pt catalysts have been used to accelerate the reaction rate. But Pt is an expensive </a:t>
            </a:r>
            <a:r>
              <a:rPr lang="en-US" sz="1400" dirty="0" smtClean="0">
                <a:latin typeface="+mj-lt"/>
                <a:cs typeface="Arial" panose="020B0604020202020204" pitchFamily="34" charset="0"/>
              </a:rPr>
              <a:t>metal, and is not very durable under acidic conditions.</a:t>
            </a:r>
            <a:endParaRPr lang="en-US" sz="1400" dirty="0" smtClean="0">
              <a:latin typeface="+mj-lt"/>
              <a:cs typeface="Arial" panose="020B0604020202020204" pitchFamily="34" charset="0"/>
            </a:endParaRPr>
          </a:p>
        </p:txBody>
      </p:sp>
      <p:sp>
        <p:nvSpPr>
          <p:cNvPr id="23" name="Text Placeholder 22"/>
          <p:cNvSpPr>
            <a:spLocks noGrp="1"/>
          </p:cNvSpPr>
          <p:nvPr>
            <p:ph type="body" sz="quarter" idx="13"/>
          </p:nvPr>
        </p:nvSpPr>
        <p:spPr>
          <a:xfrm>
            <a:off x="198577" y="10972800"/>
            <a:ext cx="5943600" cy="2667000"/>
          </a:xfrm>
        </p:spPr>
        <p:txBody>
          <a:bodyPr/>
          <a:lstStyle/>
          <a:p>
            <a:pPr marL="285750" indent="-285750" algn="just">
              <a:buFont typeface="Wingdings" panose="05000000000000000000" pitchFamily="2" charset="2"/>
              <a:buChar char="q"/>
            </a:pPr>
            <a:r>
              <a:rPr lang="en-US" sz="1400" dirty="0" smtClean="0">
                <a:latin typeface="+mj-lt"/>
                <a:cs typeface="Arial" panose="020B0604020202020204" pitchFamily="34" charset="0"/>
              </a:rPr>
              <a:t>Tandem laser ablation synthesis in solution-galvanic replacement reaction (</a:t>
            </a:r>
            <a:r>
              <a:rPr lang="en-US" sz="1400" dirty="0" err="1" smtClean="0">
                <a:latin typeface="+mj-lt"/>
                <a:cs typeface="Arial" panose="020B0604020202020204" pitchFamily="34" charset="0"/>
              </a:rPr>
              <a:t>LASiS</a:t>
            </a:r>
            <a:r>
              <a:rPr lang="en-US" sz="1400" dirty="0" smtClean="0">
                <a:latin typeface="+mj-lt"/>
                <a:cs typeface="Arial" panose="020B0604020202020204" pitchFamily="34" charset="0"/>
              </a:rPr>
              <a:t>-GRR) is a facile, green yet, efficient route for synthesizing binary/ternary </a:t>
            </a:r>
            <a:r>
              <a:rPr lang="en-US" sz="1400" dirty="0" err="1" smtClean="0">
                <a:latin typeface="+mj-lt"/>
                <a:cs typeface="Arial" panose="020B0604020202020204" pitchFamily="34" charset="0"/>
              </a:rPr>
              <a:t>nanoalloys</a:t>
            </a:r>
            <a:r>
              <a:rPr lang="en-US" sz="1400" dirty="0" smtClean="0">
                <a:latin typeface="+mj-lt"/>
                <a:cs typeface="Arial" panose="020B0604020202020204" pitchFamily="34" charset="0"/>
              </a:rPr>
              <a:t>. An in-house designed multifunctional </a:t>
            </a:r>
            <a:r>
              <a:rPr lang="en-US" sz="1400" dirty="0" err="1" smtClean="0">
                <a:latin typeface="+mj-lt"/>
                <a:cs typeface="Arial" panose="020B0604020202020204" pitchFamily="34" charset="0"/>
              </a:rPr>
              <a:t>LASiS</a:t>
            </a:r>
            <a:r>
              <a:rPr lang="en-US" sz="1400" dirty="0" smtClean="0">
                <a:latin typeface="+mj-lt"/>
                <a:cs typeface="Arial" panose="020B0604020202020204" pitchFamily="34" charset="0"/>
              </a:rPr>
              <a:t>-GRR cell is used in the current study for the synthesis of </a:t>
            </a:r>
            <a:r>
              <a:rPr lang="en-US" sz="1400" dirty="0" err="1" smtClean="0">
                <a:latin typeface="+mj-lt"/>
                <a:cs typeface="Arial" panose="020B0604020202020204" pitchFamily="34" charset="0"/>
              </a:rPr>
              <a:t>PtCuCo</a:t>
            </a:r>
            <a:r>
              <a:rPr lang="en-US" sz="1400" dirty="0" smtClean="0">
                <a:latin typeface="+mj-lt"/>
                <a:cs typeface="Arial" panose="020B0604020202020204" pitchFamily="34" charset="0"/>
              </a:rPr>
              <a:t> ternary alloys as ORR catalysts. Briefly, a Co target is ablated by a 1064 nm pulsed laser in water with PtCl</a:t>
            </a:r>
            <a:r>
              <a:rPr lang="en-US" sz="1400" baseline="-25000" dirty="0" smtClean="0">
                <a:latin typeface="+mj-lt"/>
                <a:cs typeface="Arial" panose="020B0604020202020204" pitchFamily="34" charset="0"/>
              </a:rPr>
              <a:t>4</a:t>
            </a:r>
            <a:r>
              <a:rPr lang="en-US" sz="1400" baseline="30000" dirty="0" smtClean="0">
                <a:latin typeface="+mj-lt"/>
                <a:cs typeface="Arial" panose="020B0604020202020204" pitchFamily="34" charset="0"/>
              </a:rPr>
              <a:t>2-</a:t>
            </a:r>
            <a:r>
              <a:rPr lang="en-US" sz="1400" dirty="0" smtClean="0">
                <a:latin typeface="+mj-lt"/>
                <a:cs typeface="Arial" panose="020B0604020202020204" pitchFamily="34" charset="0"/>
              </a:rPr>
              <a:t> and Cu</a:t>
            </a:r>
            <a:r>
              <a:rPr lang="en-US" sz="1400" baseline="30000" dirty="0" smtClean="0">
                <a:latin typeface="+mj-lt"/>
                <a:cs typeface="Arial" panose="020B0604020202020204" pitchFamily="34" charset="0"/>
              </a:rPr>
              <a:t>+</a:t>
            </a:r>
            <a:r>
              <a:rPr lang="en-US" sz="1400" dirty="0" smtClean="0">
                <a:latin typeface="+mj-lt"/>
                <a:cs typeface="Arial" panose="020B0604020202020204" pitchFamily="34" charset="0"/>
              </a:rPr>
              <a:t> ions. A liquid-confined plasma plume expanding with extremely high temperature and pressure thermally vaporizes the metal target and initiates ultrafast propagation of cavitation bubbles. Seeding NPs within the bubble go through GRR with PtCl</a:t>
            </a:r>
            <a:r>
              <a:rPr lang="en-US" sz="1400" baseline="-25000" dirty="0" smtClean="0">
                <a:latin typeface="+mj-lt"/>
                <a:cs typeface="Arial" panose="020B0604020202020204" pitchFamily="34" charset="0"/>
              </a:rPr>
              <a:t>4</a:t>
            </a:r>
            <a:r>
              <a:rPr lang="en-US" sz="1400" baseline="30000" dirty="0" smtClean="0">
                <a:latin typeface="+mj-lt"/>
                <a:cs typeface="Arial" panose="020B0604020202020204" pitchFamily="34" charset="0"/>
              </a:rPr>
              <a:t>2-</a:t>
            </a:r>
            <a:r>
              <a:rPr lang="en-US" sz="1400" dirty="0" smtClean="0">
                <a:latin typeface="+mj-lt"/>
                <a:cs typeface="Arial" panose="020B0604020202020204" pitchFamily="34" charset="0"/>
              </a:rPr>
              <a:t> and Cu</a:t>
            </a:r>
            <a:r>
              <a:rPr lang="en-US" sz="1400" baseline="30000" dirty="0" smtClean="0">
                <a:latin typeface="+mj-lt"/>
                <a:cs typeface="Arial" panose="020B0604020202020204" pitchFamily="34" charset="0"/>
              </a:rPr>
              <a:t>+</a:t>
            </a:r>
            <a:r>
              <a:rPr lang="en-US" sz="1400" dirty="0" smtClean="0">
                <a:latin typeface="+mj-lt"/>
                <a:cs typeface="Arial" panose="020B0604020202020204" pitchFamily="34" charset="0"/>
              </a:rPr>
              <a:t> ions from the precursor salts to form Pt and Cu NPs. These NPs rapidly alloy with the Co NPs in the solution to form the NAs.</a:t>
            </a:r>
            <a:endParaRPr lang="en-US" sz="1400" baseline="30000" dirty="0" smtClean="0">
              <a:latin typeface="+mj-lt"/>
              <a:cs typeface="Arial" panose="020B0604020202020204" pitchFamily="34" charset="0"/>
            </a:endParaRPr>
          </a:p>
        </p:txBody>
      </p:sp>
      <p:sp>
        <p:nvSpPr>
          <p:cNvPr id="26" name="Text Placeholder 25"/>
          <p:cNvSpPr>
            <a:spLocks noGrp="1"/>
          </p:cNvSpPr>
          <p:nvPr>
            <p:ph type="body" sz="quarter" idx="16"/>
          </p:nvPr>
        </p:nvSpPr>
        <p:spPr>
          <a:xfrm>
            <a:off x="6666378" y="2133600"/>
            <a:ext cx="5906621" cy="533400"/>
          </a:xfrm>
          <a:solidFill>
            <a:srgbClr val="00B050"/>
          </a:solidFill>
          <a:ln>
            <a:solidFill>
              <a:srgbClr val="09306B"/>
            </a:solidFill>
          </a:ln>
        </p:spPr>
        <p:txBody>
          <a:bodyPr anchor="ctr"/>
          <a:lstStyle/>
          <a:p>
            <a:pPr algn="ctr"/>
            <a:r>
              <a:rPr lang="en-US" dirty="0" smtClean="0">
                <a:solidFill>
                  <a:schemeClr val="tx1"/>
                </a:solidFill>
                <a:latin typeface="+mj-lt"/>
              </a:rPr>
              <a:t>Results</a:t>
            </a:r>
            <a:endParaRPr lang="en-US" dirty="0">
              <a:solidFill>
                <a:schemeClr val="tx1"/>
              </a:solidFill>
              <a:latin typeface="+mj-lt"/>
            </a:endParaRPr>
          </a:p>
        </p:txBody>
      </p:sp>
      <p:sp>
        <p:nvSpPr>
          <p:cNvPr id="27" name="Text Placeholder 26"/>
          <p:cNvSpPr>
            <a:spLocks noGrp="1"/>
          </p:cNvSpPr>
          <p:nvPr>
            <p:ph type="body" sz="quarter" idx="17"/>
          </p:nvPr>
        </p:nvSpPr>
        <p:spPr>
          <a:xfrm>
            <a:off x="13115248" y="13824228"/>
            <a:ext cx="5766187" cy="2177772"/>
          </a:xfrm>
        </p:spPr>
        <p:txBody>
          <a:bodyPr/>
          <a:lstStyle/>
          <a:p>
            <a:pPr marL="342900" indent="-342900" algn="just">
              <a:buFont typeface="+mj-lt"/>
              <a:buAutoNum type="arabicPeriod"/>
            </a:pPr>
            <a:r>
              <a:rPr lang="en-US" sz="1400" dirty="0">
                <a:latin typeface="+mj-lt"/>
              </a:rPr>
              <a:t>S Hu, G </a:t>
            </a:r>
            <a:r>
              <a:rPr lang="en-US" sz="1400" dirty="0" err="1">
                <a:latin typeface="+mj-lt"/>
              </a:rPr>
              <a:t>Goenaga</a:t>
            </a:r>
            <a:r>
              <a:rPr lang="en-US" sz="1400" dirty="0">
                <a:latin typeface="+mj-lt"/>
              </a:rPr>
              <a:t>, C Melton, TA </a:t>
            </a:r>
            <a:r>
              <a:rPr lang="en-US" sz="1400" dirty="0" err="1">
                <a:latin typeface="+mj-lt"/>
              </a:rPr>
              <a:t>Zawodzinski</a:t>
            </a:r>
            <a:r>
              <a:rPr lang="en-US" sz="1400" dirty="0">
                <a:latin typeface="+mj-lt"/>
              </a:rPr>
              <a:t>, D </a:t>
            </a:r>
            <a:r>
              <a:rPr lang="en-US" sz="1400" dirty="0" smtClean="0">
                <a:latin typeface="+mj-lt"/>
              </a:rPr>
              <a:t>Mukherjee. </a:t>
            </a:r>
            <a:r>
              <a:rPr lang="en-US" sz="1400" b="1" dirty="0" smtClean="0">
                <a:latin typeface="+mj-lt"/>
              </a:rPr>
              <a:t>Applied </a:t>
            </a:r>
            <a:r>
              <a:rPr lang="en-US" sz="1400" b="1" dirty="0">
                <a:latin typeface="+mj-lt"/>
              </a:rPr>
              <a:t>Catalysis B: Environmental</a:t>
            </a:r>
            <a:r>
              <a:rPr lang="en-US" sz="1400" dirty="0">
                <a:latin typeface="+mj-lt"/>
              </a:rPr>
              <a:t> 182, </a:t>
            </a:r>
            <a:r>
              <a:rPr lang="en-US" sz="1400" dirty="0" smtClean="0">
                <a:latin typeface="+mj-lt"/>
              </a:rPr>
              <a:t>286-296.</a:t>
            </a:r>
          </a:p>
          <a:p>
            <a:pPr marL="342900" indent="-342900" algn="just">
              <a:buFont typeface="+mj-lt"/>
              <a:buAutoNum type="arabicPeriod"/>
            </a:pPr>
            <a:r>
              <a:rPr lang="en-US" sz="1400" dirty="0">
                <a:latin typeface="+mj-lt"/>
              </a:rPr>
              <a:t>S Hu, M Tian, EL Ribeiro, G </a:t>
            </a:r>
            <a:r>
              <a:rPr lang="en-US" sz="1400" dirty="0" err="1">
                <a:latin typeface="+mj-lt"/>
              </a:rPr>
              <a:t>Duscher</a:t>
            </a:r>
            <a:r>
              <a:rPr lang="en-US" sz="1400" dirty="0">
                <a:latin typeface="+mj-lt"/>
              </a:rPr>
              <a:t>, D </a:t>
            </a:r>
            <a:r>
              <a:rPr lang="en-US" sz="1400" dirty="0" smtClean="0">
                <a:latin typeface="+mj-lt"/>
              </a:rPr>
              <a:t>Mukherjee. </a:t>
            </a:r>
            <a:r>
              <a:rPr lang="en-US" sz="1400" b="1" dirty="0" smtClean="0">
                <a:latin typeface="+mj-lt"/>
              </a:rPr>
              <a:t>Journal </a:t>
            </a:r>
            <a:r>
              <a:rPr lang="en-US" sz="1400" b="1" dirty="0">
                <a:latin typeface="+mj-lt"/>
              </a:rPr>
              <a:t>of Power Sources </a:t>
            </a:r>
            <a:r>
              <a:rPr lang="en-US" sz="1400" dirty="0">
                <a:latin typeface="+mj-lt"/>
              </a:rPr>
              <a:t>306, </a:t>
            </a:r>
            <a:r>
              <a:rPr lang="en-US" sz="1400" dirty="0" smtClean="0">
                <a:latin typeface="+mj-lt"/>
              </a:rPr>
              <a:t>413-423.</a:t>
            </a:r>
          </a:p>
          <a:p>
            <a:pPr marL="342900" indent="-342900" algn="just">
              <a:buFont typeface="+mj-lt"/>
              <a:buAutoNum type="arabicPeriod"/>
            </a:pPr>
            <a:r>
              <a:rPr lang="en-US" sz="1400" dirty="0">
                <a:latin typeface="+mj-lt"/>
              </a:rPr>
              <a:t>S Hu, C Melton, D </a:t>
            </a:r>
            <a:r>
              <a:rPr lang="en-US" sz="1400" dirty="0" smtClean="0">
                <a:latin typeface="+mj-lt"/>
              </a:rPr>
              <a:t>Mukherjee. </a:t>
            </a:r>
            <a:r>
              <a:rPr lang="en-US" sz="1400" b="1" dirty="0" smtClean="0">
                <a:latin typeface="+mj-lt"/>
              </a:rPr>
              <a:t>Physical </a:t>
            </a:r>
            <a:r>
              <a:rPr lang="en-US" sz="1400" b="1" dirty="0">
                <a:latin typeface="+mj-lt"/>
              </a:rPr>
              <a:t>Chemistry Chemical Physics</a:t>
            </a:r>
            <a:r>
              <a:rPr lang="en-US" sz="1400" dirty="0">
                <a:latin typeface="+mj-lt"/>
              </a:rPr>
              <a:t> 16 (43), </a:t>
            </a:r>
            <a:r>
              <a:rPr lang="en-US" sz="1400" dirty="0" smtClean="0">
                <a:latin typeface="+mj-lt"/>
              </a:rPr>
              <a:t>24034-24044.</a:t>
            </a:r>
          </a:p>
          <a:p>
            <a:pPr marL="0" indent="0" algn="just">
              <a:buNone/>
            </a:pPr>
            <a:endParaRPr lang="en-US" sz="1400" b="1" dirty="0">
              <a:latin typeface="+mj-lt"/>
              <a:cs typeface="Times New Roman" pitchFamily="18" charset="0"/>
            </a:endParaRPr>
          </a:p>
          <a:p>
            <a:pPr marL="0" indent="0" algn="just">
              <a:buNone/>
            </a:pPr>
            <a:r>
              <a:rPr lang="en-US" b="1" dirty="0" smtClean="0">
                <a:latin typeface="+mj-lt"/>
                <a:cs typeface="Times New Roman" pitchFamily="18" charset="0"/>
              </a:rPr>
              <a:t>Acknowledgement: </a:t>
            </a:r>
            <a:r>
              <a:rPr lang="en-US" sz="1400" dirty="0" smtClean="0">
                <a:latin typeface="+mj-lt"/>
                <a:cs typeface="Times New Roman" pitchFamily="18" charset="0"/>
              </a:rPr>
              <a:t>Partial support for Kangmin Cheng comes from the </a:t>
            </a:r>
            <a:r>
              <a:rPr lang="en-US" sz="1400" b="1" dirty="0" smtClean="0">
                <a:latin typeface="+mj-lt"/>
                <a:cs typeface="Times New Roman" pitchFamily="18" charset="0"/>
              </a:rPr>
              <a:t>Center for Materials Processing (CMP).</a:t>
            </a:r>
            <a:endParaRPr lang="en-US" sz="1400" b="1" dirty="0">
              <a:solidFill>
                <a:prstClr val="black"/>
              </a:solidFill>
              <a:latin typeface="+mj-lt"/>
            </a:endParaRPr>
          </a:p>
        </p:txBody>
      </p:sp>
      <p:sp>
        <p:nvSpPr>
          <p:cNvPr id="28" name="Text Placeholder 27"/>
          <p:cNvSpPr>
            <a:spLocks noGrp="1"/>
          </p:cNvSpPr>
          <p:nvPr>
            <p:ph type="body" sz="quarter" idx="18"/>
          </p:nvPr>
        </p:nvSpPr>
        <p:spPr>
          <a:xfrm>
            <a:off x="13026270" y="2133600"/>
            <a:ext cx="5871329" cy="533400"/>
          </a:xfrm>
          <a:solidFill>
            <a:srgbClr val="00B050"/>
          </a:solidFill>
          <a:ln>
            <a:solidFill>
              <a:srgbClr val="09306B"/>
            </a:solidFill>
          </a:ln>
        </p:spPr>
        <p:txBody>
          <a:bodyPr anchor="ctr"/>
          <a:lstStyle/>
          <a:p>
            <a:pPr algn="ctr"/>
            <a:r>
              <a:rPr lang="en-US" dirty="0" smtClean="0">
                <a:solidFill>
                  <a:schemeClr val="tx1"/>
                </a:solidFill>
                <a:latin typeface="+mj-lt"/>
              </a:rPr>
              <a:t>Results</a:t>
            </a:r>
            <a:endParaRPr lang="en-US" dirty="0">
              <a:solidFill>
                <a:schemeClr val="tx1"/>
              </a:solidFill>
              <a:latin typeface="+mj-lt"/>
            </a:endParaRPr>
          </a:p>
        </p:txBody>
      </p:sp>
      <p:sp>
        <p:nvSpPr>
          <p:cNvPr id="29" name="Text Placeholder 28"/>
          <p:cNvSpPr>
            <a:spLocks noGrp="1"/>
          </p:cNvSpPr>
          <p:nvPr>
            <p:ph type="body" sz="quarter" idx="19"/>
          </p:nvPr>
        </p:nvSpPr>
        <p:spPr>
          <a:xfrm>
            <a:off x="12954000" y="2763652"/>
            <a:ext cx="5943600" cy="428480"/>
          </a:xfrm>
        </p:spPr>
        <p:txBody>
          <a:bodyPr anchor="t"/>
          <a:lstStyle/>
          <a:p>
            <a:pPr marL="285750" lvl="0" indent="-285750" algn="just">
              <a:buFont typeface="Wingdings" panose="05000000000000000000" pitchFamily="2" charset="2"/>
              <a:buChar char="Ø"/>
            </a:pPr>
            <a:r>
              <a:rPr lang="en-US" sz="1800" b="1" dirty="0" smtClean="0">
                <a:solidFill>
                  <a:prstClr val="black"/>
                </a:solidFill>
                <a:latin typeface="+mj-lt"/>
              </a:rPr>
              <a:t>Catalytic activities: Electrochemistry Results</a:t>
            </a:r>
            <a:endParaRPr lang="en-US" sz="1800" b="1" dirty="0">
              <a:solidFill>
                <a:prstClr val="black"/>
              </a:solidFill>
              <a:latin typeface="+mj-lt"/>
            </a:endParaRPr>
          </a:p>
        </p:txBody>
      </p:sp>
      <p:sp>
        <p:nvSpPr>
          <p:cNvPr id="30" name="Text Placeholder 29"/>
          <p:cNvSpPr>
            <a:spLocks noGrp="1"/>
          </p:cNvSpPr>
          <p:nvPr>
            <p:ph type="body" sz="quarter" idx="20"/>
          </p:nvPr>
        </p:nvSpPr>
        <p:spPr>
          <a:xfrm>
            <a:off x="13026270" y="13258800"/>
            <a:ext cx="5871329" cy="533400"/>
          </a:xfrm>
          <a:solidFill>
            <a:srgbClr val="00B050"/>
          </a:solidFill>
          <a:ln>
            <a:solidFill>
              <a:srgbClr val="09306B"/>
            </a:solidFill>
          </a:ln>
        </p:spPr>
        <p:txBody>
          <a:bodyPr anchor="ctr"/>
          <a:lstStyle/>
          <a:p>
            <a:pPr algn="ctr"/>
            <a:r>
              <a:rPr lang="en-US" dirty="0" smtClean="0">
                <a:solidFill>
                  <a:schemeClr val="tx1"/>
                </a:solidFill>
                <a:latin typeface="+mj-lt"/>
              </a:rPr>
              <a:t>References</a:t>
            </a:r>
            <a:endParaRPr lang="en-US" dirty="0">
              <a:solidFill>
                <a:schemeClr val="tx1"/>
              </a:solidFill>
              <a:latin typeface="+mj-lt"/>
            </a:endParaRPr>
          </a:p>
        </p:txBody>
      </p:sp>
      <p:sp>
        <p:nvSpPr>
          <p:cNvPr id="31" name="Text Placeholder 30"/>
          <p:cNvSpPr>
            <a:spLocks noGrp="1"/>
          </p:cNvSpPr>
          <p:nvPr>
            <p:ph type="body" sz="quarter" idx="21"/>
          </p:nvPr>
        </p:nvSpPr>
        <p:spPr>
          <a:xfrm>
            <a:off x="6629400" y="2763652"/>
            <a:ext cx="5943600" cy="3657600"/>
          </a:xfrm>
        </p:spPr>
        <p:txBody>
          <a:bodyPr anchor="t"/>
          <a:lstStyle/>
          <a:p>
            <a:pPr marL="285750" lvl="0" indent="-285750" defTabSz="4022866">
              <a:spcBef>
                <a:spcPts val="0"/>
              </a:spcBef>
              <a:buFont typeface="Wingdings" panose="05000000000000000000" pitchFamily="2" charset="2"/>
              <a:buChar char="Ø"/>
            </a:pPr>
            <a:r>
              <a:rPr lang="en-US" altLang="zh-CN" sz="1800" b="1" dirty="0" smtClean="0">
                <a:solidFill>
                  <a:prstClr val="black"/>
                </a:solidFill>
                <a:latin typeface="+mj-lt"/>
                <a:cs typeface="Arial" panose="020B0604020202020204" pitchFamily="34" charset="0"/>
              </a:rPr>
              <a:t>Shapes </a:t>
            </a:r>
            <a:r>
              <a:rPr lang="en-US" altLang="zh-CN" sz="1800" b="1" dirty="0">
                <a:solidFill>
                  <a:prstClr val="black"/>
                </a:solidFill>
                <a:latin typeface="+mj-lt"/>
                <a:cs typeface="Arial" panose="020B0604020202020204" pitchFamily="34" charset="0"/>
              </a:rPr>
              <a:t>and </a:t>
            </a:r>
            <a:r>
              <a:rPr lang="en-US" altLang="zh-CN" sz="1800" b="1" dirty="0" smtClean="0">
                <a:solidFill>
                  <a:prstClr val="black"/>
                </a:solidFill>
                <a:latin typeface="+mj-lt"/>
                <a:cs typeface="Arial" panose="020B0604020202020204" pitchFamily="34" charset="0"/>
              </a:rPr>
              <a:t>elemental </a:t>
            </a:r>
            <a:r>
              <a:rPr lang="en-US" altLang="zh-CN" sz="1800" b="1" dirty="0">
                <a:solidFill>
                  <a:prstClr val="black"/>
                </a:solidFill>
                <a:latin typeface="+mj-lt"/>
                <a:cs typeface="Arial" panose="020B0604020202020204" pitchFamily="34" charset="0"/>
              </a:rPr>
              <a:t>distribution </a:t>
            </a:r>
            <a:r>
              <a:rPr lang="en-US" altLang="zh-CN" sz="1800" b="1" dirty="0" smtClean="0">
                <a:solidFill>
                  <a:prstClr val="black"/>
                </a:solidFill>
                <a:latin typeface="+mj-lt"/>
                <a:cs typeface="Arial" panose="020B0604020202020204" pitchFamily="34" charset="0"/>
              </a:rPr>
              <a:t>of </a:t>
            </a:r>
            <a:r>
              <a:rPr lang="en-US" altLang="zh-CN" sz="1800" b="1" dirty="0" err="1" smtClean="0">
                <a:solidFill>
                  <a:prstClr val="black"/>
                </a:solidFill>
                <a:latin typeface="+mj-lt"/>
                <a:cs typeface="Arial" panose="020B0604020202020204" pitchFamily="34" charset="0"/>
              </a:rPr>
              <a:t>nanoalloy</a:t>
            </a:r>
            <a:r>
              <a:rPr lang="en-US" altLang="zh-CN" sz="1800" b="1" dirty="0" smtClean="0">
                <a:solidFill>
                  <a:prstClr val="black"/>
                </a:solidFill>
                <a:latin typeface="+mj-lt"/>
                <a:cs typeface="Arial" panose="020B0604020202020204" pitchFamily="34" charset="0"/>
              </a:rPr>
              <a:t> </a:t>
            </a:r>
            <a:r>
              <a:rPr lang="en-US" altLang="zh-CN" sz="1800" dirty="0" smtClean="0">
                <a:solidFill>
                  <a:prstClr val="black"/>
                </a:solidFill>
                <a:latin typeface="+mj-lt"/>
                <a:cs typeface="Arial" panose="020B0604020202020204" pitchFamily="34" charset="0"/>
              </a:rPr>
              <a:t>(via Electron Transmission </a:t>
            </a:r>
            <a:r>
              <a:rPr lang="en-US" altLang="zh-CN" sz="1800" dirty="0">
                <a:solidFill>
                  <a:prstClr val="black"/>
                </a:solidFill>
                <a:latin typeface="+mj-lt"/>
                <a:cs typeface="Arial" panose="020B0604020202020204" pitchFamily="34" charset="0"/>
              </a:rPr>
              <a:t>M</a:t>
            </a:r>
            <a:r>
              <a:rPr lang="en-US" altLang="zh-CN" sz="1800" dirty="0" smtClean="0">
                <a:solidFill>
                  <a:prstClr val="black"/>
                </a:solidFill>
                <a:latin typeface="+mj-lt"/>
                <a:cs typeface="Arial" panose="020B0604020202020204" pitchFamily="34" charset="0"/>
              </a:rPr>
              <a:t>icroscopy (TEM))</a:t>
            </a:r>
          </a:p>
        </p:txBody>
      </p:sp>
      <p:grpSp>
        <p:nvGrpSpPr>
          <p:cNvPr id="36" name="Group 26"/>
          <p:cNvGrpSpPr>
            <a:grpSpLocks/>
          </p:cNvGrpSpPr>
          <p:nvPr/>
        </p:nvGrpSpPr>
        <p:grpSpPr bwMode="auto">
          <a:xfrm>
            <a:off x="16230600" y="182176"/>
            <a:ext cx="2819400" cy="652638"/>
            <a:chOff x="1038" y="0"/>
            <a:chExt cx="4578" cy="1082"/>
          </a:xfrm>
          <a:noFill/>
        </p:grpSpPr>
        <p:pic>
          <p:nvPicPr>
            <p:cNvPr id="37" name="Picture 17" descr="UT Logo copy"/>
            <p:cNvPicPr preferRelativeResize="0">
              <a:picLocks noChangeAspect="1" noChangeArrowheads="1"/>
            </p:cNvPicPr>
            <p:nvPr/>
          </p:nvPicPr>
          <p:blipFill>
            <a:blip r:embed="rId4" cstate="print"/>
            <a:srcRect/>
            <a:stretch>
              <a:fillRect/>
            </a:stretch>
          </p:blipFill>
          <p:spPr bwMode="auto">
            <a:xfrm>
              <a:off x="1038" y="0"/>
              <a:ext cx="4578" cy="1082"/>
            </a:xfrm>
            <a:prstGeom prst="rect">
              <a:avLst/>
            </a:prstGeom>
            <a:grpFill/>
            <a:ln w="9525">
              <a:noFill/>
              <a:miter lim="800000"/>
              <a:headEnd/>
              <a:tailEnd/>
            </a:ln>
          </p:spPr>
        </p:pic>
        <p:sp>
          <p:nvSpPr>
            <p:cNvPr id="38" name="Line 25"/>
            <p:cNvSpPr>
              <a:spLocks noChangeShapeType="1"/>
            </p:cNvSpPr>
            <p:nvPr/>
          </p:nvSpPr>
          <p:spPr bwMode="auto">
            <a:xfrm flipV="1">
              <a:off x="1218" y="1044"/>
              <a:ext cx="4146" cy="0"/>
            </a:xfrm>
            <a:prstGeom prst="line">
              <a:avLst/>
            </a:prstGeom>
            <a:grpFill/>
            <a:ln w="38100">
              <a:solidFill>
                <a:schemeClr val="tx1"/>
              </a:solidFill>
              <a:round/>
              <a:headEnd/>
              <a:tailEnd/>
            </a:ln>
          </p:spPr>
          <p:txBody>
            <a:bodyPr/>
            <a:lstStyle/>
            <a:p>
              <a:endParaRPr lang="en-US">
                <a:latin typeface="+mj-lt"/>
                <a:cs typeface="Times New Roman" pitchFamily="18" charset="0"/>
              </a:endParaRPr>
            </a:p>
          </p:txBody>
        </p:sp>
      </p:grpSp>
      <p:pic>
        <p:nvPicPr>
          <p:cNvPr id="39" name="Picture 16"/>
          <p:cNvPicPr>
            <a:picLocks noChangeAspect="1" noChangeArrowheads="1"/>
          </p:cNvPicPr>
          <p:nvPr/>
        </p:nvPicPr>
        <p:blipFill>
          <a:blip r:embed="rId5" cstate="print"/>
          <a:srcRect/>
          <a:stretch>
            <a:fillRect/>
          </a:stretch>
        </p:blipFill>
        <p:spPr bwMode="auto">
          <a:xfrm>
            <a:off x="16775646" y="1036430"/>
            <a:ext cx="1893354" cy="845460"/>
          </a:xfrm>
          <a:prstGeom prst="rect">
            <a:avLst/>
          </a:prstGeom>
          <a:noFill/>
          <a:ln w="9525">
            <a:noFill/>
            <a:miter lim="800000"/>
            <a:headEnd/>
            <a:tailEnd/>
          </a:ln>
          <a:effectLst/>
        </p:spPr>
      </p:pic>
      <p:pic>
        <p:nvPicPr>
          <p:cNvPr id="33" name="Picture 2" descr="Battery Gri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517" y="5170372"/>
            <a:ext cx="3349625" cy="232253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32973" y="7924800"/>
            <a:ext cx="5943600" cy="369332"/>
          </a:xfrm>
          <a:prstGeom prst="rect">
            <a:avLst/>
          </a:prstGeom>
        </p:spPr>
        <p:txBody>
          <a:bodyPr wrap="square">
            <a:spAutoFit/>
          </a:bodyPr>
          <a:lstStyle/>
          <a:p>
            <a:pPr marL="342900" indent="-342900">
              <a:buFont typeface="Wingdings" panose="05000000000000000000" pitchFamily="2" charset="2"/>
              <a:buChar char="Ø"/>
            </a:pPr>
            <a:r>
              <a:rPr lang="en-US" sz="1800" b="1" dirty="0" err="1" smtClean="0">
                <a:latin typeface="+mj-lt"/>
                <a:cs typeface="Arial" panose="020B0604020202020204" pitchFamily="34" charset="0"/>
              </a:rPr>
              <a:t>LASiS</a:t>
            </a:r>
            <a:r>
              <a:rPr lang="en-US" sz="1800" b="1" dirty="0" smtClean="0">
                <a:latin typeface="+mj-lt"/>
                <a:cs typeface="Arial" panose="020B0604020202020204" pitchFamily="34" charset="0"/>
              </a:rPr>
              <a:t>-GRR setup and mechanism </a:t>
            </a:r>
            <a:endParaRPr lang="en-US" sz="1800" b="1" dirty="0">
              <a:latin typeface="+mj-lt"/>
              <a:cs typeface="Arial" panose="020B0604020202020204" pitchFamily="34" charset="0"/>
            </a:endParaRPr>
          </a:p>
        </p:txBody>
      </p:sp>
      <p:pic>
        <p:nvPicPr>
          <p:cNvPr id="35" name="Picture 34"/>
          <p:cNvPicPr/>
          <p:nvPr/>
        </p:nvPicPr>
        <p:blipFill rotWithShape="1">
          <a:blip r:embed="rId7" cstate="print">
            <a:extLst>
              <a:ext uri="{28A0092B-C50C-407E-A947-70E740481C1C}">
                <a14:useLocalDpi xmlns:a14="http://schemas.microsoft.com/office/drawing/2010/main" val="0"/>
              </a:ext>
            </a:extLst>
          </a:blip>
          <a:srcRect l="902" r="1846"/>
          <a:stretch/>
        </p:blipFill>
        <p:spPr bwMode="auto">
          <a:xfrm>
            <a:off x="488383" y="8305800"/>
            <a:ext cx="5119233" cy="2792400"/>
          </a:xfrm>
          <a:prstGeom prst="rect">
            <a:avLst/>
          </a:prstGeom>
          <a:noFill/>
          <a:ln>
            <a:noFill/>
          </a:ln>
          <a:extLst>
            <a:ext uri="{53640926-AAD7-44D8-BBD7-CCE9431645EC}">
              <a14:shadowObscured xmlns:a14="http://schemas.microsoft.com/office/drawing/2010/main"/>
            </a:ext>
          </a:extLst>
        </p:spPr>
      </p:pic>
      <p:sp>
        <p:nvSpPr>
          <p:cNvPr id="13" name="Rectangle 12"/>
          <p:cNvSpPr/>
          <p:nvPr/>
        </p:nvSpPr>
        <p:spPr>
          <a:xfrm>
            <a:off x="6645288" y="6699647"/>
            <a:ext cx="3834704" cy="654025"/>
          </a:xfrm>
          <a:prstGeom prst="rect">
            <a:avLst/>
          </a:prstGeom>
        </p:spPr>
        <p:txBody>
          <a:bodyPr wrap="none">
            <a:spAutoFit/>
          </a:bodyPr>
          <a:lstStyle/>
          <a:p>
            <a:pPr marL="285750" indent="-285750">
              <a:spcAft>
                <a:spcPts val="300"/>
              </a:spcAft>
              <a:buFont typeface="Wingdings" panose="05000000000000000000" pitchFamily="2" charset="2"/>
              <a:buChar char="Ø"/>
            </a:pPr>
            <a:r>
              <a:rPr lang="en-US" altLang="zh-CN" sz="1800" b="1" dirty="0" smtClean="0">
                <a:latin typeface="+mj-lt"/>
                <a:cs typeface="Arial" panose="020B0604020202020204" pitchFamily="34" charset="0"/>
              </a:rPr>
              <a:t>Tuning of </a:t>
            </a:r>
            <a:r>
              <a:rPr lang="en-US" altLang="zh-CN" sz="1800" b="1" dirty="0" err="1" smtClean="0">
                <a:latin typeface="+mj-lt"/>
                <a:cs typeface="Arial" panose="020B0604020202020204" pitchFamily="34" charset="0"/>
              </a:rPr>
              <a:t>Pt:Cu:Co</a:t>
            </a:r>
            <a:r>
              <a:rPr lang="en-US" altLang="zh-CN" sz="1800" b="1" dirty="0" smtClean="0">
                <a:latin typeface="+mj-lt"/>
                <a:cs typeface="Arial" panose="020B0604020202020204" pitchFamily="34" charset="0"/>
              </a:rPr>
              <a:t> ratio</a:t>
            </a:r>
            <a:endParaRPr lang="en-US" altLang="zh-CN" sz="1800" b="1" dirty="0">
              <a:latin typeface="+mj-lt"/>
              <a:cs typeface="Arial" panose="020B0604020202020204" pitchFamily="34" charset="0"/>
            </a:endParaRPr>
          </a:p>
          <a:p>
            <a:pPr marL="342900" indent="-342900">
              <a:buFont typeface="+mj-lt"/>
              <a:buAutoNum type="arabicPeriod"/>
            </a:pPr>
            <a:r>
              <a:rPr lang="en-US" altLang="zh-CN" sz="1600" dirty="0" smtClean="0">
                <a:latin typeface="+mj-lt"/>
                <a:cs typeface="Arial" panose="020B0604020202020204" pitchFamily="34" charset="0"/>
              </a:rPr>
              <a:t>By changing </a:t>
            </a:r>
            <a:r>
              <a:rPr lang="en-US" altLang="zh-CN" sz="1600" dirty="0" err="1" smtClean="0">
                <a:latin typeface="+mj-lt"/>
                <a:cs typeface="Arial" panose="020B0604020202020204" pitchFamily="34" charset="0"/>
              </a:rPr>
              <a:t>CuCl</a:t>
            </a:r>
            <a:r>
              <a:rPr lang="en-US" altLang="zh-CN" sz="1600" dirty="0" smtClean="0">
                <a:latin typeface="+mj-lt"/>
                <a:cs typeface="Arial" panose="020B0604020202020204" pitchFamily="34" charset="0"/>
              </a:rPr>
              <a:t> salt concentration</a:t>
            </a:r>
          </a:p>
        </p:txBody>
      </p:sp>
      <p:pic>
        <p:nvPicPr>
          <p:cNvPr id="157" name="Picture 15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29400" y="9661266"/>
            <a:ext cx="4120009" cy="289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10346543" y="10210800"/>
            <a:ext cx="2226457" cy="1600438"/>
          </a:xfrm>
          <a:prstGeom prst="rect">
            <a:avLst/>
          </a:prstGeom>
        </p:spPr>
        <p:txBody>
          <a:bodyPr wrap="square">
            <a:spAutoFit/>
          </a:bodyPr>
          <a:lstStyle/>
          <a:p>
            <a:pPr algn="just"/>
            <a:r>
              <a:rPr lang="en-US" altLang="zh-CN" sz="1400" dirty="0">
                <a:latin typeface="+mj-lt"/>
                <a:cs typeface="Arial" panose="020B0604020202020204" pitchFamily="34" charset="0"/>
              </a:rPr>
              <a:t>The reduced Cu atoms will go through GRR with K</a:t>
            </a:r>
            <a:r>
              <a:rPr lang="en-US" altLang="zh-CN" sz="1400" baseline="-25000" dirty="0">
                <a:latin typeface="+mj-lt"/>
                <a:cs typeface="Arial" panose="020B0604020202020204" pitchFamily="34" charset="0"/>
              </a:rPr>
              <a:t>2</a:t>
            </a:r>
            <a:r>
              <a:rPr lang="en-US" altLang="zh-CN" sz="1400" dirty="0">
                <a:latin typeface="+mj-lt"/>
                <a:cs typeface="Arial" panose="020B0604020202020204" pitchFamily="34" charset="0"/>
              </a:rPr>
              <a:t>PtCl</a:t>
            </a:r>
            <a:r>
              <a:rPr lang="en-US" altLang="zh-CN" sz="1400" baseline="-25000" dirty="0">
                <a:latin typeface="+mj-lt"/>
                <a:cs typeface="Arial" panose="020B0604020202020204" pitchFamily="34" charset="0"/>
              </a:rPr>
              <a:t>4</a:t>
            </a:r>
            <a:r>
              <a:rPr lang="en-US" altLang="zh-CN" sz="1400" dirty="0">
                <a:latin typeface="+mj-lt"/>
                <a:cs typeface="Arial" panose="020B0604020202020204" pitchFamily="34" charset="0"/>
              </a:rPr>
              <a:t> during ablation, therefore the Cu ratio decreases and the Pt ratio increases with ablation time.</a:t>
            </a:r>
            <a:endParaRPr lang="zh-CN" altLang="en-US" sz="1400" dirty="0" err="1">
              <a:latin typeface="+mj-lt"/>
              <a:cs typeface="Arial" panose="020B0604020202020204" pitchFamily="34" charset="0"/>
            </a:endParaRPr>
          </a:p>
        </p:txBody>
      </p:sp>
      <p:sp>
        <p:nvSpPr>
          <p:cNvPr id="16" name="Rectangle 15"/>
          <p:cNvSpPr/>
          <p:nvPr/>
        </p:nvSpPr>
        <p:spPr>
          <a:xfrm>
            <a:off x="6646830" y="12584668"/>
            <a:ext cx="2268570" cy="369332"/>
          </a:xfrm>
          <a:prstGeom prst="rect">
            <a:avLst/>
          </a:prstGeom>
        </p:spPr>
        <p:txBody>
          <a:bodyPr wrap="none">
            <a:spAutoFit/>
          </a:bodyPr>
          <a:lstStyle/>
          <a:p>
            <a:pPr marL="285750" indent="-285750">
              <a:buFont typeface="Wingdings" panose="05000000000000000000" pitchFamily="2" charset="2"/>
              <a:buChar char="Ø"/>
            </a:pPr>
            <a:r>
              <a:rPr lang="en-US" altLang="zh-CN" sz="1800" b="1" dirty="0" smtClean="0">
                <a:latin typeface="+mj-lt"/>
                <a:cs typeface="Arial" panose="020B0604020202020204" pitchFamily="34" charset="0"/>
              </a:rPr>
              <a:t>X-ray Diffraction</a:t>
            </a:r>
            <a:endParaRPr lang="zh-CN" altLang="en-US" sz="1800" b="1" dirty="0">
              <a:latin typeface="+mj-lt"/>
              <a:cs typeface="Arial" panose="020B0604020202020204" pitchFamily="34" charset="0"/>
            </a:endParaRPr>
          </a:p>
        </p:txBody>
      </p:sp>
      <p:sp>
        <p:nvSpPr>
          <p:cNvPr id="160" name="Text Placeholder 29"/>
          <p:cNvSpPr>
            <a:spLocks noGrp="1"/>
          </p:cNvSpPr>
          <p:nvPr>
            <p:ph type="body" sz="quarter" idx="20"/>
          </p:nvPr>
        </p:nvSpPr>
        <p:spPr>
          <a:xfrm>
            <a:off x="13026270" y="11049000"/>
            <a:ext cx="5871329" cy="533400"/>
          </a:xfrm>
          <a:solidFill>
            <a:srgbClr val="00B050"/>
          </a:solidFill>
          <a:ln>
            <a:solidFill>
              <a:srgbClr val="09306B"/>
            </a:solidFill>
          </a:ln>
        </p:spPr>
        <p:txBody>
          <a:bodyPr anchor="ctr"/>
          <a:lstStyle/>
          <a:p>
            <a:pPr algn="ctr"/>
            <a:r>
              <a:rPr lang="en-US" dirty="0" smtClean="0">
                <a:solidFill>
                  <a:schemeClr val="tx1"/>
                </a:solidFill>
                <a:latin typeface="+mj-lt"/>
              </a:rPr>
              <a:t>Summary</a:t>
            </a:r>
            <a:endParaRPr lang="en-US" dirty="0">
              <a:solidFill>
                <a:schemeClr val="tx1"/>
              </a:solidFill>
              <a:latin typeface="+mj-lt"/>
            </a:endParaRPr>
          </a:p>
        </p:txBody>
      </p:sp>
      <p:grpSp>
        <p:nvGrpSpPr>
          <p:cNvPr id="163" name="Group 162"/>
          <p:cNvGrpSpPr/>
          <p:nvPr/>
        </p:nvGrpSpPr>
        <p:grpSpPr>
          <a:xfrm>
            <a:off x="7204968" y="3429000"/>
            <a:ext cx="4910832" cy="3124200"/>
            <a:chOff x="1122515" y="983537"/>
            <a:chExt cx="8748224" cy="5565494"/>
          </a:xfrm>
        </p:grpSpPr>
        <p:pic>
          <p:nvPicPr>
            <p:cNvPr id="164" name="Picture 5" descr="E:\research\nanoparticle\TEM\2016.1.13-2016-01-14 PtCuCo\2016.1.13\images\PtCuCo first Cu then Co 31.5.tif"/>
            <p:cNvPicPr>
              <a:picLocks noChangeAspect="1" noChangeArrowheads="1"/>
            </p:cNvPicPr>
            <p:nvPr/>
          </p:nvPicPr>
          <p:blipFill>
            <a:blip r:embed="rId9" cstate="print"/>
            <a:srcRect/>
            <a:stretch>
              <a:fillRect/>
            </a:stretch>
          </p:blipFill>
          <p:spPr bwMode="auto">
            <a:xfrm>
              <a:off x="1122515" y="991079"/>
              <a:ext cx="2880000" cy="2880000"/>
            </a:xfrm>
            <a:prstGeom prst="rect">
              <a:avLst/>
            </a:prstGeom>
            <a:noFill/>
          </p:spPr>
        </p:pic>
        <p:pic>
          <p:nvPicPr>
            <p:cNvPr id="165" name="Picture 164" descr="E:\research\nanoparticle\TEM\2016.1.13-2016-01-14 PtCuCo\2016.1.13\images\PtCuCo first Cu then Co SAED.tif"/>
            <p:cNvPicPr>
              <a:picLocks noChangeAspect="1" noChangeArrowheads="1"/>
            </p:cNvPicPr>
            <p:nvPr/>
          </p:nvPicPr>
          <p:blipFill>
            <a:blip r:embed="rId10" cstate="print"/>
            <a:srcRect/>
            <a:stretch>
              <a:fillRect/>
            </a:stretch>
          </p:blipFill>
          <p:spPr bwMode="auto">
            <a:xfrm>
              <a:off x="4054467" y="983537"/>
              <a:ext cx="2892129" cy="2892129"/>
            </a:xfrm>
            <a:prstGeom prst="rect">
              <a:avLst/>
            </a:prstGeom>
            <a:noFill/>
          </p:spPr>
        </p:pic>
        <p:pic>
          <p:nvPicPr>
            <p:cNvPr id="166" name="Picture 2" descr="E:\research\nanoparticle\EDX\2016.1.13 PtCuCo\PtCuCo CuCl2 CoCl 2_Pt.png"/>
            <p:cNvPicPr>
              <a:picLocks noChangeAspect="1" noChangeArrowheads="1"/>
            </p:cNvPicPr>
            <p:nvPr/>
          </p:nvPicPr>
          <p:blipFill>
            <a:blip r:embed="rId11" cstate="print"/>
            <a:srcRect/>
            <a:stretch>
              <a:fillRect/>
            </a:stretch>
          </p:blipFill>
          <p:spPr bwMode="auto">
            <a:xfrm>
              <a:off x="3318251" y="4097140"/>
              <a:ext cx="2160000" cy="2451891"/>
            </a:xfrm>
            <a:prstGeom prst="rect">
              <a:avLst/>
            </a:prstGeom>
            <a:noFill/>
          </p:spPr>
        </p:pic>
        <p:pic>
          <p:nvPicPr>
            <p:cNvPr id="167" name="Picture 3" descr="E:\research\nanoparticle\EDX\2016.1.13 PtCuCo\PtCuCo CuCl2 CoCl 2_Ch1.png"/>
            <p:cNvPicPr>
              <a:picLocks noChangeAspect="1" noChangeArrowheads="1"/>
            </p:cNvPicPr>
            <p:nvPr/>
          </p:nvPicPr>
          <p:blipFill>
            <a:blip r:embed="rId12" cstate="print"/>
            <a:srcRect/>
            <a:stretch>
              <a:fillRect/>
            </a:stretch>
          </p:blipFill>
          <p:spPr bwMode="auto">
            <a:xfrm>
              <a:off x="1122515" y="4097140"/>
              <a:ext cx="2160000" cy="2451891"/>
            </a:xfrm>
            <a:prstGeom prst="rect">
              <a:avLst/>
            </a:prstGeom>
            <a:noFill/>
          </p:spPr>
        </p:pic>
        <p:pic>
          <p:nvPicPr>
            <p:cNvPr id="168" name="Picture 4" descr="E:\research\nanoparticle\EDX\2016.1.13 PtCuCo\PtCuCo CuCl2 CoCl 2_Co.png"/>
            <p:cNvPicPr>
              <a:picLocks noChangeAspect="1" noChangeArrowheads="1"/>
            </p:cNvPicPr>
            <p:nvPr/>
          </p:nvPicPr>
          <p:blipFill>
            <a:blip r:embed="rId13" cstate="print"/>
            <a:srcRect/>
            <a:stretch>
              <a:fillRect/>
            </a:stretch>
          </p:blipFill>
          <p:spPr bwMode="auto">
            <a:xfrm>
              <a:off x="7710739" y="4097140"/>
              <a:ext cx="2160000" cy="2451891"/>
            </a:xfrm>
            <a:prstGeom prst="rect">
              <a:avLst/>
            </a:prstGeom>
            <a:noFill/>
          </p:spPr>
        </p:pic>
        <p:pic>
          <p:nvPicPr>
            <p:cNvPr id="169" name="Picture 5" descr="E:\research\nanoparticle\EDX\2016.1.13 PtCuCo\PtCuCo CuCl2 CoCl 2_Cu.png"/>
            <p:cNvPicPr>
              <a:picLocks noChangeAspect="1" noChangeArrowheads="1"/>
            </p:cNvPicPr>
            <p:nvPr/>
          </p:nvPicPr>
          <p:blipFill>
            <a:blip r:embed="rId14" cstate="print"/>
            <a:srcRect/>
            <a:stretch>
              <a:fillRect/>
            </a:stretch>
          </p:blipFill>
          <p:spPr bwMode="auto">
            <a:xfrm>
              <a:off x="5506957" y="4093521"/>
              <a:ext cx="2160000" cy="2451891"/>
            </a:xfrm>
            <a:prstGeom prst="rect">
              <a:avLst/>
            </a:prstGeom>
            <a:noFill/>
          </p:spPr>
        </p:pic>
        <p:pic>
          <p:nvPicPr>
            <p:cNvPr id="170" name="Picture 5" descr="E:\research\nanoparticle\TEM\2015.5.12-2015-05-12 PtTi, PtSS\2015.5.12\images\PtCo CB BF-3.jpg"/>
            <p:cNvPicPr>
              <a:picLocks noChangeAspect="1" noChangeArrowheads="1"/>
            </p:cNvPicPr>
            <p:nvPr/>
          </p:nvPicPr>
          <p:blipFill>
            <a:blip r:embed="rId15" cstate="print"/>
            <a:srcRect/>
            <a:stretch>
              <a:fillRect/>
            </a:stretch>
          </p:blipFill>
          <p:spPr bwMode="auto">
            <a:xfrm>
              <a:off x="6990160" y="983537"/>
              <a:ext cx="2880000" cy="2880000"/>
            </a:xfrm>
            <a:prstGeom prst="rect">
              <a:avLst/>
            </a:prstGeom>
            <a:noFill/>
          </p:spPr>
        </p:pic>
      </p:grpSp>
      <p:sp>
        <p:nvSpPr>
          <p:cNvPr id="171" name="Text Placeholder 26"/>
          <p:cNvSpPr>
            <a:spLocks noGrp="1"/>
          </p:cNvSpPr>
          <p:nvPr>
            <p:ph type="body" sz="quarter" idx="17"/>
          </p:nvPr>
        </p:nvSpPr>
        <p:spPr>
          <a:xfrm>
            <a:off x="13115248" y="11626701"/>
            <a:ext cx="5782351" cy="1632099"/>
          </a:xfrm>
        </p:spPr>
        <p:txBody>
          <a:bodyPr/>
          <a:lstStyle/>
          <a:p>
            <a:pPr marL="285750" indent="-285750" algn="just">
              <a:spcBef>
                <a:spcPts val="0"/>
              </a:spcBef>
              <a:spcAft>
                <a:spcPts val="600"/>
              </a:spcAft>
              <a:buFont typeface="Wingdings" panose="05000000000000000000" pitchFamily="2" charset="2"/>
              <a:buChar char="q"/>
            </a:pPr>
            <a:r>
              <a:rPr lang="en-US" sz="1400" dirty="0" smtClean="0">
                <a:solidFill>
                  <a:prstClr val="black"/>
                </a:solidFill>
                <a:latin typeface="+mj-lt"/>
              </a:rPr>
              <a:t>We develop </a:t>
            </a:r>
            <a:r>
              <a:rPr lang="en-US" sz="1400" dirty="0" err="1" smtClean="0">
                <a:solidFill>
                  <a:prstClr val="black"/>
                </a:solidFill>
                <a:latin typeface="+mj-lt"/>
              </a:rPr>
              <a:t>LASiS</a:t>
            </a:r>
            <a:r>
              <a:rPr lang="en-US" sz="1400" dirty="0" smtClean="0">
                <a:solidFill>
                  <a:prstClr val="black"/>
                </a:solidFill>
                <a:latin typeface="+mj-lt"/>
              </a:rPr>
              <a:t>-GRR as a facile</a:t>
            </a:r>
            <a:r>
              <a:rPr lang="en-US" sz="1400" smtClean="0">
                <a:solidFill>
                  <a:prstClr val="black"/>
                </a:solidFill>
                <a:latin typeface="+mj-lt"/>
              </a:rPr>
              <a:t>, green </a:t>
            </a:r>
            <a:r>
              <a:rPr lang="en-US" sz="1400" dirty="0" smtClean="0">
                <a:solidFill>
                  <a:prstClr val="black"/>
                </a:solidFill>
                <a:latin typeface="+mj-lt"/>
              </a:rPr>
              <a:t>synthesis technique for the  synthesis of ternary </a:t>
            </a:r>
            <a:r>
              <a:rPr lang="en-US" sz="1400" dirty="0" err="1" smtClean="0">
                <a:solidFill>
                  <a:prstClr val="black"/>
                </a:solidFill>
                <a:latin typeface="+mj-lt"/>
              </a:rPr>
              <a:t>PtCuCo</a:t>
            </a:r>
            <a:r>
              <a:rPr lang="en-US" sz="1400" dirty="0" smtClean="0">
                <a:solidFill>
                  <a:prstClr val="black"/>
                </a:solidFill>
                <a:latin typeface="+mj-lt"/>
              </a:rPr>
              <a:t> NAs with tailored composition and alloying as excellent ORR catalysts.</a:t>
            </a:r>
          </a:p>
          <a:p>
            <a:pPr marL="285750" indent="-285750" algn="just">
              <a:spcBef>
                <a:spcPts val="0"/>
              </a:spcBef>
              <a:spcAft>
                <a:spcPts val="600"/>
              </a:spcAft>
              <a:buFont typeface="Wingdings" panose="05000000000000000000" pitchFamily="2" charset="2"/>
              <a:buChar char="q"/>
            </a:pPr>
            <a:r>
              <a:rPr lang="en-US" sz="1400" dirty="0" smtClean="0">
                <a:solidFill>
                  <a:prstClr val="black"/>
                </a:solidFill>
                <a:latin typeface="+mj-lt"/>
              </a:rPr>
              <a:t>The combination of Cu and Co as non-precious transition metals showed promising results in lowering Pt % (wt.) while enhancing the catalytic activities, which is ascribed to the modified O/OH</a:t>
            </a:r>
            <a:r>
              <a:rPr lang="en-US" sz="1400" baseline="30000" dirty="0" smtClean="0">
                <a:solidFill>
                  <a:prstClr val="black"/>
                </a:solidFill>
                <a:latin typeface="+mj-lt"/>
              </a:rPr>
              <a:t>-</a:t>
            </a:r>
            <a:r>
              <a:rPr lang="en-US" sz="1400" dirty="0" smtClean="0">
                <a:solidFill>
                  <a:prstClr val="black"/>
                </a:solidFill>
                <a:latin typeface="+mj-lt"/>
              </a:rPr>
              <a:t> binding energies and increased surface sites due to alloying.</a:t>
            </a:r>
          </a:p>
        </p:txBody>
      </p:sp>
      <p:sp>
        <p:nvSpPr>
          <p:cNvPr id="2" name="TextBox 1"/>
          <p:cNvSpPr txBox="1"/>
          <p:nvPr/>
        </p:nvSpPr>
        <p:spPr>
          <a:xfrm>
            <a:off x="10346543" y="13058384"/>
            <a:ext cx="2226457" cy="2246769"/>
          </a:xfrm>
          <a:prstGeom prst="rect">
            <a:avLst/>
          </a:prstGeom>
          <a:noFill/>
        </p:spPr>
        <p:txBody>
          <a:bodyPr wrap="square" rtlCol="0">
            <a:spAutoFit/>
          </a:bodyPr>
          <a:lstStyle/>
          <a:p>
            <a:pPr algn="just"/>
            <a:r>
              <a:rPr lang="en-US" sz="1400" dirty="0">
                <a:solidFill>
                  <a:prstClr val="black"/>
                </a:solidFill>
                <a:latin typeface="Arial"/>
              </a:rPr>
              <a:t>XRD patterns </a:t>
            </a:r>
            <a:r>
              <a:rPr lang="en-US" sz="1400" dirty="0" smtClean="0">
                <a:solidFill>
                  <a:prstClr val="black"/>
                </a:solidFill>
                <a:latin typeface="Arial"/>
              </a:rPr>
              <a:t>indicate a c</a:t>
            </a:r>
            <a:r>
              <a:rPr lang="en-US" sz="1400" dirty="0" smtClean="0">
                <a:latin typeface="+mj-lt"/>
              </a:rPr>
              <a:t>lear </a:t>
            </a:r>
            <a:r>
              <a:rPr lang="en-US" sz="1400" dirty="0">
                <a:latin typeface="+mj-lt"/>
              </a:rPr>
              <a:t>shift of </a:t>
            </a:r>
            <a:r>
              <a:rPr lang="en-US" sz="1400" dirty="0" err="1" smtClean="0">
                <a:latin typeface="+mj-lt"/>
              </a:rPr>
              <a:t>PtCuCo</a:t>
            </a:r>
            <a:r>
              <a:rPr lang="en-US" sz="1400" dirty="0" smtClean="0">
                <a:latin typeface="+mj-lt"/>
              </a:rPr>
              <a:t> </a:t>
            </a:r>
            <a:r>
              <a:rPr lang="en-US" sz="1400" dirty="0">
                <a:latin typeface="+mj-lt"/>
              </a:rPr>
              <a:t>characteristic peaks to higher </a:t>
            </a:r>
            <a:r>
              <a:rPr lang="en-US" sz="1400" dirty="0" smtClean="0">
                <a:latin typeface="+mj-lt"/>
              </a:rPr>
              <a:t>angles. This indicates a shrinkage of lattice parameter of Pt due to the alloying of the three elements, as can be explained by the Bragg’s law.</a:t>
            </a:r>
          </a:p>
        </p:txBody>
      </p:sp>
      <p:sp>
        <p:nvSpPr>
          <p:cNvPr id="8" name="TextBox 7"/>
          <p:cNvSpPr txBox="1"/>
          <p:nvPr/>
        </p:nvSpPr>
        <p:spPr>
          <a:xfrm>
            <a:off x="13337537" y="3135180"/>
            <a:ext cx="2603598" cy="307777"/>
          </a:xfrm>
          <a:prstGeom prst="rect">
            <a:avLst/>
          </a:prstGeom>
          <a:noFill/>
        </p:spPr>
        <p:txBody>
          <a:bodyPr wrap="none" rtlCol="0">
            <a:spAutoFit/>
          </a:bodyPr>
          <a:lstStyle/>
          <a:p>
            <a:pPr marL="285750" indent="-285750">
              <a:buFont typeface="Wingdings" panose="05000000000000000000" pitchFamily="2" charset="2"/>
              <a:buChar char="q"/>
            </a:pPr>
            <a:r>
              <a:rPr lang="en-US" sz="1400" dirty="0">
                <a:latin typeface="+mj-lt"/>
              </a:rPr>
              <a:t>Cyclic voltammetry curves </a:t>
            </a:r>
          </a:p>
        </p:txBody>
      </p:sp>
      <p:sp>
        <p:nvSpPr>
          <p:cNvPr id="18" name="Rectangle 17"/>
          <p:cNvSpPr/>
          <p:nvPr/>
        </p:nvSpPr>
        <p:spPr>
          <a:xfrm>
            <a:off x="16322135" y="3145093"/>
            <a:ext cx="2464136" cy="307777"/>
          </a:xfrm>
          <a:prstGeom prst="rect">
            <a:avLst/>
          </a:prstGeom>
        </p:spPr>
        <p:txBody>
          <a:bodyPr wrap="none">
            <a:spAutoFit/>
          </a:bodyPr>
          <a:lstStyle/>
          <a:p>
            <a:pPr marL="285750" lvl="0" indent="-285750">
              <a:buFont typeface="Wingdings" panose="05000000000000000000" pitchFamily="2" charset="2"/>
              <a:buChar char="q"/>
            </a:pPr>
            <a:r>
              <a:rPr lang="en-US" sz="1400" dirty="0">
                <a:solidFill>
                  <a:prstClr val="black"/>
                </a:solidFill>
                <a:latin typeface="+mj-lt"/>
              </a:rPr>
              <a:t>ORR </a:t>
            </a:r>
            <a:r>
              <a:rPr lang="en-US" sz="1400" dirty="0" smtClean="0">
                <a:solidFill>
                  <a:prstClr val="black"/>
                </a:solidFill>
                <a:latin typeface="+mj-lt"/>
              </a:rPr>
              <a:t>polarization curves </a:t>
            </a:r>
            <a:endParaRPr lang="en-US" sz="1400" dirty="0">
              <a:solidFill>
                <a:prstClr val="black"/>
              </a:solidFill>
              <a:latin typeface="+mj-lt"/>
            </a:endParaRPr>
          </a:p>
        </p:txBody>
      </p:sp>
      <p:sp>
        <p:nvSpPr>
          <p:cNvPr id="22" name="TextBox 21"/>
          <p:cNvSpPr txBox="1"/>
          <p:nvPr/>
        </p:nvSpPr>
        <p:spPr>
          <a:xfrm>
            <a:off x="13115249" y="7632680"/>
            <a:ext cx="5772374" cy="3416320"/>
          </a:xfrm>
          <a:prstGeom prst="rect">
            <a:avLst/>
          </a:prstGeom>
          <a:noFill/>
        </p:spPr>
        <p:txBody>
          <a:bodyPr wrap="square" rtlCol="0">
            <a:spAutoFit/>
          </a:bodyPr>
          <a:lstStyle/>
          <a:p>
            <a:pPr marL="285750" indent="-285750" algn="just">
              <a:spcAft>
                <a:spcPts val="600"/>
              </a:spcAft>
              <a:buFont typeface="Wingdings" panose="05000000000000000000" pitchFamily="2" charset="2"/>
              <a:buChar char="q"/>
            </a:pPr>
            <a:r>
              <a:rPr lang="en-US" sz="1400" dirty="0" smtClean="0">
                <a:latin typeface="+mj-lt"/>
              </a:rPr>
              <a:t>Cyclic voltammetry compares the electrochemical surface areas (ECSA) for the synthesized </a:t>
            </a:r>
            <a:r>
              <a:rPr lang="en-US" sz="1400" dirty="0" err="1" smtClean="0">
                <a:latin typeface="+mj-lt"/>
              </a:rPr>
              <a:t>PtCuCo</a:t>
            </a:r>
            <a:r>
              <a:rPr lang="en-US" sz="1400" dirty="0" smtClean="0">
                <a:latin typeface="+mj-lt"/>
              </a:rPr>
              <a:t> ternary alloys through the hydrogen adsorption/desorption area.</a:t>
            </a:r>
          </a:p>
          <a:p>
            <a:pPr marL="285750" indent="-285750" algn="just">
              <a:spcAft>
                <a:spcPts val="600"/>
              </a:spcAft>
              <a:buFont typeface="Wingdings" panose="05000000000000000000" pitchFamily="2" charset="2"/>
              <a:buChar char="q"/>
            </a:pPr>
            <a:r>
              <a:rPr lang="en-US" sz="1400" dirty="0" smtClean="0">
                <a:latin typeface="+mj-lt"/>
              </a:rPr>
              <a:t>ORR polarization curves indicate that all synthesized NAs outperform the catalytic activities of commercial Pt/C.</a:t>
            </a:r>
          </a:p>
          <a:p>
            <a:pPr marL="285750" indent="-285750" algn="just">
              <a:spcAft>
                <a:spcPts val="600"/>
              </a:spcAft>
              <a:buFont typeface="Wingdings" panose="05000000000000000000" pitchFamily="2" charset="2"/>
              <a:buChar char="q"/>
            </a:pPr>
            <a:r>
              <a:rPr lang="en-US" sz="1400" dirty="0" smtClean="0">
                <a:latin typeface="+mj-lt"/>
              </a:rPr>
              <a:t>While binary </a:t>
            </a:r>
            <a:r>
              <a:rPr lang="en-US" sz="1400" dirty="0" err="1" smtClean="0">
                <a:latin typeface="+mj-lt"/>
              </a:rPr>
              <a:t>PtCo</a:t>
            </a:r>
            <a:r>
              <a:rPr lang="en-US" sz="1400" dirty="0" smtClean="0">
                <a:latin typeface="+mj-lt"/>
              </a:rPr>
              <a:t> NA indicates the best specific activity (SA),  the ternary PtCuCo-1 NAs exhibit </a:t>
            </a:r>
            <a:r>
              <a:rPr lang="en-US" sz="1400" dirty="0">
                <a:latin typeface="+mj-lt"/>
              </a:rPr>
              <a:t>the best ORR mass activity (MA</a:t>
            </a:r>
            <a:r>
              <a:rPr lang="en-US" sz="1400" dirty="0" smtClean="0">
                <a:latin typeface="+mj-lt"/>
              </a:rPr>
              <a:t>).</a:t>
            </a:r>
          </a:p>
          <a:p>
            <a:pPr marL="285750" indent="-285750" algn="just">
              <a:spcAft>
                <a:spcPts val="600"/>
              </a:spcAft>
              <a:buFont typeface="Wingdings" panose="05000000000000000000" pitchFamily="2" charset="2"/>
              <a:buChar char="q"/>
            </a:pPr>
            <a:r>
              <a:rPr lang="en-US" sz="1400" dirty="0" smtClean="0">
                <a:latin typeface="+mj-lt"/>
              </a:rPr>
              <a:t>The superior MA and SA for the as-synthesized ternary </a:t>
            </a:r>
            <a:r>
              <a:rPr lang="en-US" sz="1400" dirty="0" err="1" smtClean="0">
                <a:latin typeface="+mj-lt"/>
              </a:rPr>
              <a:t>PtCuCo</a:t>
            </a:r>
            <a:r>
              <a:rPr lang="en-US" sz="1400" dirty="0" smtClean="0">
                <a:latin typeface="+mj-lt"/>
              </a:rPr>
              <a:t> NAs can be attributed to the green synthesis technique of </a:t>
            </a:r>
            <a:r>
              <a:rPr lang="en-US" sz="1400" dirty="0" err="1" smtClean="0">
                <a:latin typeface="+mj-lt"/>
              </a:rPr>
              <a:t>LASiS</a:t>
            </a:r>
            <a:r>
              <a:rPr lang="en-US" sz="1400" dirty="0" smtClean="0">
                <a:latin typeface="+mj-lt"/>
              </a:rPr>
              <a:t>-GRR that uses no harsh chemicals and surfactants that are known to be detrimental to surface catalytic activities.</a:t>
            </a:r>
          </a:p>
          <a:p>
            <a:pPr marL="285750" indent="-285750" algn="just">
              <a:spcAft>
                <a:spcPts val="600"/>
              </a:spcAft>
              <a:buFont typeface="Wingdings" panose="05000000000000000000" pitchFamily="2" charset="2"/>
              <a:buChar char="q"/>
            </a:pPr>
            <a:r>
              <a:rPr lang="en-US" sz="1400" dirty="0" smtClean="0">
                <a:latin typeface="+mj-lt"/>
              </a:rPr>
              <a:t>Finally, elemental ratios in the alloy can be readily tailored for optimizing the O/OH</a:t>
            </a:r>
            <a:r>
              <a:rPr lang="en-US" sz="1400" baseline="30000" dirty="0" smtClean="0">
                <a:latin typeface="+mj-lt"/>
              </a:rPr>
              <a:t>-</a:t>
            </a:r>
            <a:r>
              <a:rPr lang="en-US" sz="1400" dirty="0" smtClean="0">
                <a:latin typeface="+mj-lt"/>
              </a:rPr>
              <a:t> adsorption energies and therefore achieving the best catalytic performances.</a:t>
            </a:r>
          </a:p>
        </p:txBody>
      </p:sp>
      <p:sp>
        <p:nvSpPr>
          <p:cNvPr id="9" name="TextBox 8"/>
          <p:cNvSpPr txBox="1"/>
          <p:nvPr/>
        </p:nvSpPr>
        <p:spPr>
          <a:xfrm rot="10800000" flipV="1">
            <a:off x="3704973" y="5031699"/>
            <a:ext cx="2543427" cy="2893100"/>
          </a:xfrm>
          <a:prstGeom prst="rect">
            <a:avLst/>
          </a:prstGeom>
          <a:noFill/>
        </p:spPr>
        <p:txBody>
          <a:bodyPr wrap="square" rtlCol="0">
            <a:spAutoFit/>
          </a:bodyPr>
          <a:lstStyle/>
          <a:p>
            <a:pPr marL="285750" indent="-285750" algn="just">
              <a:buFont typeface="Wingdings" panose="05000000000000000000" pitchFamily="2" charset="2"/>
              <a:buChar char="q"/>
            </a:pPr>
            <a:r>
              <a:rPr lang="en-US" sz="1400" dirty="0" smtClean="0">
                <a:latin typeface="+mj-lt"/>
                <a:cs typeface="Arial" panose="020B0604020202020204" pitchFamily="34" charset="0"/>
              </a:rPr>
              <a:t>Alloying Pt with other transition metals such as Co, Cu modifies the respective oxygen and hydroxide binding energies and meanwhile increase the surface sites for the ORR to occur due </a:t>
            </a:r>
            <a:r>
              <a:rPr lang="en-US" sz="1400" dirty="0">
                <a:latin typeface="+mj-lt"/>
                <a:cs typeface="Arial" panose="020B0604020202020204" pitchFamily="34" charset="0"/>
              </a:rPr>
              <a:t>to the shrinkage of lattice parameters</a:t>
            </a:r>
            <a:r>
              <a:rPr lang="en-US" sz="1400" dirty="0" smtClean="0">
                <a:latin typeface="+mj-lt"/>
                <a:cs typeface="Arial" panose="020B0604020202020204" pitchFamily="34" charset="0"/>
              </a:rPr>
              <a:t>. Besides, forming </a:t>
            </a:r>
            <a:r>
              <a:rPr lang="en-US" sz="1400" dirty="0" err="1" smtClean="0">
                <a:latin typeface="+mj-lt"/>
                <a:cs typeface="Arial" panose="020B0604020202020204" pitchFamily="34" charset="0"/>
              </a:rPr>
              <a:t>nanoalloys</a:t>
            </a:r>
            <a:r>
              <a:rPr lang="en-US" sz="1400" dirty="0" smtClean="0">
                <a:latin typeface="+mj-lt"/>
                <a:cs typeface="Arial" panose="020B0604020202020204" pitchFamily="34" charset="0"/>
              </a:rPr>
              <a:t> also lower the cost of the expensive noble metal Pt. </a:t>
            </a:r>
            <a:endParaRPr lang="en-US" sz="1400" dirty="0">
              <a:latin typeface="+mj-lt"/>
            </a:endParaRPr>
          </a:p>
        </p:txBody>
      </p:sp>
      <p:sp>
        <p:nvSpPr>
          <p:cNvPr id="57" name="Rectangle 56"/>
          <p:cNvSpPr/>
          <p:nvPr/>
        </p:nvSpPr>
        <p:spPr>
          <a:xfrm>
            <a:off x="6666379" y="9601200"/>
            <a:ext cx="2760692" cy="338554"/>
          </a:xfrm>
          <a:prstGeom prst="rect">
            <a:avLst/>
          </a:prstGeom>
        </p:spPr>
        <p:txBody>
          <a:bodyPr wrap="none">
            <a:spAutoFit/>
          </a:bodyPr>
          <a:lstStyle/>
          <a:p>
            <a:r>
              <a:rPr lang="en-US" altLang="zh-CN" sz="1600" dirty="0" smtClean="0">
                <a:latin typeface="+mj-lt"/>
                <a:cs typeface="Arial" panose="020B0604020202020204" pitchFamily="34" charset="0"/>
              </a:rPr>
              <a:t>2. By changing ablation time</a:t>
            </a:r>
          </a:p>
        </p:txBody>
      </p:sp>
      <p:sp>
        <p:nvSpPr>
          <p:cNvPr id="58" name="TextBox 57"/>
          <p:cNvSpPr txBox="1"/>
          <p:nvPr/>
        </p:nvSpPr>
        <p:spPr>
          <a:xfrm>
            <a:off x="4648101" y="13767038"/>
            <a:ext cx="1499631" cy="2300630"/>
          </a:xfrm>
          <a:prstGeom prst="rect">
            <a:avLst/>
          </a:prstGeom>
          <a:noFill/>
        </p:spPr>
        <p:txBody>
          <a:bodyPr wrap="square" rtlCol="0">
            <a:spAutoFit/>
          </a:bodyPr>
          <a:lstStyle/>
          <a:p>
            <a:pPr algn="just"/>
            <a:r>
              <a:rPr lang="en-US" sz="1350" dirty="0" err="1" smtClean="0">
                <a:latin typeface="+mj-lt"/>
                <a:cs typeface="Arial" panose="020B0604020202020204" pitchFamily="34" charset="0"/>
              </a:rPr>
              <a:t>LASiS</a:t>
            </a:r>
            <a:r>
              <a:rPr lang="en-US" sz="1350" dirty="0" smtClean="0">
                <a:latin typeface="+mj-lt"/>
                <a:cs typeface="Arial" panose="020B0604020202020204" pitchFamily="34" charset="0"/>
              </a:rPr>
              <a:t>-GRR occurs when the redox potential of the target metal is less than the metal salts.</a:t>
            </a:r>
          </a:p>
          <a:p>
            <a:pPr algn="just"/>
            <a:endParaRPr lang="en-US" sz="1400" dirty="0" smtClean="0">
              <a:latin typeface="+mj-lt"/>
              <a:cs typeface="Arial" panose="020B0604020202020204" pitchFamily="34" charset="0"/>
            </a:endParaRPr>
          </a:p>
          <a:p>
            <a:pPr algn="just"/>
            <a:r>
              <a:rPr lang="en-US" sz="1250" b="1" dirty="0" smtClean="0">
                <a:latin typeface="+mj-lt"/>
                <a:cs typeface="Arial" panose="020B0604020202020204" pitchFamily="34" charset="0"/>
              </a:rPr>
              <a:t>Redox Potentials</a:t>
            </a:r>
          </a:p>
          <a:p>
            <a:r>
              <a:rPr lang="en-US" altLang="zh-CN" sz="1200" dirty="0" smtClean="0">
                <a:latin typeface="+mj-lt"/>
                <a:cs typeface="Arial" pitchFamily="34" charset="0"/>
              </a:rPr>
              <a:t>[PtCl</a:t>
            </a:r>
            <a:r>
              <a:rPr lang="en-US" altLang="zh-CN" sz="1200" baseline="-25000" dirty="0" smtClean="0">
                <a:latin typeface="+mj-lt"/>
                <a:cs typeface="Arial" pitchFamily="34" charset="0"/>
              </a:rPr>
              <a:t>4</a:t>
            </a:r>
            <a:r>
              <a:rPr lang="en-US" altLang="zh-CN" sz="1200" dirty="0" smtClean="0">
                <a:latin typeface="+mj-lt"/>
                <a:cs typeface="Arial" pitchFamily="34" charset="0"/>
              </a:rPr>
              <a:t>]</a:t>
            </a:r>
            <a:r>
              <a:rPr lang="en-US" altLang="zh-CN" sz="1200" baseline="30000" dirty="0" smtClean="0">
                <a:latin typeface="+mj-lt"/>
                <a:cs typeface="Arial" pitchFamily="34" charset="0"/>
              </a:rPr>
              <a:t>2-</a:t>
            </a:r>
            <a:r>
              <a:rPr lang="en-US" altLang="zh-CN" sz="1200" dirty="0" smtClean="0">
                <a:latin typeface="+mj-lt"/>
                <a:cs typeface="Arial" pitchFamily="34" charset="0"/>
              </a:rPr>
              <a:t>/Pt = 0.755</a:t>
            </a:r>
          </a:p>
          <a:p>
            <a:r>
              <a:rPr lang="en-US" altLang="zh-CN" sz="1200" dirty="0" smtClean="0">
                <a:latin typeface="+mj-lt"/>
                <a:cs typeface="Arial" pitchFamily="34" charset="0"/>
              </a:rPr>
              <a:t>Cu</a:t>
            </a:r>
            <a:r>
              <a:rPr lang="en-US" altLang="zh-CN" sz="1200" baseline="30000" dirty="0" smtClean="0">
                <a:latin typeface="+mj-lt"/>
                <a:cs typeface="Arial" pitchFamily="34" charset="0"/>
              </a:rPr>
              <a:t>+</a:t>
            </a:r>
            <a:r>
              <a:rPr lang="en-US" altLang="zh-CN" sz="1200" dirty="0" smtClean="0">
                <a:latin typeface="+mj-lt"/>
                <a:cs typeface="Arial" pitchFamily="34" charset="0"/>
              </a:rPr>
              <a:t>/Cu = 0.52</a:t>
            </a:r>
          </a:p>
          <a:p>
            <a:r>
              <a:rPr lang="en-US" altLang="zh-CN" sz="1200" dirty="0" smtClean="0">
                <a:latin typeface="+mj-lt"/>
                <a:cs typeface="Arial" pitchFamily="34" charset="0"/>
              </a:rPr>
              <a:t>Co</a:t>
            </a:r>
            <a:r>
              <a:rPr lang="en-US" altLang="zh-CN" sz="1200" baseline="30000" dirty="0" smtClean="0">
                <a:latin typeface="+mj-lt"/>
                <a:cs typeface="Arial" pitchFamily="34" charset="0"/>
              </a:rPr>
              <a:t>2+</a:t>
            </a:r>
            <a:r>
              <a:rPr lang="en-US" altLang="zh-CN" sz="1200" dirty="0" smtClean="0">
                <a:latin typeface="+mj-lt"/>
                <a:cs typeface="Arial" pitchFamily="34" charset="0"/>
              </a:rPr>
              <a:t>/Co = -0.28</a:t>
            </a:r>
            <a:endParaRPr lang="en-US" altLang="zh-CN" sz="1200" dirty="0">
              <a:latin typeface="+mj-lt"/>
              <a:cs typeface="Arial" pitchFamily="34" charset="0"/>
            </a:endParaRPr>
          </a:p>
        </p:txBody>
      </p:sp>
      <p:pic>
        <p:nvPicPr>
          <p:cNvPr id="59" name="Picture 58"/>
          <p:cNvPicPr>
            <a:picLocks noChangeAspect="1"/>
          </p:cNvPicPr>
          <p:nvPr/>
        </p:nvPicPr>
        <p:blipFill rotWithShape="1">
          <a:blip r:embed="rId16" cstate="print">
            <a:extLst>
              <a:ext uri="{28A0092B-C50C-407E-A947-70E740481C1C}">
                <a14:useLocalDpi xmlns:a14="http://schemas.microsoft.com/office/drawing/2010/main" val="0"/>
              </a:ext>
            </a:extLst>
          </a:blip>
          <a:srcRect t="9490" r="15990" b="5088"/>
          <a:stretch/>
        </p:blipFill>
        <p:spPr>
          <a:xfrm>
            <a:off x="13026271" y="3473558"/>
            <a:ext cx="2880000" cy="2057143"/>
          </a:xfrm>
          <a:prstGeom prst="rect">
            <a:avLst/>
          </a:prstGeom>
        </p:spPr>
      </p:pic>
      <p:pic>
        <p:nvPicPr>
          <p:cNvPr id="60" name="Picture 59"/>
          <p:cNvPicPr>
            <a:picLocks noChangeAspect="1"/>
          </p:cNvPicPr>
          <p:nvPr/>
        </p:nvPicPr>
        <p:blipFill rotWithShape="1">
          <a:blip r:embed="rId17" cstate="print">
            <a:extLst>
              <a:ext uri="{28A0092B-C50C-407E-A947-70E740481C1C}">
                <a14:useLocalDpi xmlns:a14="http://schemas.microsoft.com/office/drawing/2010/main" val="0"/>
              </a:ext>
            </a:extLst>
          </a:blip>
          <a:srcRect l="1333" t="9031" r="17325" b="6411"/>
          <a:stretch/>
        </p:blipFill>
        <p:spPr>
          <a:xfrm>
            <a:off x="16001436" y="3474720"/>
            <a:ext cx="2880000" cy="2103120"/>
          </a:xfrm>
          <a:prstGeom prst="rect">
            <a:avLst/>
          </a:prstGeom>
        </p:spPr>
      </p:pic>
      <p:sp>
        <p:nvSpPr>
          <p:cNvPr id="61" name="Oval 60"/>
          <p:cNvSpPr/>
          <p:nvPr/>
        </p:nvSpPr>
        <p:spPr>
          <a:xfrm>
            <a:off x="17899117" y="3600710"/>
            <a:ext cx="576064" cy="577394"/>
          </a:xfrm>
          <a:prstGeom prst="ellipse">
            <a:avLst/>
          </a:prstGeom>
          <a:noFill/>
          <a:ln>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p:cNvCxnSpPr/>
          <p:nvPr/>
        </p:nvCxnSpPr>
        <p:spPr>
          <a:xfrm flipH="1">
            <a:off x="17757952" y="4056304"/>
            <a:ext cx="216024" cy="16811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64583" y="7495401"/>
            <a:ext cx="3626417" cy="276999"/>
          </a:xfrm>
          <a:prstGeom prst="rect">
            <a:avLst/>
          </a:prstGeom>
        </p:spPr>
        <p:txBody>
          <a:bodyPr wrap="square">
            <a:spAutoFit/>
          </a:bodyPr>
          <a:lstStyle/>
          <a:p>
            <a:r>
              <a:rPr lang="zh-CN" altLang="en-US" sz="1200" dirty="0">
                <a:latin typeface="+mj-lt"/>
              </a:rPr>
              <a:t>http://www.tech-etch.com/photoetch/fuelcell.html</a:t>
            </a:r>
          </a:p>
        </p:txBody>
      </p:sp>
      <mc:AlternateContent xmlns:mc="http://schemas.openxmlformats.org/markup-compatibility/2006" xmlns:a14="http://schemas.microsoft.com/office/drawing/2010/main">
        <mc:Choice Requires="a14">
          <p:sp>
            <p:nvSpPr>
              <p:cNvPr id="4" name="TextBox 3"/>
              <p:cNvSpPr txBox="1"/>
              <p:nvPr/>
            </p:nvSpPr>
            <p:spPr>
              <a:xfrm>
                <a:off x="10560947" y="15305153"/>
                <a:ext cx="175092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𝑛</m:t>
                      </m:r>
                      <m:r>
                        <m:rPr>
                          <m:sty m:val="p"/>
                        </m:rPr>
                        <a:rPr lang="el-GR" sz="2400" b="0" i="1" smtClean="0">
                          <a:latin typeface="Cambria Math" panose="02040503050406030204" pitchFamily="18" charset="0"/>
                        </a:rPr>
                        <m:t>λ</m:t>
                      </m:r>
                      <m:r>
                        <a:rPr lang="en-US" sz="2400" b="0" i="1" smtClean="0">
                          <a:latin typeface="Cambria Math" panose="02040503050406030204" pitchFamily="18" charset="0"/>
                        </a:rPr>
                        <m:t>=2</m:t>
                      </m:r>
                      <m:r>
                        <a:rPr lang="en-US" sz="2400" b="0" i="1" smtClean="0">
                          <a:latin typeface="Cambria Math" panose="02040503050406030204" pitchFamily="18" charset="0"/>
                        </a:rPr>
                        <m:t>𝑑𝑠𝑖𝑛</m:t>
                      </m:r>
                      <m:r>
                        <a:rPr lang="en-US" sz="2400" b="0" i="1" smtClean="0">
                          <a:latin typeface="Cambria Math" panose="02040503050406030204" pitchFamily="18" charset="0"/>
                          <a:ea typeface="Cambria Math" panose="02040503050406030204" pitchFamily="18" charset="0"/>
                        </a:rPr>
                        <m:t>𝜃</m:t>
                      </m:r>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10560947" y="15305153"/>
                <a:ext cx="1750929" cy="369332"/>
              </a:xfrm>
              <a:prstGeom prst="rect">
                <a:avLst/>
              </a:prstGeom>
              <a:blipFill rotWithShape="1">
                <a:blip r:embed="rId18"/>
                <a:stretch>
                  <a:fillRect l="-1389" r="-3125" b="-8333"/>
                </a:stretch>
              </a:blipFill>
            </p:spPr>
            <p:txBody>
              <a:bodyPr/>
              <a:lstStyle/>
              <a:p>
                <a:r>
                  <a:rPr lang="en-US">
                    <a:noFill/>
                  </a:rPr>
                  <a:t> </a:t>
                </a:r>
              </a:p>
            </p:txBody>
          </p:sp>
        </mc:Fallback>
      </mc:AlternateContent>
      <p:graphicFrame>
        <p:nvGraphicFramePr>
          <p:cNvPr id="6" name="Table 5"/>
          <p:cNvGraphicFramePr>
            <a:graphicFrameLocks noGrp="1"/>
          </p:cNvGraphicFramePr>
          <p:nvPr>
            <p:extLst>
              <p:ext uri="{D42A27DB-BD31-4B8C-83A1-F6EECF244321}">
                <p14:modId xmlns:p14="http://schemas.microsoft.com/office/powerpoint/2010/main" val="3237734050"/>
              </p:ext>
            </p:extLst>
          </p:nvPr>
        </p:nvGraphicFramePr>
        <p:xfrm>
          <a:off x="6687466" y="7391400"/>
          <a:ext cx="5827468" cy="2043536"/>
        </p:xfrm>
        <a:graphic>
          <a:graphicData uri="http://schemas.openxmlformats.org/drawingml/2006/table">
            <a:tbl>
              <a:tblPr>
                <a:tableStyleId>{3C2FFA5D-87B4-456A-9821-1D502468CF0F}</a:tableStyleId>
              </a:tblPr>
              <a:tblGrid>
                <a:gridCol w="739757"/>
                <a:gridCol w="739757"/>
                <a:gridCol w="724659"/>
                <a:gridCol w="724659"/>
                <a:gridCol w="724659"/>
                <a:gridCol w="724659"/>
                <a:gridCol w="724659"/>
                <a:gridCol w="724659"/>
              </a:tblGrid>
              <a:tr h="849423">
                <a:tc>
                  <a:txBody>
                    <a:bodyPr/>
                    <a:lstStyle/>
                    <a:p>
                      <a:pPr algn="ctr" rtl="0" fontAlgn="ctr"/>
                      <a:r>
                        <a:rPr lang="en-US" sz="1200" b="1" u="none" strike="noStrike" dirty="0" smtClean="0">
                          <a:effectLst/>
                          <a:latin typeface="+mj-lt"/>
                        </a:rPr>
                        <a:t>Tuning</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b="1" u="none" strike="noStrike">
                          <a:effectLst/>
                          <a:latin typeface="+mj-lt"/>
                        </a:rPr>
                        <a:t>Sample</a:t>
                      </a:r>
                      <a:endParaRPr lang="en-US" sz="1200" b="1" i="0" u="none" strike="noStrike">
                        <a:solidFill>
                          <a:srgbClr val="000000"/>
                        </a:solidFill>
                        <a:effectLst/>
                        <a:latin typeface="+mj-lt"/>
                      </a:endParaRPr>
                    </a:p>
                  </a:txBody>
                  <a:tcPr marL="9651" marR="9651" marT="9651" marB="0" anchor="ctr"/>
                </a:tc>
                <a:tc>
                  <a:txBody>
                    <a:bodyPr/>
                    <a:lstStyle/>
                    <a:p>
                      <a:pPr algn="ctr" rtl="0" fontAlgn="ctr"/>
                      <a:r>
                        <a:rPr lang="en-US" sz="1200" b="1" u="none" strike="noStrike" dirty="0">
                          <a:effectLst/>
                          <a:latin typeface="+mj-lt"/>
                        </a:rPr>
                        <a:t>K</a:t>
                      </a:r>
                      <a:r>
                        <a:rPr lang="en-US" sz="1200" b="1" u="none" strike="noStrike" baseline="-25000" dirty="0">
                          <a:effectLst/>
                          <a:latin typeface="+mj-lt"/>
                        </a:rPr>
                        <a:t>2</a:t>
                      </a:r>
                      <a:r>
                        <a:rPr lang="en-US" sz="1200" b="1" u="none" strike="noStrike" dirty="0">
                          <a:effectLst/>
                          <a:latin typeface="+mj-lt"/>
                        </a:rPr>
                        <a:t>PtCl</a:t>
                      </a:r>
                      <a:r>
                        <a:rPr lang="en-US" sz="1200" b="1" u="none" strike="noStrike" baseline="-25000" dirty="0">
                          <a:effectLst/>
                          <a:latin typeface="+mj-lt"/>
                        </a:rPr>
                        <a:t>4</a:t>
                      </a:r>
                      <a:r>
                        <a:rPr lang="en-US" sz="1200" b="1" u="none" strike="noStrike" dirty="0">
                          <a:effectLst/>
                          <a:latin typeface="+mj-lt"/>
                        </a:rPr>
                        <a:t> (</a:t>
                      </a:r>
                      <a:r>
                        <a:rPr lang="en-US" sz="1200" b="1" u="none" strike="noStrike" dirty="0" err="1">
                          <a:effectLst/>
                          <a:latin typeface="+mj-lt"/>
                        </a:rPr>
                        <a:t>mM</a:t>
                      </a:r>
                      <a:r>
                        <a:rPr lang="en-US" sz="1200" b="1" u="none" strike="noStrike" dirty="0">
                          <a:effectLst/>
                          <a:latin typeface="+mj-lt"/>
                        </a:rPr>
                        <a:t>)</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b="1" u="none" strike="noStrike" dirty="0" err="1">
                          <a:effectLst/>
                          <a:latin typeface="+mj-lt"/>
                        </a:rPr>
                        <a:t>CuCl</a:t>
                      </a:r>
                      <a:r>
                        <a:rPr lang="en-US" sz="1200" b="1" u="none" strike="noStrike" dirty="0">
                          <a:effectLst/>
                          <a:latin typeface="+mj-lt"/>
                        </a:rPr>
                        <a:t> (</a:t>
                      </a:r>
                      <a:r>
                        <a:rPr lang="en-US" sz="1200" b="1" u="none" strike="noStrike" dirty="0" err="1">
                          <a:effectLst/>
                          <a:latin typeface="+mj-lt"/>
                        </a:rPr>
                        <a:t>mM</a:t>
                      </a:r>
                      <a:r>
                        <a:rPr lang="en-US" sz="1200" b="1" u="none" strike="noStrike" dirty="0">
                          <a:effectLst/>
                          <a:latin typeface="+mj-lt"/>
                        </a:rPr>
                        <a:t>)</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b="1" u="none" strike="noStrike" dirty="0">
                          <a:effectLst/>
                          <a:latin typeface="+mj-lt"/>
                        </a:rPr>
                        <a:t>Ablation time (min)</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b="1" u="none" strike="noStrike" dirty="0">
                          <a:effectLst/>
                          <a:latin typeface="+mj-lt"/>
                        </a:rPr>
                        <a:t>Pt%</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b="1" u="none" strike="noStrike" dirty="0">
                          <a:effectLst/>
                          <a:latin typeface="+mj-lt"/>
                        </a:rPr>
                        <a:t>Co%</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b="1" u="none" strike="noStrike" dirty="0">
                          <a:effectLst/>
                          <a:latin typeface="+mj-lt"/>
                        </a:rPr>
                        <a:t>Cu%</a:t>
                      </a:r>
                      <a:endParaRPr lang="en-US" sz="1200" b="1" i="0" u="none" strike="noStrike" dirty="0">
                        <a:solidFill>
                          <a:srgbClr val="000000"/>
                        </a:solidFill>
                        <a:effectLst/>
                        <a:latin typeface="+mj-lt"/>
                      </a:endParaRPr>
                    </a:p>
                  </a:txBody>
                  <a:tcPr marL="9651" marR="9651" marT="9651" marB="0" anchor="ctr"/>
                </a:tc>
              </a:tr>
              <a:tr h="295451">
                <a:tc rowSpan="4">
                  <a:txBody>
                    <a:bodyPr/>
                    <a:lstStyle/>
                    <a:p>
                      <a:pPr algn="ctr" rtl="0" fontAlgn="ctr"/>
                      <a:r>
                        <a:rPr lang="en-US" sz="1200" b="1" u="none" strike="noStrike" dirty="0" err="1" smtClean="0">
                          <a:effectLst/>
                          <a:latin typeface="+mj-lt"/>
                        </a:rPr>
                        <a:t>CuCl</a:t>
                      </a:r>
                      <a:r>
                        <a:rPr lang="en-US" sz="1200" b="1" u="none" strike="noStrike" dirty="0" smtClean="0">
                          <a:effectLst/>
                          <a:latin typeface="+mj-lt"/>
                        </a:rPr>
                        <a:t> salt</a:t>
                      </a:r>
                      <a:endParaRPr lang="en-US" sz="1200" b="1" i="0" u="none" strike="noStrike" dirty="0">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PtCo</a:t>
                      </a:r>
                      <a:endParaRPr lang="en-US" sz="1200" b="0" i="0" u="none" strike="noStrike">
                        <a:solidFill>
                          <a:srgbClr val="000000"/>
                        </a:solidFill>
                        <a:effectLst/>
                        <a:latin typeface="+mj-lt"/>
                      </a:endParaRPr>
                    </a:p>
                  </a:txBody>
                  <a:tcPr marL="9651" marR="9651" marT="9651" marB="0" anchor="ctr"/>
                </a:tc>
                <a:tc rowSpan="4">
                  <a:txBody>
                    <a:bodyPr/>
                    <a:lstStyle/>
                    <a:p>
                      <a:pPr algn="ctr" rtl="0" fontAlgn="ctr"/>
                      <a:r>
                        <a:rPr lang="en-US" sz="1200" u="none" strike="noStrike" dirty="0">
                          <a:effectLst/>
                          <a:latin typeface="+mj-lt"/>
                        </a:rPr>
                        <a:t>0.3</a:t>
                      </a:r>
                      <a:endParaRPr lang="en-US" sz="1200" b="0" i="0" u="none" strike="noStrike" dirty="0">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0</a:t>
                      </a:r>
                      <a:endParaRPr lang="en-US" sz="1200" b="0" i="0" u="none" strike="noStrike">
                        <a:solidFill>
                          <a:srgbClr val="000000"/>
                        </a:solidFill>
                        <a:effectLst/>
                        <a:latin typeface="+mj-lt"/>
                      </a:endParaRPr>
                    </a:p>
                  </a:txBody>
                  <a:tcPr marL="9651" marR="9651" marT="9651" marB="0" anchor="ctr"/>
                </a:tc>
                <a:tc rowSpan="4">
                  <a:txBody>
                    <a:bodyPr/>
                    <a:lstStyle/>
                    <a:p>
                      <a:pPr algn="ctr" rtl="0" fontAlgn="ctr"/>
                      <a:r>
                        <a:rPr lang="en-US" sz="1200" u="none" strike="noStrike" dirty="0">
                          <a:effectLst/>
                          <a:latin typeface="+mj-lt"/>
                        </a:rPr>
                        <a:t>6</a:t>
                      </a:r>
                      <a:endParaRPr lang="en-US" sz="1200" b="0" i="0" u="none" strike="noStrike" dirty="0">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77</a:t>
                      </a:r>
                      <a:endParaRPr lang="en-US" sz="1200" b="0" i="0" u="none" strike="noStrike">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23</a:t>
                      </a:r>
                      <a:endParaRPr lang="en-US" sz="1200" b="0" i="0" u="none" strike="noStrike">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0</a:t>
                      </a:r>
                      <a:endParaRPr lang="en-US" sz="1200" b="0" i="0" u="none" strike="noStrike">
                        <a:solidFill>
                          <a:srgbClr val="000000"/>
                        </a:solidFill>
                        <a:effectLst/>
                        <a:latin typeface="+mj-lt"/>
                      </a:endParaRPr>
                    </a:p>
                  </a:txBody>
                  <a:tcPr marL="9651" marR="9651" marT="9651" marB="0" anchor="ctr"/>
                </a:tc>
              </a:tr>
              <a:tr h="307760">
                <a:tc vMerge="1">
                  <a:txBody>
                    <a:bodyPr/>
                    <a:lstStyle/>
                    <a:p>
                      <a:endParaRPr lang="en-US"/>
                    </a:p>
                  </a:txBody>
                  <a:tcPr/>
                </a:tc>
                <a:tc>
                  <a:txBody>
                    <a:bodyPr/>
                    <a:lstStyle/>
                    <a:p>
                      <a:pPr algn="ctr" rtl="0" fontAlgn="ctr"/>
                      <a:r>
                        <a:rPr lang="en-US" sz="1200" u="none" strike="noStrike">
                          <a:effectLst/>
                          <a:latin typeface="+mj-lt"/>
                        </a:rPr>
                        <a:t>PtCuCo-1</a:t>
                      </a:r>
                      <a:endParaRPr lang="en-US" sz="1200" b="0" i="0" u="none" strike="noStrike">
                        <a:solidFill>
                          <a:srgbClr val="000000"/>
                        </a:solidFill>
                        <a:effectLst/>
                        <a:latin typeface="+mj-lt"/>
                      </a:endParaRPr>
                    </a:p>
                  </a:txBody>
                  <a:tcPr marL="9651" marR="9651" marT="9651" marB="0" anchor="ctr"/>
                </a:tc>
                <a:tc vMerge="1">
                  <a:txBody>
                    <a:bodyPr/>
                    <a:lstStyle/>
                    <a:p>
                      <a:endParaRPr lang="en-US"/>
                    </a:p>
                  </a:txBody>
                  <a:tcPr/>
                </a:tc>
                <a:tc>
                  <a:txBody>
                    <a:bodyPr/>
                    <a:lstStyle/>
                    <a:p>
                      <a:pPr algn="ctr" rtl="0" fontAlgn="ctr"/>
                      <a:r>
                        <a:rPr lang="en-US" sz="1200" u="none" strike="noStrike">
                          <a:effectLst/>
                          <a:latin typeface="+mj-lt"/>
                        </a:rPr>
                        <a:t>0.03</a:t>
                      </a:r>
                      <a:endParaRPr lang="en-US" sz="1200" b="0" i="0" u="none" strike="noStrike">
                        <a:solidFill>
                          <a:srgbClr val="000000"/>
                        </a:solidFill>
                        <a:effectLst/>
                        <a:latin typeface="+mj-lt"/>
                      </a:endParaRPr>
                    </a:p>
                  </a:txBody>
                  <a:tcPr marL="9651" marR="9651" marT="9651" marB="0" anchor="ctr"/>
                </a:tc>
                <a:tc vMerge="1">
                  <a:txBody>
                    <a:bodyPr/>
                    <a:lstStyle/>
                    <a:p>
                      <a:endParaRPr lang="en-US"/>
                    </a:p>
                  </a:txBody>
                  <a:tcPr/>
                </a:tc>
                <a:tc>
                  <a:txBody>
                    <a:bodyPr/>
                    <a:lstStyle/>
                    <a:p>
                      <a:pPr algn="ctr" rtl="0" fontAlgn="ctr"/>
                      <a:r>
                        <a:rPr lang="en-US" sz="1200" u="none" strike="noStrike">
                          <a:effectLst/>
                          <a:latin typeface="+mj-lt"/>
                        </a:rPr>
                        <a:t>70</a:t>
                      </a:r>
                      <a:endParaRPr lang="en-US" sz="1200" b="0" i="0" u="none" strike="noStrike">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24</a:t>
                      </a:r>
                      <a:endParaRPr lang="en-US" sz="1200" b="0" i="0" u="none" strike="noStrike">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6</a:t>
                      </a:r>
                      <a:endParaRPr lang="en-US" sz="1200" b="0" i="0" u="none" strike="noStrike">
                        <a:solidFill>
                          <a:srgbClr val="000000"/>
                        </a:solidFill>
                        <a:effectLst/>
                        <a:latin typeface="+mj-lt"/>
                      </a:endParaRPr>
                    </a:p>
                  </a:txBody>
                  <a:tcPr marL="9651" marR="9651" marT="9651" marB="0" anchor="ctr"/>
                </a:tc>
              </a:tr>
              <a:tr h="295451">
                <a:tc vMerge="1">
                  <a:txBody>
                    <a:bodyPr/>
                    <a:lstStyle/>
                    <a:p>
                      <a:endParaRPr lang="en-US"/>
                    </a:p>
                  </a:txBody>
                  <a:tcPr/>
                </a:tc>
                <a:tc>
                  <a:txBody>
                    <a:bodyPr/>
                    <a:lstStyle/>
                    <a:p>
                      <a:pPr algn="ctr" rtl="0" fontAlgn="ctr"/>
                      <a:r>
                        <a:rPr lang="en-US" sz="1200" u="none" strike="noStrike" dirty="0">
                          <a:effectLst/>
                          <a:latin typeface="+mj-lt"/>
                        </a:rPr>
                        <a:t>PtCuCo-2</a:t>
                      </a:r>
                      <a:endParaRPr lang="en-US" sz="1200" b="0" i="0" u="none" strike="noStrike" dirty="0">
                        <a:solidFill>
                          <a:srgbClr val="000000"/>
                        </a:solidFill>
                        <a:effectLst/>
                        <a:latin typeface="+mj-lt"/>
                      </a:endParaRPr>
                    </a:p>
                  </a:txBody>
                  <a:tcPr marL="9651" marR="9651" marT="9651" marB="0" anchor="ctr"/>
                </a:tc>
                <a:tc vMerge="1">
                  <a:txBody>
                    <a:bodyPr/>
                    <a:lstStyle/>
                    <a:p>
                      <a:endParaRPr lang="en-US"/>
                    </a:p>
                  </a:txBody>
                  <a:tcPr/>
                </a:tc>
                <a:tc>
                  <a:txBody>
                    <a:bodyPr/>
                    <a:lstStyle/>
                    <a:p>
                      <a:pPr algn="ctr" rtl="0" fontAlgn="ctr"/>
                      <a:r>
                        <a:rPr lang="en-US" sz="1200" u="none" strike="noStrike">
                          <a:effectLst/>
                          <a:latin typeface="+mj-lt"/>
                        </a:rPr>
                        <a:t>0.12</a:t>
                      </a:r>
                      <a:endParaRPr lang="en-US" sz="1200" b="0" i="0" u="none" strike="noStrike">
                        <a:solidFill>
                          <a:srgbClr val="000000"/>
                        </a:solidFill>
                        <a:effectLst/>
                        <a:latin typeface="+mj-lt"/>
                      </a:endParaRPr>
                    </a:p>
                  </a:txBody>
                  <a:tcPr marL="9651" marR="9651" marT="9651" marB="0" anchor="ctr"/>
                </a:tc>
                <a:tc vMerge="1">
                  <a:txBody>
                    <a:bodyPr/>
                    <a:lstStyle/>
                    <a:p>
                      <a:endParaRPr lang="en-US"/>
                    </a:p>
                  </a:txBody>
                  <a:tcPr/>
                </a:tc>
                <a:tc>
                  <a:txBody>
                    <a:bodyPr/>
                    <a:lstStyle/>
                    <a:p>
                      <a:pPr algn="ctr" rtl="0" fontAlgn="ctr"/>
                      <a:r>
                        <a:rPr lang="en-US" sz="1200" u="none" strike="noStrike" dirty="0">
                          <a:effectLst/>
                          <a:latin typeface="+mj-lt"/>
                        </a:rPr>
                        <a:t>67</a:t>
                      </a:r>
                      <a:endParaRPr lang="en-US" sz="1200" b="0" i="0" u="none" strike="noStrike" dirty="0">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15</a:t>
                      </a:r>
                      <a:endParaRPr lang="en-US" sz="1200" b="0" i="0" u="none" strike="noStrike">
                        <a:solidFill>
                          <a:srgbClr val="000000"/>
                        </a:solidFill>
                        <a:effectLst/>
                        <a:latin typeface="+mj-lt"/>
                      </a:endParaRPr>
                    </a:p>
                  </a:txBody>
                  <a:tcPr marL="9651" marR="9651" marT="9651" marB="0" anchor="ctr"/>
                </a:tc>
                <a:tc>
                  <a:txBody>
                    <a:bodyPr/>
                    <a:lstStyle/>
                    <a:p>
                      <a:pPr algn="ctr" rtl="0" fontAlgn="ctr"/>
                      <a:r>
                        <a:rPr lang="en-US" sz="1200" u="none" strike="noStrike">
                          <a:effectLst/>
                          <a:latin typeface="+mj-lt"/>
                        </a:rPr>
                        <a:t>18</a:t>
                      </a:r>
                      <a:endParaRPr lang="en-US" sz="1200" b="0" i="0" u="none" strike="noStrike">
                        <a:solidFill>
                          <a:srgbClr val="000000"/>
                        </a:solidFill>
                        <a:effectLst/>
                        <a:latin typeface="+mj-lt"/>
                      </a:endParaRPr>
                    </a:p>
                  </a:txBody>
                  <a:tcPr marL="9651" marR="9651" marT="9651" marB="0" anchor="ctr"/>
                </a:tc>
              </a:tr>
              <a:tr h="295451">
                <a:tc vMerge="1">
                  <a:txBody>
                    <a:bodyPr/>
                    <a:lstStyle/>
                    <a:p>
                      <a:endParaRPr lang="en-US"/>
                    </a:p>
                  </a:txBody>
                  <a:tcPr/>
                </a:tc>
                <a:tc>
                  <a:txBody>
                    <a:bodyPr/>
                    <a:lstStyle/>
                    <a:p>
                      <a:pPr algn="ctr" rtl="0" fontAlgn="ctr"/>
                      <a:r>
                        <a:rPr lang="en-US" sz="1200" u="none" strike="noStrike" dirty="0">
                          <a:effectLst/>
                          <a:latin typeface="+mj-lt"/>
                        </a:rPr>
                        <a:t>PtCuCo-3</a:t>
                      </a:r>
                      <a:endParaRPr lang="en-US" sz="1200" b="0" i="0" u="none" strike="noStrike" dirty="0">
                        <a:solidFill>
                          <a:srgbClr val="000000"/>
                        </a:solidFill>
                        <a:effectLst/>
                        <a:latin typeface="+mj-lt"/>
                      </a:endParaRPr>
                    </a:p>
                  </a:txBody>
                  <a:tcPr marL="9651" marR="9651" marT="9651" marB="0" anchor="ctr"/>
                </a:tc>
                <a:tc vMerge="1">
                  <a:txBody>
                    <a:bodyPr/>
                    <a:lstStyle/>
                    <a:p>
                      <a:endParaRPr lang="en-US"/>
                    </a:p>
                  </a:txBody>
                  <a:tcPr/>
                </a:tc>
                <a:tc>
                  <a:txBody>
                    <a:bodyPr/>
                    <a:lstStyle/>
                    <a:p>
                      <a:pPr algn="ctr" rtl="0" fontAlgn="ctr"/>
                      <a:r>
                        <a:rPr lang="en-US" sz="1200" u="none" strike="noStrike" dirty="0">
                          <a:effectLst/>
                          <a:latin typeface="+mj-lt"/>
                        </a:rPr>
                        <a:t>1.92</a:t>
                      </a:r>
                      <a:endParaRPr lang="en-US" sz="1200" b="0" i="0" u="none" strike="noStrike" dirty="0">
                        <a:solidFill>
                          <a:srgbClr val="000000"/>
                        </a:solidFill>
                        <a:effectLst/>
                        <a:latin typeface="+mj-lt"/>
                      </a:endParaRPr>
                    </a:p>
                  </a:txBody>
                  <a:tcPr marL="9651" marR="9651" marT="9651" marB="0" anchor="ctr"/>
                </a:tc>
                <a:tc vMerge="1">
                  <a:txBody>
                    <a:bodyPr/>
                    <a:lstStyle/>
                    <a:p>
                      <a:endParaRPr lang="en-US"/>
                    </a:p>
                  </a:txBody>
                  <a:tcPr/>
                </a:tc>
                <a:tc>
                  <a:txBody>
                    <a:bodyPr/>
                    <a:lstStyle/>
                    <a:p>
                      <a:pPr algn="ctr" rtl="0" fontAlgn="ctr"/>
                      <a:r>
                        <a:rPr lang="en-US" sz="1200" u="none" strike="noStrike" dirty="0">
                          <a:effectLst/>
                          <a:latin typeface="+mj-lt"/>
                        </a:rPr>
                        <a:t>66</a:t>
                      </a:r>
                      <a:endParaRPr lang="en-US" sz="1200" b="0" i="0" u="none" strike="noStrike" dirty="0">
                        <a:solidFill>
                          <a:srgbClr val="000000"/>
                        </a:solidFill>
                        <a:effectLst/>
                        <a:latin typeface="+mj-lt"/>
                      </a:endParaRPr>
                    </a:p>
                  </a:txBody>
                  <a:tcPr marL="9651" marR="9651" marT="9651" marB="0" anchor="ctr"/>
                </a:tc>
                <a:tc>
                  <a:txBody>
                    <a:bodyPr/>
                    <a:lstStyle/>
                    <a:p>
                      <a:pPr algn="ctr" rtl="0" fontAlgn="ctr"/>
                      <a:r>
                        <a:rPr lang="en-US" sz="1200" u="none" strike="noStrike" dirty="0">
                          <a:effectLst/>
                          <a:latin typeface="+mj-lt"/>
                        </a:rPr>
                        <a:t>11</a:t>
                      </a:r>
                      <a:endParaRPr lang="en-US" sz="1200" b="0" i="0" u="none" strike="noStrike" dirty="0">
                        <a:solidFill>
                          <a:srgbClr val="000000"/>
                        </a:solidFill>
                        <a:effectLst/>
                        <a:latin typeface="+mj-lt"/>
                      </a:endParaRPr>
                    </a:p>
                  </a:txBody>
                  <a:tcPr marL="9651" marR="9651" marT="9651" marB="0" anchor="ctr"/>
                </a:tc>
                <a:tc>
                  <a:txBody>
                    <a:bodyPr/>
                    <a:lstStyle/>
                    <a:p>
                      <a:pPr algn="ctr" rtl="0" fontAlgn="ctr"/>
                      <a:r>
                        <a:rPr lang="en-US" sz="1200" u="none" strike="noStrike" dirty="0">
                          <a:effectLst/>
                          <a:latin typeface="+mj-lt"/>
                        </a:rPr>
                        <a:t>23</a:t>
                      </a:r>
                      <a:endParaRPr lang="en-US" sz="1200" b="0" i="0" u="none" strike="noStrike" dirty="0">
                        <a:solidFill>
                          <a:srgbClr val="000000"/>
                        </a:solidFill>
                        <a:effectLst/>
                        <a:latin typeface="+mj-lt"/>
                      </a:endParaRPr>
                    </a:p>
                  </a:txBody>
                  <a:tcPr marL="9651" marR="9651" marT="9651" marB="0" anchor="ct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745071616"/>
              </p:ext>
            </p:extLst>
          </p:nvPr>
        </p:nvGraphicFramePr>
        <p:xfrm>
          <a:off x="13337537" y="5695959"/>
          <a:ext cx="5489204" cy="1885652"/>
        </p:xfrm>
        <a:graphic>
          <a:graphicData uri="http://schemas.openxmlformats.org/drawingml/2006/table">
            <a:tbl>
              <a:tblPr>
                <a:tableStyleId>{5C22544A-7EE6-4342-B048-85BDC9FD1C3A}</a:tableStyleId>
              </a:tblPr>
              <a:tblGrid>
                <a:gridCol w="927486"/>
                <a:gridCol w="898777"/>
                <a:gridCol w="937267"/>
                <a:gridCol w="908558"/>
                <a:gridCol w="908558"/>
                <a:gridCol w="908558"/>
              </a:tblGrid>
              <a:tr h="296072">
                <a:tc rowSpan="2">
                  <a:txBody>
                    <a:bodyPr/>
                    <a:lstStyle/>
                    <a:p>
                      <a:pPr algn="ctr" rtl="0" fontAlgn="ctr"/>
                      <a:r>
                        <a:rPr lang="en-US" sz="1200" u="none" strike="noStrike" dirty="0">
                          <a:effectLst/>
                          <a:latin typeface="+mj-lt"/>
                        </a:rPr>
                        <a:t> </a:t>
                      </a:r>
                      <a:endParaRPr lang="en-US" sz="1200" b="0" i="0" u="none" strike="noStrike" dirty="0">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Pt loading</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ECSA </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I</a:t>
                      </a:r>
                      <a:r>
                        <a:rPr lang="en-US" sz="1200" u="none" strike="noStrike" baseline="-25000">
                          <a:effectLst/>
                          <a:latin typeface="+mj-lt"/>
                        </a:rPr>
                        <a:t>k</a:t>
                      </a:r>
                      <a:r>
                        <a:rPr lang="en-US" sz="1200" u="none" strike="noStrike">
                          <a:effectLst/>
                          <a:latin typeface="+mj-lt"/>
                        </a:rPr>
                        <a:t> at 0.9 V</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MA</a:t>
                      </a:r>
                      <a:endParaRPr lang="en-US" sz="1200" b="1" i="0" u="none" strike="noStrike">
                        <a:solidFill>
                          <a:srgbClr val="000000"/>
                        </a:solidFill>
                        <a:effectLst/>
                        <a:latin typeface="+mj-lt"/>
                      </a:endParaRPr>
                    </a:p>
                  </a:txBody>
                  <a:tcPr marL="7620" marR="7620" marT="7620" marB="0" anchor="ctr"/>
                </a:tc>
                <a:tc rowSpan="2">
                  <a:txBody>
                    <a:bodyPr/>
                    <a:lstStyle/>
                    <a:p>
                      <a:pPr algn="ctr" rtl="0" fontAlgn="ctr"/>
                      <a:r>
                        <a:rPr lang="en-US" sz="1200" u="none" strike="noStrike">
                          <a:effectLst/>
                          <a:latin typeface="+mj-lt"/>
                        </a:rPr>
                        <a:t>SA (mA/cm</a:t>
                      </a:r>
                      <a:r>
                        <a:rPr lang="en-US" sz="1200" u="none" strike="noStrike" baseline="30000">
                          <a:effectLst/>
                          <a:latin typeface="+mj-lt"/>
                        </a:rPr>
                        <a:t>2</a:t>
                      </a:r>
                      <a:r>
                        <a:rPr lang="en-US" sz="1200" u="none" strike="noStrike">
                          <a:effectLst/>
                          <a:latin typeface="+mj-lt"/>
                        </a:rPr>
                        <a:t>)</a:t>
                      </a:r>
                      <a:endParaRPr lang="en-US" sz="1200" b="1" i="0" u="none" strike="noStrike">
                        <a:solidFill>
                          <a:srgbClr val="000000"/>
                        </a:solidFill>
                        <a:effectLst/>
                        <a:latin typeface="+mj-lt"/>
                      </a:endParaRPr>
                    </a:p>
                  </a:txBody>
                  <a:tcPr marL="7620" marR="7620" marT="7620" marB="0" anchor="ctr"/>
                </a:tc>
              </a:tr>
              <a:tr h="301360">
                <a:tc vMerge="1">
                  <a:txBody>
                    <a:bodyPr/>
                    <a:lstStyle/>
                    <a:p>
                      <a:endParaRPr lang="en-US"/>
                    </a:p>
                  </a:txBody>
                  <a:tcPr/>
                </a:tc>
                <a:tc>
                  <a:txBody>
                    <a:bodyPr/>
                    <a:lstStyle/>
                    <a:p>
                      <a:pPr algn="ctr" rtl="0" fontAlgn="ctr"/>
                      <a:r>
                        <a:rPr lang="el-GR" sz="1200" u="none" strike="noStrike">
                          <a:effectLst/>
                          <a:latin typeface="+mj-lt"/>
                        </a:rPr>
                        <a:t> (μ</a:t>
                      </a:r>
                      <a:r>
                        <a:rPr lang="en-US" sz="1200" u="none" strike="noStrike">
                          <a:effectLst/>
                          <a:latin typeface="+mj-lt"/>
                        </a:rPr>
                        <a:t>g/cm</a:t>
                      </a:r>
                      <a:r>
                        <a:rPr lang="en-US" sz="1200" u="none" strike="noStrike" baseline="30000">
                          <a:effectLst/>
                          <a:latin typeface="+mj-lt"/>
                        </a:rPr>
                        <a:t>2</a:t>
                      </a:r>
                      <a:r>
                        <a:rPr lang="en-US" sz="1200" u="none" strike="noStrike">
                          <a:effectLst/>
                          <a:latin typeface="+mj-lt"/>
                        </a:rPr>
                        <a:t>)</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(m</a:t>
                      </a:r>
                      <a:r>
                        <a:rPr lang="en-US" sz="1200" u="none" strike="noStrike" baseline="30000">
                          <a:effectLst/>
                          <a:latin typeface="+mj-lt"/>
                        </a:rPr>
                        <a:t>2</a:t>
                      </a:r>
                      <a:r>
                        <a:rPr lang="en-US" sz="1200" u="none" strike="noStrike">
                          <a:effectLst/>
                          <a:latin typeface="+mj-lt"/>
                        </a:rPr>
                        <a:t>/g)</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(mA/cm</a:t>
                      </a:r>
                      <a:r>
                        <a:rPr lang="en-US" sz="1200" u="none" strike="noStrike" baseline="30000">
                          <a:effectLst/>
                          <a:latin typeface="+mj-lt"/>
                        </a:rPr>
                        <a:t>2</a:t>
                      </a:r>
                      <a:r>
                        <a:rPr lang="en-US" sz="1200" u="none" strike="noStrike">
                          <a:effectLst/>
                          <a:latin typeface="+mj-lt"/>
                        </a:rPr>
                        <a:t>)</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(A/mg)</a:t>
                      </a:r>
                      <a:endParaRPr lang="en-US" sz="1200" b="1" i="0" u="none" strike="noStrike">
                        <a:solidFill>
                          <a:srgbClr val="000000"/>
                        </a:solidFill>
                        <a:effectLst/>
                        <a:latin typeface="+mj-lt"/>
                      </a:endParaRPr>
                    </a:p>
                  </a:txBody>
                  <a:tcPr marL="7620" marR="7620" marT="7620" marB="0" anchor="ctr"/>
                </a:tc>
                <a:tc vMerge="1">
                  <a:txBody>
                    <a:bodyPr/>
                    <a:lstStyle/>
                    <a:p>
                      <a:endParaRPr lang="en-US"/>
                    </a:p>
                  </a:txBody>
                  <a:tcPr/>
                </a:tc>
              </a:tr>
              <a:tr h="223792">
                <a:tc>
                  <a:txBody>
                    <a:bodyPr/>
                    <a:lstStyle/>
                    <a:p>
                      <a:pPr algn="ctr" rtl="0" fontAlgn="ctr"/>
                      <a:r>
                        <a:rPr lang="en-US" sz="1200" u="none" strike="noStrike">
                          <a:effectLst/>
                          <a:latin typeface="+mj-lt"/>
                        </a:rPr>
                        <a:t>Pt</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25</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38.32</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1.84</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0.07</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0.19</a:t>
                      </a:r>
                      <a:endParaRPr lang="en-US" sz="1200" b="0" i="0" u="none" strike="noStrike">
                        <a:solidFill>
                          <a:srgbClr val="000000"/>
                        </a:solidFill>
                        <a:effectLst/>
                        <a:latin typeface="+mj-lt"/>
                      </a:endParaRPr>
                    </a:p>
                  </a:txBody>
                  <a:tcPr marL="7620" marR="7620" marT="7620" marB="0" anchor="ctr"/>
                </a:tc>
              </a:tr>
              <a:tr h="223792">
                <a:tc>
                  <a:txBody>
                    <a:bodyPr/>
                    <a:lstStyle/>
                    <a:p>
                      <a:pPr algn="ctr" rtl="0" fontAlgn="ctr"/>
                      <a:r>
                        <a:rPr lang="en-US" sz="1200" u="none" strike="noStrike">
                          <a:effectLst/>
                          <a:latin typeface="+mj-lt"/>
                        </a:rPr>
                        <a:t>PtCo</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22.93</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17.36</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5.03</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0.22</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1.26</a:t>
                      </a:r>
                      <a:endParaRPr lang="en-US" sz="1200" b="0" i="0" u="none" strike="noStrike">
                        <a:solidFill>
                          <a:srgbClr val="000000"/>
                        </a:solidFill>
                        <a:effectLst/>
                        <a:latin typeface="+mj-lt"/>
                      </a:endParaRPr>
                    </a:p>
                  </a:txBody>
                  <a:tcPr marL="7620" marR="7620" marT="7620" marB="0" anchor="ctr"/>
                </a:tc>
              </a:tr>
              <a:tr h="280212">
                <a:tc>
                  <a:txBody>
                    <a:bodyPr/>
                    <a:lstStyle/>
                    <a:p>
                      <a:pPr algn="ctr" rtl="0" fontAlgn="ctr"/>
                      <a:r>
                        <a:rPr lang="en-US" sz="1200" u="none" strike="noStrike">
                          <a:effectLst/>
                          <a:latin typeface="+mj-lt"/>
                        </a:rPr>
                        <a:t>PtCuCo-1</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22.09</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28.13</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dirty="0">
                          <a:effectLst/>
                          <a:latin typeface="+mj-lt"/>
                        </a:rPr>
                        <a:t>6.06</a:t>
                      </a:r>
                      <a:endParaRPr lang="en-US" sz="1200" b="0" i="0" u="none" strike="noStrike" dirty="0">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0.27</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0.98</a:t>
                      </a:r>
                      <a:endParaRPr lang="en-US" sz="1200" b="0" i="0" u="none" strike="noStrike">
                        <a:solidFill>
                          <a:srgbClr val="000000"/>
                        </a:solidFill>
                        <a:effectLst/>
                        <a:latin typeface="+mj-lt"/>
                      </a:endParaRPr>
                    </a:p>
                  </a:txBody>
                  <a:tcPr marL="7620" marR="7620" marT="7620" marB="0" anchor="ctr"/>
                </a:tc>
              </a:tr>
              <a:tr h="280212">
                <a:tc>
                  <a:txBody>
                    <a:bodyPr/>
                    <a:lstStyle/>
                    <a:p>
                      <a:pPr algn="ctr" rtl="0" fontAlgn="ctr"/>
                      <a:r>
                        <a:rPr lang="en-US" sz="1200" u="none" strike="noStrike">
                          <a:effectLst/>
                          <a:latin typeface="+mj-lt"/>
                        </a:rPr>
                        <a:t>PtCuCo-2</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21.63</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dirty="0">
                          <a:effectLst/>
                          <a:latin typeface="+mj-lt"/>
                        </a:rPr>
                        <a:t>23.28</a:t>
                      </a:r>
                      <a:endParaRPr lang="en-US" sz="1200" b="0" i="0" u="none" strike="noStrike" dirty="0">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4.72</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0.22</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0.94</a:t>
                      </a:r>
                      <a:endParaRPr lang="en-US" sz="1200" b="0" i="0" u="none" strike="noStrike">
                        <a:solidFill>
                          <a:srgbClr val="000000"/>
                        </a:solidFill>
                        <a:effectLst/>
                        <a:latin typeface="+mj-lt"/>
                      </a:endParaRPr>
                    </a:p>
                  </a:txBody>
                  <a:tcPr marL="7620" marR="7620" marT="7620" marB="0" anchor="ctr"/>
                </a:tc>
              </a:tr>
              <a:tr h="280212">
                <a:tc>
                  <a:txBody>
                    <a:bodyPr/>
                    <a:lstStyle/>
                    <a:p>
                      <a:pPr algn="ctr" rtl="0" fontAlgn="ctr"/>
                      <a:r>
                        <a:rPr lang="en-US" sz="1200" u="none" strike="noStrike">
                          <a:effectLst/>
                          <a:latin typeface="+mj-lt"/>
                        </a:rPr>
                        <a:t>PtCuCo-3</a:t>
                      </a:r>
                      <a:endParaRPr lang="en-US" sz="1200" b="1"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21.46</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18.04</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3.43</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a:effectLst/>
                          <a:latin typeface="+mj-lt"/>
                        </a:rPr>
                        <a:t>0.16</a:t>
                      </a:r>
                      <a:endParaRPr lang="en-US" sz="1200" b="0" i="0" u="none" strike="noStrike">
                        <a:solidFill>
                          <a:srgbClr val="000000"/>
                        </a:solidFill>
                        <a:effectLst/>
                        <a:latin typeface="+mj-lt"/>
                      </a:endParaRPr>
                    </a:p>
                  </a:txBody>
                  <a:tcPr marL="7620" marR="7620" marT="7620" marB="0" anchor="ctr"/>
                </a:tc>
                <a:tc>
                  <a:txBody>
                    <a:bodyPr/>
                    <a:lstStyle/>
                    <a:p>
                      <a:pPr algn="ctr" rtl="0" fontAlgn="ctr"/>
                      <a:r>
                        <a:rPr lang="en-US" sz="1200" u="none" strike="noStrike" dirty="0">
                          <a:effectLst/>
                          <a:latin typeface="+mj-lt"/>
                        </a:rPr>
                        <a:t>0.89</a:t>
                      </a:r>
                      <a:endParaRPr lang="en-US" sz="1200" b="0" i="0" u="none" strike="noStrike" dirty="0">
                        <a:solidFill>
                          <a:srgbClr val="000000"/>
                        </a:solidFill>
                        <a:effectLst/>
                        <a:latin typeface="+mj-lt"/>
                      </a:endParaRPr>
                    </a:p>
                  </a:txBody>
                  <a:tcPr marL="7620" marR="7620" marT="7620" marB="0" anchor="ctr"/>
                </a:tc>
              </a:tr>
            </a:tbl>
          </a:graphicData>
        </a:graphic>
      </p:graphicFrame>
      <p:sp>
        <p:nvSpPr>
          <p:cNvPr id="7" name="Oval 6"/>
          <p:cNvSpPr/>
          <p:nvPr/>
        </p:nvSpPr>
        <p:spPr>
          <a:xfrm>
            <a:off x="13785937" y="3600710"/>
            <a:ext cx="533400" cy="640041"/>
          </a:xfrm>
          <a:prstGeom prst="ellipse">
            <a:avLst/>
          </a:prstGeom>
          <a:noFill/>
          <a:ln w="3175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p:cNvPicPr>
            <a:picLocks noChangeAspect="1"/>
          </p:cNvPicPr>
          <p:nvPr/>
        </p:nvPicPr>
        <p:blipFill rotWithShape="1">
          <a:blip r:embed="rId19" cstate="print">
            <a:extLst>
              <a:ext uri="{28A0092B-C50C-407E-A947-70E740481C1C}">
                <a14:useLocalDpi xmlns:a14="http://schemas.microsoft.com/office/drawing/2010/main" val="0"/>
              </a:ext>
            </a:extLst>
          </a:blip>
          <a:srcRect t="3" r="1125" b="31620"/>
          <a:stretch/>
        </p:blipFill>
        <p:spPr>
          <a:xfrm>
            <a:off x="488383" y="398966"/>
            <a:ext cx="1889408" cy="1274927"/>
          </a:xfrm>
          <a:prstGeom prst="rect">
            <a:avLst/>
          </a:prstGeom>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3608</TotalTime>
  <Words>857</Words>
  <Application>Microsoft Office PowerPoint</Application>
  <PresentationFormat>Custom</PresentationFormat>
  <Paragraphs>112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Synthesis of PtCuCo ternary alloy using laser ablation synthesis in  solution-galvanic replacement reaction(LASiS-GRR)  Kangmin Cheng1,3,4, Sheng Hu2,3,4 , Dibyendu Mukherjee*1,2,3,4  1Department of Mechanical, Aerospace, and Biomedical Engineering, 2Department of Chemical and Biomolecular Engineering,  3Nano-BioMaterials Laboratory for Energy, Energetics &amp; Environment, 4Sustainable Energy Education and Research Center (SEERC)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Viens</dc:creator>
  <cp:lastModifiedBy>Dibyendu</cp:lastModifiedBy>
  <cp:revision>117</cp:revision>
  <dcterms:created xsi:type="dcterms:W3CDTF">2013-01-28T22:40:39Z</dcterms:created>
  <dcterms:modified xsi:type="dcterms:W3CDTF">2016-04-05T16:09:46Z</dcterms:modified>
</cp:coreProperties>
</file>