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7" r:id="rId2"/>
    <p:sldMasterId id="2147483653" r:id="rId3"/>
  </p:sldMasterIdLst>
  <p:notesMasterIdLst>
    <p:notesMasterId r:id="rId5"/>
  </p:notesMasterIdLst>
  <p:handoutMasterIdLst>
    <p:handoutMasterId r:id="rId6"/>
  </p:handoutMasterIdLst>
  <p:sldIdLst>
    <p:sldId id="256" r:id="rId4"/>
  </p:sldIdLst>
  <p:sldSz cx="43891200" cy="32918400"/>
  <p:notesSz cx="6858000" cy="9144000"/>
  <p:defaultTextStyle>
    <a:defPPr>
      <a:defRPr lang="en-US"/>
    </a:defPPr>
    <a:lvl1pPr marL="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.KOTOULAS" initials="AK" lastIdx="2" clrIdx="0"/>
  <p:cmAuthor id="1" name="A.KOTOULAS" initials="HELP" lastIdx="1" clrIdx="1"/>
  <p:cmAuthor id="2" name="A.KOTOULAS" initials="HELP - " lastIdx="1" clrIdx="2"/>
  <p:cmAuthor id="3" name="PosterPresentations.com - 510.649.3001" initials="HELP - 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F3F5FA"/>
    <a:srgbClr val="CDD2DE"/>
    <a:srgbClr val="E3E9E5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658" autoAdjust="0"/>
    <p:restoredTop sz="94701" autoAdjust="0"/>
  </p:normalViewPr>
  <p:slideViewPr>
    <p:cSldViewPr snapToGrid="0" snapToObjects="1" showGuides="1">
      <p:cViewPr>
        <p:scale>
          <a:sx n="23" d="100"/>
          <a:sy n="23" d="100"/>
        </p:scale>
        <p:origin x="-1224" y="1072"/>
      </p:cViewPr>
      <p:guideLst>
        <p:guide orient="horz" pos="3318"/>
        <p:guide orient="horz" pos="288"/>
        <p:guide orient="horz" pos="20160"/>
        <p:guide orient="horz"/>
        <p:guide pos="581"/>
        <p:guide pos="270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62" d="100"/>
          <a:sy n="62" d="100"/>
        </p:scale>
        <p:origin x="-3640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image" Target="../media/image15.png"/><Relationship Id="rId2" Type="http://schemas.openxmlformats.org/officeDocument/2006/relationships/image" Target="../media/image1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1" Type="http://schemas.openxmlformats.org/officeDocument/2006/relationships/image" Target="../media/image16.png"/><Relationship Id="rId2" Type="http://schemas.openxmlformats.org/officeDocument/2006/relationships/image" Target="../media/image1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B479AF-C95E-A64D-B398-3AAF75A9B586}" type="doc">
      <dgm:prSet loTypeId="urn:microsoft.com/office/officeart/2005/8/layout/balance1" loCatId="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EF59101-B495-D14E-8D1D-D0F7D99982E1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5400" dirty="0" smtClean="0">
              <a:solidFill>
                <a:srgbClr val="000000"/>
              </a:solidFill>
            </a:rPr>
            <a:t>Behavior</a:t>
          </a:r>
          <a:endParaRPr lang="en-US" sz="5400" dirty="0">
            <a:solidFill>
              <a:srgbClr val="000000"/>
            </a:solidFill>
          </a:endParaRPr>
        </a:p>
      </dgm:t>
    </dgm:pt>
    <dgm:pt modelId="{A251098F-5249-7B42-A41F-0C611A532795}" type="parTrans" cxnId="{0C588242-E46B-814E-8FEE-B62A95BA2880}">
      <dgm:prSet/>
      <dgm:spPr/>
      <dgm:t>
        <a:bodyPr/>
        <a:lstStyle/>
        <a:p>
          <a:endParaRPr lang="en-US"/>
        </a:p>
      </dgm:t>
    </dgm:pt>
    <dgm:pt modelId="{E1BD6794-6D02-234F-8349-3245DC662C24}" type="sibTrans" cxnId="{0C588242-E46B-814E-8FEE-B62A95BA2880}">
      <dgm:prSet/>
      <dgm:spPr/>
      <dgm:t>
        <a:bodyPr/>
        <a:lstStyle/>
        <a:p>
          <a:endParaRPr lang="en-US"/>
        </a:p>
      </dgm:t>
    </dgm:pt>
    <dgm:pt modelId="{05BA2FE0-C27B-BB4E-85BF-D3A533513A52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dirty="0" smtClean="0"/>
            <a:t>.</a:t>
          </a:r>
          <a:endParaRPr lang="en-US" dirty="0"/>
        </a:p>
      </dgm:t>
    </dgm:pt>
    <dgm:pt modelId="{ABB4DD12-DA62-5F49-969E-2FB5D90FFC6B}" type="parTrans" cxnId="{94F69561-74E0-BA4F-9E38-9FCBC4A58442}">
      <dgm:prSet/>
      <dgm:spPr/>
      <dgm:t>
        <a:bodyPr/>
        <a:lstStyle/>
        <a:p>
          <a:endParaRPr lang="en-US"/>
        </a:p>
      </dgm:t>
    </dgm:pt>
    <dgm:pt modelId="{97E6BD04-8C17-A640-904E-AF0A7D8E4884}" type="sibTrans" cxnId="{94F69561-74E0-BA4F-9E38-9FCBC4A58442}">
      <dgm:prSet/>
      <dgm:spPr/>
      <dgm:t>
        <a:bodyPr/>
        <a:lstStyle/>
        <a:p>
          <a:endParaRPr lang="en-US"/>
        </a:p>
      </dgm:t>
    </dgm:pt>
    <dgm:pt modelId="{B34CC450-8676-CD47-96FE-A3352C2C35B1}">
      <dgm:prSet phldrT="[Text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n-US" sz="5400" dirty="0" smtClean="0">
              <a:solidFill>
                <a:srgbClr val="000000"/>
              </a:solidFill>
            </a:rPr>
            <a:t>Attitude</a:t>
          </a:r>
          <a:endParaRPr lang="en-US" sz="5400" dirty="0">
            <a:solidFill>
              <a:srgbClr val="000000"/>
            </a:solidFill>
          </a:endParaRPr>
        </a:p>
      </dgm:t>
    </dgm:pt>
    <dgm:pt modelId="{C93999BF-A5EB-9846-8859-A2AEC3FDF20B}" type="parTrans" cxnId="{9807D2A9-9B32-034E-8114-B1FDF9E38973}">
      <dgm:prSet/>
      <dgm:spPr/>
      <dgm:t>
        <a:bodyPr/>
        <a:lstStyle/>
        <a:p>
          <a:endParaRPr lang="en-US"/>
        </a:p>
      </dgm:t>
    </dgm:pt>
    <dgm:pt modelId="{12907CE4-2B78-0247-867F-002E386BD5A8}" type="sibTrans" cxnId="{9807D2A9-9B32-034E-8114-B1FDF9E38973}">
      <dgm:prSet/>
      <dgm:spPr/>
      <dgm:t>
        <a:bodyPr/>
        <a:lstStyle/>
        <a:p>
          <a:endParaRPr lang="en-US"/>
        </a:p>
      </dgm:t>
    </dgm:pt>
    <dgm:pt modelId="{44C8CCFB-E820-694E-A3CE-74EF652C61C3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dirty="0" smtClean="0"/>
            <a:t>.</a:t>
          </a:r>
          <a:endParaRPr lang="en-US" dirty="0"/>
        </a:p>
      </dgm:t>
    </dgm:pt>
    <dgm:pt modelId="{6F3A3A09-0610-1B41-A871-B834BFC1EA76}" type="parTrans" cxnId="{E7307EDC-FB68-F54D-910E-3A39161E9202}">
      <dgm:prSet/>
      <dgm:spPr/>
      <dgm:t>
        <a:bodyPr/>
        <a:lstStyle/>
        <a:p>
          <a:endParaRPr lang="en-US"/>
        </a:p>
      </dgm:t>
    </dgm:pt>
    <dgm:pt modelId="{03D058DB-8E95-584A-88D3-BB395B896CAA}" type="sibTrans" cxnId="{E7307EDC-FB68-F54D-910E-3A39161E9202}">
      <dgm:prSet/>
      <dgm:spPr/>
      <dgm:t>
        <a:bodyPr/>
        <a:lstStyle/>
        <a:p>
          <a:endParaRPr lang="en-US"/>
        </a:p>
      </dgm:t>
    </dgm:pt>
    <dgm:pt modelId="{4AE1F3E5-DDC2-3549-BC1C-5028101C2763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36B6D71-E0CF-3541-AA6D-C35F91ECD804}" type="parTrans" cxnId="{54929A0F-E223-064F-84DC-BCC61C71CCED}">
      <dgm:prSet/>
      <dgm:spPr/>
      <dgm:t>
        <a:bodyPr/>
        <a:lstStyle/>
        <a:p>
          <a:endParaRPr lang="en-US"/>
        </a:p>
      </dgm:t>
    </dgm:pt>
    <dgm:pt modelId="{B2A4CF32-E55E-084A-A22C-0788904C4389}" type="sibTrans" cxnId="{54929A0F-E223-064F-84DC-BCC61C71CCED}">
      <dgm:prSet/>
      <dgm:spPr/>
      <dgm:t>
        <a:bodyPr/>
        <a:lstStyle/>
        <a:p>
          <a:endParaRPr lang="en-US"/>
        </a:p>
      </dgm:t>
    </dgm:pt>
    <dgm:pt modelId="{1239A28B-20D2-3443-8980-93722FFEC0A9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CC8EF6A-058A-5E40-A6CF-5AA0D59E389A}" type="sibTrans" cxnId="{BE8A9EA1-4739-0048-9249-A617339FCCAF}">
      <dgm:prSet/>
      <dgm:spPr/>
      <dgm:t>
        <a:bodyPr/>
        <a:lstStyle/>
        <a:p>
          <a:endParaRPr lang="en-US"/>
        </a:p>
      </dgm:t>
    </dgm:pt>
    <dgm:pt modelId="{E13AB739-7975-8745-9E38-F82639223526}" type="parTrans" cxnId="{BE8A9EA1-4739-0048-9249-A617339FCCAF}">
      <dgm:prSet/>
      <dgm:spPr/>
      <dgm:t>
        <a:bodyPr/>
        <a:lstStyle/>
        <a:p>
          <a:endParaRPr lang="en-US"/>
        </a:p>
      </dgm:t>
    </dgm:pt>
    <dgm:pt modelId="{FD95D4D3-6777-1B4A-973D-5A288E1A12EC}">
      <dgm:prSet phldrT="[Text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B159B6C3-988D-E249-B010-DAE023D9A015}" type="sibTrans" cxnId="{EA54D8D4-7B8A-D841-B89B-DE9948F791AE}">
      <dgm:prSet/>
      <dgm:spPr/>
      <dgm:t>
        <a:bodyPr/>
        <a:lstStyle/>
        <a:p>
          <a:endParaRPr lang="en-US"/>
        </a:p>
      </dgm:t>
    </dgm:pt>
    <dgm:pt modelId="{838C2ECE-783B-4642-AA28-265E97AFD38D}" type="parTrans" cxnId="{EA54D8D4-7B8A-D841-B89B-DE9948F791AE}">
      <dgm:prSet/>
      <dgm:spPr/>
      <dgm:t>
        <a:bodyPr/>
        <a:lstStyle/>
        <a:p>
          <a:endParaRPr lang="en-US"/>
        </a:p>
      </dgm:t>
    </dgm:pt>
    <dgm:pt modelId="{219C92D4-C6F9-0841-858B-B78F07560C84}" type="pres">
      <dgm:prSet presAssocID="{45B479AF-C95E-A64D-B398-3AAF75A9B586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3D306F-949A-8141-A73A-65ED7D381D9F}" type="pres">
      <dgm:prSet presAssocID="{45B479AF-C95E-A64D-B398-3AAF75A9B586}" presName="dummyMaxCanvas" presStyleCnt="0"/>
      <dgm:spPr/>
    </dgm:pt>
    <dgm:pt modelId="{6E8D3E86-D452-E248-9C0B-0E56128C2EF0}" type="pres">
      <dgm:prSet presAssocID="{45B479AF-C95E-A64D-B398-3AAF75A9B586}" presName="parentComposite" presStyleCnt="0"/>
      <dgm:spPr/>
    </dgm:pt>
    <dgm:pt modelId="{52ED94D2-AA11-B749-9A41-560FBE4EEAAF}" type="pres">
      <dgm:prSet presAssocID="{45B479AF-C95E-A64D-B398-3AAF75A9B586}" presName="parent1" presStyleLbl="alignAccFollowNode1" presStyleIdx="0" presStyleCnt="4" custScaleY="41963" custLinFactNeighborX="18080" custLinFactNeighborY="6905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F40F9540-E8B0-7A4C-94FF-60FA47AC12DE}" type="pres">
      <dgm:prSet presAssocID="{45B479AF-C95E-A64D-B398-3AAF75A9B586}" presName="parent2" presStyleLbl="alignAccFollowNode1" presStyleIdx="1" presStyleCnt="4" custScaleY="41963" custLinFactNeighborX="-8443" custLinFactNeighborY="549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03C29681-D67C-224E-B8B0-4D91A880AA5E}" type="pres">
      <dgm:prSet presAssocID="{45B479AF-C95E-A64D-B398-3AAF75A9B586}" presName="childrenComposite" presStyleCnt="0"/>
      <dgm:spPr/>
    </dgm:pt>
    <dgm:pt modelId="{B24B4218-DEA3-A249-83F9-0126FCA11201}" type="pres">
      <dgm:prSet presAssocID="{45B479AF-C95E-A64D-B398-3AAF75A9B586}" presName="dummyMaxCanvas_ChildArea" presStyleCnt="0"/>
      <dgm:spPr/>
    </dgm:pt>
    <dgm:pt modelId="{15015FDF-A8AD-864F-98A7-A2D1F1B36A67}" type="pres">
      <dgm:prSet presAssocID="{45B479AF-C95E-A64D-B398-3AAF75A9B586}" presName="fulcrum" presStyleLbl="alignAccFollowNode1" presStyleIdx="2" presStyleCnt="4" custScaleX="76751" custScaleY="76751" custLinFactNeighborX="-12089" custLinFactNeighborY="-13868"/>
      <dgm:spPr>
        <a:solidFill>
          <a:schemeClr val="bg1">
            <a:lumMod val="50000"/>
            <a:alpha val="90000"/>
          </a:schemeClr>
        </a:solidFill>
      </dgm:spPr>
    </dgm:pt>
    <dgm:pt modelId="{69BD8E2C-2BD7-5643-861B-7D4DB888AEBE}" type="pres">
      <dgm:prSet presAssocID="{45B479AF-C95E-A64D-B398-3AAF75A9B586}" presName="balance_23" presStyleLbl="alignAccFollowNode1" presStyleIdx="3" presStyleCnt="4">
        <dgm:presLayoutVars>
          <dgm:bulletEnabled val="1"/>
        </dgm:presLayoutVars>
      </dgm:prSet>
      <dgm:spPr>
        <a:solidFill>
          <a:schemeClr val="bg1">
            <a:lumMod val="50000"/>
            <a:alpha val="90000"/>
          </a:schemeClr>
        </a:solidFill>
      </dgm:spPr>
    </dgm:pt>
    <dgm:pt modelId="{732FAF77-C027-A046-A33F-2403C75D0F5B}" type="pres">
      <dgm:prSet presAssocID="{45B479AF-C95E-A64D-B398-3AAF75A9B586}" presName="right_23_1" presStyleLbl="node1" presStyleIdx="0" presStyleCnt="5" custScaleX="111148" custScaleY="120407" custLinFactNeighborX="-11500" custLinFactNeighborY="-101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E7A769-E058-1C45-92E5-86220F77DAC3}" type="pres">
      <dgm:prSet presAssocID="{45B479AF-C95E-A64D-B398-3AAF75A9B586}" presName="right_23_2" presStyleLbl="node1" presStyleIdx="1" presStyleCnt="5" custScaleX="106062" custScaleY="125185" custLinFactY="-33861" custLinFactNeighborX="-115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9AD04B-F271-6D45-A316-CC5A355F6BAD}" type="pres">
      <dgm:prSet presAssocID="{45B479AF-C95E-A64D-B398-3AAF75A9B586}" presName="right_23_3" presStyleLbl="node1" presStyleIdx="2" presStyleCnt="5" custScaleX="109160" custScaleY="117258" custLinFactNeighborX="-16511" custLinFactNeighborY="700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864F11-42A8-F34A-88C2-C66F21A2BEE7}" type="pres">
      <dgm:prSet presAssocID="{45B479AF-C95E-A64D-B398-3AAF75A9B586}" presName="left_23_1" presStyleLbl="node1" presStyleIdx="3" presStyleCnt="5" custScaleX="117044" custScaleY="130879" custLinFactNeighborX="10717" custLinFactNeighborY="-115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C96F2F-6654-034E-8748-183FD9D7DEE4}" type="pres">
      <dgm:prSet presAssocID="{45B479AF-C95E-A64D-B398-3AAF75A9B586}" presName="left_23_2" presStyleLbl="node1" presStyleIdx="4" presStyleCnt="5" custScaleX="117044" custScaleY="130879" custLinFactNeighborX="10717" custLinFactNeighborY="-390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61171B-D4E7-FD49-B685-CD0375A99502}" type="presOf" srcId="{45B479AF-C95E-A64D-B398-3AAF75A9B586}" destId="{219C92D4-C6F9-0841-858B-B78F07560C84}" srcOrd="0" destOrd="0" presId="urn:microsoft.com/office/officeart/2005/8/layout/balance1"/>
    <dgm:cxn modelId="{54929A0F-E223-064F-84DC-BCC61C71CCED}" srcId="{1EF59101-B495-D14E-8D1D-D0F7D99982E1}" destId="{4AE1F3E5-DDC2-3549-BC1C-5028101C2763}" srcOrd="1" destOrd="0" parTransId="{136B6D71-E0CF-3541-AA6D-C35F91ECD804}" sibTransId="{B2A4CF32-E55E-084A-A22C-0788904C4389}"/>
    <dgm:cxn modelId="{7DE52DE0-ED29-D543-819F-BB3D62CC5F52}" type="presOf" srcId="{05BA2FE0-C27B-BB4E-85BF-D3A533513A52}" destId="{F4864F11-42A8-F34A-88C2-C66F21A2BEE7}" srcOrd="0" destOrd="0" presId="urn:microsoft.com/office/officeart/2005/8/layout/balance1"/>
    <dgm:cxn modelId="{EA54D8D4-7B8A-D841-B89B-DE9948F791AE}" srcId="{B34CC450-8676-CD47-96FE-A3352C2C35B1}" destId="{FD95D4D3-6777-1B4A-973D-5A288E1A12EC}" srcOrd="1" destOrd="0" parTransId="{838C2ECE-783B-4642-AA28-265E97AFD38D}" sibTransId="{B159B6C3-988D-E249-B010-DAE023D9A015}"/>
    <dgm:cxn modelId="{E4A81991-18BC-AA42-9499-3F6EE6089B26}" type="presOf" srcId="{4AE1F3E5-DDC2-3549-BC1C-5028101C2763}" destId="{5DC96F2F-6654-034E-8748-183FD9D7DEE4}" srcOrd="0" destOrd="0" presId="urn:microsoft.com/office/officeart/2005/8/layout/balance1"/>
    <dgm:cxn modelId="{0C588242-E46B-814E-8FEE-B62A95BA2880}" srcId="{45B479AF-C95E-A64D-B398-3AAF75A9B586}" destId="{1EF59101-B495-D14E-8D1D-D0F7D99982E1}" srcOrd="0" destOrd="0" parTransId="{A251098F-5249-7B42-A41F-0C611A532795}" sibTransId="{E1BD6794-6D02-234F-8349-3245DC662C24}"/>
    <dgm:cxn modelId="{BCDC2E07-C4B1-054E-B3FA-A26C6A6225DA}" type="presOf" srcId="{1239A28B-20D2-3443-8980-93722FFEC0A9}" destId="{579AD04B-F271-6D45-A316-CC5A355F6BAD}" srcOrd="0" destOrd="0" presId="urn:microsoft.com/office/officeart/2005/8/layout/balance1"/>
    <dgm:cxn modelId="{9807D2A9-9B32-034E-8114-B1FDF9E38973}" srcId="{45B479AF-C95E-A64D-B398-3AAF75A9B586}" destId="{B34CC450-8676-CD47-96FE-A3352C2C35B1}" srcOrd="1" destOrd="0" parTransId="{C93999BF-A5EB-9846-8859-A2AEC3FDF20B}" sibTransId="{12907CE4-2B78-0247-867F-002E386BD5A8}"/>
    <dgm:cxn modelId="{719348E6-3412-A243-AA81-6F8B7AB410A3}" type="presOf" srcId="{B34CC450-8676-CD47-96FE-A3352C2C35B1}" destId="{F40F9540-E8B0-7A4C-94FF-60FA47AC12DE}" srcOrd="0" destOrd="0" presId="urn:microsoft.com/office/officeart/2005/8/layout/balance1"/>
    <dgm:cxn modelId="{94F69561-74E0-BA4F-9E38-9FCBC4A58442}" srcId="{1EF59101-B495-D14E-8D1D-D0F7D99982E1}" destId="{05BA2FE0-C27B-BB4E-85BF-D3A533513A52}" srcOrd="0" destOrd="0" parTransId="{ABB4DD12-DA62-5F49-969E-2FB5D90FFC6B}" sibTransId="{97E6BD04-8C17-A640-904E-AF0A7D8E4884}"/>
    <dgm:cxn modelId="{A0CC8951-60F7-F040-9451-159C8DDFAA67}" type="presOf" srcId="{44C8CCFB-E820-694E-A3CE-74EF652C61C3}" destId="{732FAF77-C027-A046-A33F-2403C75D0F5B}" srcOrd="0" destOrd="0" presId="urn:microsoft.com/office/officeart/2005/8/layout/balance1"/>
    <dgm:cxn modelId="{E7307EDC-FB68-F54D-910E-3A39161E9202}" srcId="{B34CC450-8676-CD47-96FE-A3352C2C35B1}" destId="{44C8CCFB-E820-694E-A3CE-74EF652C61C3}" srcOrd="0" destOrd="0" parTransId="{6F3A3A09-0610-1B41-A871-B834BFC1EA76}" sibTransId="{03D058DB-8E95-584A-88D3-BB395B896CAA}"/>
    <dgm:cxn modelId="{B8DC2893-386C-0148-9597-206164A7C211}" type="presOf" srcId="{1EF59101-B495-D14E-8D1D-D0F7D99982E1}" destId="{52ED94D2-AA11-B749-9A41-560FBE4EEAAF}" srcOrd="0" destOrd="0" presId="urn:microsoft.com/office/officeart/2005/8/layout/balance1"/>
    <dgm:cxn modelId="{15D38F75-3453-5944-ADF0-AA284BE96567}" type="presOf" srcId="{FD95D4D3-6777-1B4A-973D-5A288E1A12EC}" destId="{84E7A769-E058-1C45-92E5-86220F77DAC3}" srcOrd="0" destOrd="0" presId="urn:microsoft.com/office/officeart/2005/8/layout/balance1"/>
    <dgm:cxn modelId="{BE8A9EA1-4739-0048-9249-A617339FCCAF}" srcId="{B34CC450-8676-CD47-96FE-A3352C2C35B1}" destId="{1239A28B-20D2-3443-8980-93722FFEC0A9}" srcOrd="2" destOrd="0" parTransId="{E13AB739-7975-8745-9E38-F82639223526}" sibTransId="{5CC8EF6A-058A-5E40-A6CF-5AA0D59E389A}"/>
    <dgm:cxn modelId="{986EE6FB-732E-8A4C-905C-4C900EDE63E0}" type="presParOf" srcId="{219C92D4-C6F9-0841-858B-B78F07560C84}" destId="{7B3D306F-949A-8141-A73A-65ED7D381D9F}" srcOrd="0" destOrd="0" presId="urn:microsoft.com/office/officeart/2005/8/layout/balance1"/>
    <dgm:cxn modelId="{39F6A5ED-2917-5F4C-8038-7CA3FFA1219D}" type="presParOf" srcId="{219C92D4-C6F9-0841-858B-B78F07560C84}" destId="{6E8D3E86-D452-E248-9C0B-0E56128C2EF0}" srcOrd="1" destOrd="0" presId="urn:microsoft.com/office/officeart/2005/8/layout/balance1"/>
    <dgm:cxn modelId="{9AB0AECB-5719-2F4E-A21C-AE5F704B22D8}" type="presParOf" srcId="{6E8D3E86-D452-E248-9C0B-0E56128C2EF0}" destId="{52ED94D2-AA11-B749-9A41-560FBE4EEAAF}" srcOrd="0" destOrd="0" presId="urn:microsoft.com/office/officeart/2005/8/layout/balance1"/>
    <dgm:cxn modelId="{F914FDA9-BB6F-0E4C-AEDE-8411E8450348}" type="presParOf" srcId="{6E8D3E86-D452-E248-9C0B-0E56128C2EF0}" destId="{F40F9540-E8B0-7A4C-94FF-60FA47AC12DE}" srcOrd="1" destOrd="0" presId="urn:microsoft.com/office/officeart/2005/8/layout/balance1"/>
    <dgm:cxn modelId="{F29A2D8C-AF0D-0B4A-A28F-74785DB80C1A}" type="presParOf" srcId="{219C92D4-C6F9-0841-858B-B78F07560C84}" destId="{03C29681-D67C-224E-B8B0-4D91A880AA5E}" srcOrd="2" destOrd="0" presId="urn:microsoft.com/office/officeart/2005/8/layout/balance1"/>
    <dgm:cxn modelId="{4AB6D0C2-060D-BD4F-92F5-0983973C2792}" type="presParOf" srcId="{03C29681-D67C-224E-B8B0-4D91A880AA5E}" destId="{B24B4218-DEA3-A249-83F9-0126FCA11201}" srcOrd="0" destOrd="0" presId="urn:microsoft.com/office/officeart/2005/8/layout/balance1"/>
    <dgm:cxn modelId="{DD43A27B-E745-264B-9A07-C2484058B734}" type="presParOf" srcId="{03C29681-D67C-224E-B8B0-4D91A880AA5E}" destId="{15015FDF-A8AD-864F-98A7-A2D1F1B36A67}" srcOrd="1" destOrd="0" presId="urn:microsoft.com/office/officeart/2005/8/layout/balance1"/>
    <dgm:cxn modelId="{E991220A-6505-924F-B055-B3017455DA9F}" type="presParOf" srcId="{03C29681-D67C-224E-B8B0-4D91A880AA5E}" destId="{69BD8E2C-2BD7-5643-861B-7D4DB888AEBE}" srcOrd="2" destOrd="0" presId="urn:microsoft.com/office/officeart/2005/8/layout/balance1"/>
    <dgm:cxn modelId="{B3C6A51C-DAAC-9F44-8704-AF6C7BEF2842}" type="presParOf" srcId="{03C29681-D67C-224E-B8B0-4D91A880AA5E}" destId="{732FAF77-C027-A046-A33F-2403C75D0F5B}" srcOrd="3" destOrd="0" presId="urn:microsoft.com/office/officeart/2005/8/layout/balance1"/>
    <dgm:cxn modelId="{83A9FD77-2C5A-4C49-87C3-36CCA205DEB0}" type="presParOf" srcId="{03C29681-D67C-224E-B8B0-4D91A880AA5E}" destId="{84E7A769-E058-1C45-92E5-86220F77DAC3}" srcOrd="4" destOrd="0" presId="urn:microsoft.com/office/officeart/2005/8/layout/balance1"/>
    <dgm:cxn modelId="{CB539343-9933-984D-869E-1D8B49D21010}" type="presParOf" srcId="{03C29681-D67C-224E-B8B0-4D91A880AA5E}" destId="{579AD04B-F271-6D45-A316-CC5A355F6BAD}" srcOrd="5" destOrd="0" presId="urn:microsoft.com/office/officeart/2005/8/layout/balance1"/>
    <dgm:cxn modelId="{B87EF5C6-6C9B-9F4C-9D68-B2A72D1682CA}" type="presParOf" srcId="{03C29681-D67C-224E-B8B0-4D91A880AA5E}" destId="{F4864F11-42A8-F34A-88C2-C66F21A2BEE7}" srcOrd="6" destOrd="0" presId="urn:microsoft.com/office/officeart/2005/8/layout/balance1"/>
    <dgm:cxn modelId="{392DC23E-9C4F-BA4A-BFD3-EF925DA1CD80}" type="presParOf" srcId="{03C29681-D67C-224E-B8B0-4D91A880AA5E}" destId="{5DC96F2F-6654-034E-8748-183FD9D7DEE4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D94D2-AA11-B749-9A41-560FBE4EEAAF}">
      <dsp:nvSpPr>
        <dsp:cNvPr id="0" name=""/>
        <dsp:cNvSpPr/>
      </dsp:nvSpPr>
      <dsp:spPr>
        <a:xfrm>
          <a:off x="1359357" y="2049861"/>
          <a:ext cx="3912195" cy="912041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>
              <a:solidFill>
                <a:srgbClr val="000000"/>
              </a:solidFill>
            </a:rPr>
            <a:t>Behavior</a:t>
          </a:r>
          <a:endParaRPr lang="en-US" sz="5400" kern="1200" dirty="0">
            <a:solidFill>
              <a:srgbClr val="000000"/>
            </a:solidFill>
          </a:endParaRPr>
        </a:p>
      </dsp:txBody>
      <dsp:txXfrm>
        <a:off x="1386070" y="2076574"/>
        <a:ext cx="3858769" cy="858615"/>
      </dsp:txXfrm>
    </dsp:sp>
    <dsp:sp modelId="{F40F9540-E8B0-7A4C-94FF-60FA47AC12DE}">
      <dsp:nvSpPr>
        <dsp:cNvPr id="0" name=""/>
        <dsp:cNvSpPr/>
      </dsp:nvSpPr>
      <dsp:spPr>
        <a:xfrm>
          <a:off x="5972675" y="2019194"/>
          <a:ext cx="3912195" cy="912041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>
              <a:solidFill>
                <a:srgbClr val="000000"/>
              </a:solidFill>
            </a:rPr>
            <a:t>Attitude</a:t>
          </a:r>
          <a:endParaRPr lang="en-US" sz="5400" kern="1200" dirty="0">
            <a:solidFill>
              <a:srgbClr val="000000"/>
            </a:solidFill>
          </a:endParaRPr>
        </a:p>
      </dsp:txBody>
      <dsp:txXfrm>
        <a:off x="5999388" y="2045907"/>
        <a:ext cx="3858769" cy="858615"/>
      </dsp:txXfrm>
    </dsp:sp>
    <dsp:sp modelId="{15015FDF-A8AD-864F-98A7-A2D1F1B36A67}">
      <dsp:nvSpPr>
        <dsp:cNvPr id="0" name=""/>
        <dsp:cNvSpPr/>
      </dsp:nvSpPr>
      <dsp:spPr>
        <a:xfrm>
          <a:off x="4610992" y="10469642"/>
          <a:ext cx="1251103" cy="1251103"/>
        </a:xfrm>
        <a:prstGeom prst="triangle">
          <a:avLst/>
        </a:prstGeom>
        <a:solidFill>
          <a:schemeClr val="bg1">
            <a:lumMod val="50000"/>
            <a:alpha val="9000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BD8E2C-2BD7-5643-861B-7D4DB888AEBE}">
      <dsp:nvSpPr>
        <dsp:cNvPr id="0" name=""/>
        <dsp:cNvSpPr/>
      </dsp:nvSpPr>
      <dsp:spPr>
        <a:xfrm rot="240000">
          <a:off x="541866" y="9807705"/>
          <a:ext cx="9783476" cy="684127"/>
        </a:xfrm>
        <a:prstGeom prst="rect">
          <a:avLst/>
        </a:prstGeom>
        <a:solidFill>
          <a:schemeClr val="bg1">
            <a:lumMod val="50000"/>
            <a:alpha val="9000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FAF77-C027-A046-A33F-2403C75D0F5B}">
      <dsp:nvSpPr>
        <dsp:cNvPr id="0" name=""/>
        <dsp:cNvSpPr/>
      </dsp:nvSpPr>
      <dsp:spPr>
        <a:xfrm rot="240000">
          <a:off x="5742817" y="7686740"/>
          <a:ext cx="4325069" cy="2215993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.</a:t>
          </a:r>
          <a:endParaRPr lang="en-US" sz="6500" kern="1200" dirty="0"/>
        </a:p>
      </dsp:txBody>
      <dsp:txXfrm>
        <a:off x="5850993" y="7794916"/>
        <a:ext cx="4108717" cy="1999641"/>
      </dsp:txXfrm>
    </dsp:sp>
    <dsp:sp modelId="{84E7A769-E058-1C45-92E5-86220F77DAC3}">
      <dsp:nvSpPr>
        <dsp:cNvPr id="0" name=""/>
        <dsp:cNvSpPr/>
      </dsp:nvSpPr>
      <dsp:spPr>
        <a:xfrm rot="240000">
          <a:off x="5990606" y="3092011"/>
          <a:ext cx="4112039" cy="2330826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6104388" y="3205793"/>
        <a:ext cx="3884475" cy="2103262"/>
      </dsp:txXfrm>
    </dsp:sp>
    <dsp:sp modelId="{579AD04B-F271-6D45-A316-CC5A355F6BAD}">
      <dsp:nvSpPr>
        <dsp:cNvPr id="0" name=""/>
        <dsp:cNvSpPr/>
      </dsp:nvSpPr>
      <dsp:spPr>
        <a:xfrm rot="240000">
          <a:off x="5861826" y="5521251"/>
          <a:ext cx="4249174" cy="2155436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5967046" y="5626471"/>
        <a:ext cx="4038734" cy="1944996"/>
      </dsp:txXfrm>
    </dsp:sp>
    <dsp:sp modelId="{F4864F11-42A8-F34A-88C2-C66F21A2BEE7}">
      <dsp:nvSpPr>
        <dsp:cNvPr id="0" name=""/>
        <dsp:cNvSpPr/>
      </dsp:nvSpPr>
      <dsp:spPr>
        <a:xfrm rot="240000">
          <a:off x="927807" y="7163833"/>
          <a:ext cx="4548495" cy="2419402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.</a:t>
          </a:r>
          <a:endParaRPr lang="en-US" sz="6500" kern="1200" dirty="0"/>
        </a:p>
      </dsp:txBody>
      <dsp:txXfrm>
        <a:off x="1045912" y="7281938"/>
        <a:ext cx="4312285" cy="2183192"/>
      </dsp:txXfrm>
    </dsp:sp>
    <dsp:sp modelId="{5DC96F2F-6654-034E-8748-183FD9D7DEE4}">
      <dsp:nvSpPr>
        <dsp:cNvPr id="0" name=""/>
        <dsp:cNvSpPr/>
      </dsp:nvSpPr>
      <dsp:spPr>
        <a:xfrm rot="240000">
          <a:off x="1069081" y="4635345"/>
          <a:ext cx="4548495" cy="2419402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187186" y="4753450"/>
        <a:ext cx="4312285" cy="21831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C5BC-9A70-462C-B28D-9600239EAC64}" type="datetimeFigureOut">
              <a:rPr lang="en-US" smtClean="0"/>
              <a:pPr/>
              <a:t>4/10/16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31B7-05CA-4AEE-9267-6D0ED4DC84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6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2317-6751-4CD4-9995-8782DD78E936}" type="datetimeFigureOut">
              <a:rPr lang="en-US" smtClean="0"/>
              <a:pPr/>
              <a:t>4/10/16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A87D-CAF7-4BDC-A0D3-C0DBEDE81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21944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4388900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658335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8777801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109722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131667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5361152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7555603" algn="l" defTabSz="438890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37848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5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6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258339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250400" y="5548749"/>
            <a:ext cx="10058400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14027" y="5548749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14027" y="6378481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4027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1402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14027" y="25679401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ACKNOWLEDGEMENTS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14027" y="26433446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1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904188" y="14951552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5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5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9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3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6" y="6295353"/>
            <a:ext cx="13591277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38" y="5431995"/>
            <a:ext cx="13573126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22338" y="18240478"/>
            <a:ext cx="1359286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42080" y="17409229"/>
            <a:ext cx="13573125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5154276" y="21595083"/>
            <a:ext cx="1357153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5154276" y="20739663"/>
            <a:ext cx="13571534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5162215" y="6295353"/>
            <a:ext cx="13571534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5154277" y="5431995"/>
            <a:ext cx="13579475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9395741" y="5431995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29395741" y="6295353"/>
            <a:ext cx="13576029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9395741" y="17377122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29390710" y="18157350"/>
            <a:ext cx="13581061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29395741" y="25845657"/>
            <a:ext cx="13576029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29395742" y="26625887"/>
            <a:ext cx="13581061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6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3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3930311" y="20388301"/>
            <a:ext cx="13578840" cy="861752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6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8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0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1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3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10917141" y="25063837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4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5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6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7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8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9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1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2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3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4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5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6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3906858" y="17032206"/>
            <a:ext cx="13555387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7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3906859" y="17032206"/>
            <a:ext cx="13569696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65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6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37848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5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6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258339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250400" y="5548749"/>
            <a:ext cx="10058400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14027" y="5548749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14027" y="6378481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4027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1402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14027" y="25679401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ACKNOWLEDGEMENTS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14027" y="26433446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1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904188" y="14951552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5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5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9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3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ent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212225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348867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02598" y="15043762"/>
            <a:ext cx="1005840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3" y="6204287"/>
            <a:ext cx="2072004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4" y="5348867"/>
            <a:ext cx="20720050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(header)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1587164" y="21896538"/>
            <a:ext cx="20720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1587162" y="21074746"/>
            <a:ext cx="20720050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05536" y="5348867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05536" y="6212225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05536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05536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05536" y="25669876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add)  ACKNOWLEDGEMENTS or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05536" y="26436774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342883" indent="-342883">
              <a:buNone/>
              <a:defRPr sz="250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Enter your text here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3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latin typeface="Trebuchet MS" pitchFamily="34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8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0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1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3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4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5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6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7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8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99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0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1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2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3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4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5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6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107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65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66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04188" y="637848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22341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INTRODUCTION or ABSTRACT</a:t>
            </a: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 hasCustomPrompt="1"/>
          </p:nvPr>
        </p:nvSpPr>
        <p:spPr>
          <a:xfrm>
            <a:off x="914400" y="11430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8" hasCustomPrompt="1"/>
          </p:nvPr>
        </p:nvSpPr>
        <p:spPr>
          <a:xfrm>
            <a:off x="38557200" y="1219200"/>
            <a:ext cx="4419600" cy="2514600"/>
          </a:xfrm>
          <a:prstGeom prst="rect">
            <a:avLst/>
          </a:prstGeom>
        </p:spPr>
        <p:txBody>
          <a:bodyPr lIns="91436" tIns="45717" rIns="91436" bIns="45717" anchor="ctr"/>
          <a:lstStyle>
            <a:lvl1pPr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</a:t>
            </a:r>
            <a:endParaRPr lang="en-US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2339" y="14212513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OBJECTIVES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1587165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1587166" y="5548749"/>
            <a:ext cx="10048875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MATERIALS &amp; METHODS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22258339" y="6378481"/>
            <a:ext cx="10048874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4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22250400" y="5548749"/>
            <a:ext cx="10058400" cy="754045"/>
          </a:xfrm>
          <a:prstGeom prst="rect">
            <a:avLst/>
          </a:prstGeom>
          <a:noFill/>
        </p:spPr>
        <p:txBody>
          <a:bodyPr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RESULTS</a:t>
            </a:r>
            <a:endParaRPr lang="en-US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32914027" y="5548749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CONCLUSIONS</a:t>
            </a:r>
            <a:endParaRPr lang="en-US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2914027" y="6378481"/>
            <a:ext cx="10047018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2914027" y="14272738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REFERENCES</a:t>
            </a:r>
            <a:endParaRPr lang="en-US" dirty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32914027" y="15011402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2914027" y="25679401"/>
            <a:ext cx="10047018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(click to edit)  ACKNOWLEDGEMENTS or  CONTACT</a:t>
            </a:r>
            <a:endParaRPr lang="en-US" dirty="0"/>
          </a:p>
        </p:txBody>
      </p:sp>
      <p:sp>
        <p:nvSpPr>
          <p:cNvPr id="30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32914027" y="26433446"/>
            <a:ext cx="10052050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11" name="Text Placeholder 5"/>
          <p:cNvSpPr>
            <a:spLocks noGrp="1"/>
          </p:cNvSpPr>
          <p:nvPr>
            <p:ph type="body" sz="quarter" idx="9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96" hasCustomPrompt="1"/>
          </p:nvPr>
        </p:nvSpPr>
        <p:spPr>
          <a:xfrm>
            <a:off x="904188" y="14951552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Type in or paste your text here</a:t>
            </a:r>
            <a:endParaRPr lang="en-US" dirty="0"/>
          </a:p>
        </p:txBody>
      </p:sp>
      <p:sp>
        <p:nvSpPr>
          <p:cNvPr id="103" name="Text Placeholder 3"/>
          <p:cNvSpPr>
            <a:spLocks noGrp="1"/>
          </p:cNvSpPr>
          <p:nvPr>
            <p:ph type="body" sz="quarter" idx="10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116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17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118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119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120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121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122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23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124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125" hasCustomPrompt="1"/>
          </p:nvPr>
        </p:nvSpPr>
        <p:spPr>
          <a:xfrm>
            <a:off x="-10408283" y="21259801"/>
            <a:ext cx="10056813" cy="846363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500" baseline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1485825" indent="-571471">
              <a:defRPr sz="2500">
                <a:latin typeface="Trebuchet MS" pitchFamily="34" charset="0"/>
              </a:defRPr>
            </a:lvl2pPr>
            <a:lvl3pPr marL="2057297" indent="-571471">
              <a:defRPr sz="2500">
                <a:latin typeface="Trebuchet MS" pitchFamily="34" charset="0"/>
              </a:defRPr>
            </a:lvl3pPr>
            <a:lvl4pPr marL="2685916" indent="-628619">
              <a:defRPr sz="2500">
                <a:latin typeface="Trebuchet MS" pitchFamily="34" charset="0"/>
              </a:defRPr>
            </a:lvl4pPr>
            <a:lvl5pPr marL="3143093" indent="-457177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 smtClean="0"/>
              <a:t>TEXT PLACEHOLDER</a:t>
            </a:r>
            <a:endParaRPr lang="en-US" dirty="0"/>
          </a:p>
        </p:txBody>
      </p:sp>
      <p:sp>
        <p:nvSpPr>
          <p:cNvPr id="83" name="Picture Placeholder 13"/>
          <p:cNvSpPr>
            <a:spLocks noGrp="1"/>
          </p:cNvSpPr>
          <p:nvPr>
            <p:ph type="pic" sz="quarter" idx="11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4" name="Picture Placeholder 13"/>
          <p:cNvSpPr>
            <a:spLocks noGrp="1"/>
          </p:cNvSpPr>
          <p:nvPr>
            <p:ph type="pic" sz="quarter" idx="126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5" name="Picture Placeholder 13"/>
          <p:cNvSpPr>
            <a:spLocks noGrp="1"/>
          </p:cNvSpPr>
          <p:nvPr>
            <p:ph type="pic" sz="quarter" idx="127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6" name="Picture Placeholder 13"/>
          <p:cNvSpPr>
            <a:spLocks noGrp="1"/>
          </p:cNvSpPr>
          <p:nvPr>
            <p:ph type="pic" sz="quarter" idx="128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7" name="Picture Placeholder 13"/>
          <p:cNvSpPr>
            <a:spLocks noGrp="1"/>
          </p:cNvSpPr>
          <p:nvPr>
            <p:ph type="pic" sz="quarter" idx="129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89" name="Picture Placeholder 13"/>
          <p:cNvSpPr>
            <a:spLocks noGrp="1"/>
          </p:cNvSpPr>
          <p:nvPr>
            <p:ph type="pic" sz="quarter" idx="130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2" name="Picture Placeholder 13"/>
          <p:cNvSpPr>
            <a:spLocks noGrp="1"/>
          </p:cNvSpPr>
          <p:nvPr>
            <p:ph type="pic" sz="quarter" idx="131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5" name="Picture Placeholder 13"/>
          <p:cNvSpPr>
            <a:spLocks noGrp="1"/>
          </p:cNvSpPr>
          <p:nvPr>
            <p:ph type="pic" sz="quarter" idx="132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98" name="Picture Placeholder 13"/>
          <p:cNvSpPr>
            <a:spLocks noGrp="1"/>
          </p:cNvSpPr>
          <p:nvPr>
            <p:ph type="pic" sz="quarter" idx="133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12" name="Picture Placeholder 13"/>
          <p:cNvSpPr>
            <a:spLocks noGrp="1"/>
          </p:cNvSpPr>
          <p:nvPr>
            <p:ph type="pic" sz="quarter" idx="134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121" name="Picture Placeholder 13"/>
          <p:cNvSpPr>
            <a:spLocks noGrp="1"/>
          </p:cNvSpPr>
          <p:nvPr>
            <p:ph type="pic" sz="quarter" idx="135" hasCustomPrompt="1"/>
          </p:nvPr>
        </p:nvSpPr>
        <p:spPr>
          <a:xfrm>
            <a:off x="-9326880" y="25313640"/>
            <a:ext cx="7909559" cy="4840110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  <a:effectLst/>
        </p:spPr>
        <p:txBody>
          <a:bodyPr lIns="91436" tIns="45717" rIns="91436" bIns="45717" anchor="ctr"/>
          <a:lstStyle>
            <a:lvl1pPr marL="0" indent="0" algn="ctr">
              <a:buNone/>
              <a:defRPr sz="4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PICTURE PLACEHOLDER</a:t>
            </a:r>
            <a:endParaRPr lang="en-US" dirty="0"/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13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3" name="Text Placeholder 5"/>
          <p:cNvSpPr>
            <a:spLocks noGrp="1"/>
          </p:cNvSpPr>
          <p:nvPr>
            <p:ph type="body" sz="quarter" idx="13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13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5" name="Text Placeholder 5"/>
          <p:cNvSpPr>
            <a:spLocks noGrp="1"/>
          </p:cNvSpPr>
          <p:nvPr>
            <p:ph type="body" sz="quarter" idx="13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140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7" name="Text Placeholder 5"/>
          <p:cNvSpPr>
            <a:spLocks noGrp="1"/>
          </p:cNvSpPr>
          <p:nvPr>
            <p:ph type="body" sz="quarter" idx="141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142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69" name="Text Placeholder 5"/>
          <p:cNvSpPr>
            <a:spLocks noGrp="1"/>
          </p:cNvSpPr>
          <p:nvPr>
            <p:ph type="body" sz="quarter" idx="143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144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1" name="Text Placeholder 5"/>
          <p:cNvSpPr>
            <a:spLocks noGrp="1"/>
          </p:cNvSpPr>
          <p:nvPr>
            <p:ph type="body" sz="quarter" idx="145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146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3" name="Text Placeholder 5"/>
          <p:cNvSpPr>
            <a:spLocks noGrp="1"/>
          </p:cNvSpPr>
          <p:nvPr>
            <p:ph type="body" sz="quarter" idx="147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148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149" hasCustomPrompt="1"/>
          </p:nvPr>
        </p:nvSpPr>
        <p:spPr>
          <a:xfrm>
            <a:off x="-10408283" y="18288001"/>
            <a:ext cx="10050462" cy="75404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algn="ctr">
              <a:buNone/>
              <a:defRPr sz="3700" b="1" u="sng" baseline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SECTION HEADER PLACEHOLDER</a:t>
            </a:r>
            <a:endParaRPr lang="en-US" dirty="0"/>
          </a:p>
        </p:txBody>
      </p:sp>
      <p:sp>
        <p:nvSpPr>
          <p:cNvPr id="77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5932593" y="3383947"/>
            <a:ext cx="31998968" cy="128016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affiliations</a:t>
            </a:r>
            <a:endParaRPr lang="en-US" dirty="0"/>
          </a:p>
        </p:txBody>
      </p:sp>
      <p:sp>
        <p:nvSpPr>
          <p:cNvPr id="78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5932593" y="2103787"/>
            <a:ext cx="31998968" cy="1280160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88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authors</a:t>
            </a:r>
            <a:endParaRPr lang="en-US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5932593" y="465813"/>
            <a:ext cx="31998968" cy="1637973"/>
          </a:xfrm>
          <a:prstGeom prst="rect">
            <a:avLst/>
          </a:prstGeom>
        </p:spPr>
        <p:txBody>
          <a:bodyPr anchor="t" anchorCtr="1">
            <a:normAutofit/>
          </a:bodyPr>
          <a:lstStyle>
            <a:lvl1pPr algn="ctr">
              <a:buFontTx/>
              <a:buNone/>
              <a:defRPr sz="11500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7200"/>
            </a:lvl2pPr>
            <a:lvl3pPr>
              <a:buFontTx/>
              <a:buNone/>
              <a:defRPr sz="7200"/>
            </a:lvl3pPr>
            <a:lvl4pPr>
              <a:buFontTx/>
              <a:buNone/>
              <a:defRPr sz="7200"/>
            </a:lvl4pPr>
            <a:lvl5pPr>
              <a:buFontTx/>
              <a:buNone/>
              <a:defRPr sz="7200"/>
            </a:lvl5pPr>
          </a:lstStyle>
          <a:p>
            <a:pPr lvl="0"/>
            <a:r>
              <a:rPr lang="en-US" dirty="0" smtClean="0"/>
              <a:t>Click here to add title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://www.facebook.com/pages/PosterPresentationscom/217914411419?v=app_4949752878&amp;ref=ts" TargetMode="External"/><Relationship Id="rId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hyperlink" Target="http://www.facebook.com/pages/PosterPresentationscom/217914411419?v=app_4949752878&amp;ref=ts" TargetMode="External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hyperlink" Target="http://www.facebook.com/pages/PosterPresentationscom/217914411419?v=app_4949752878&amp;ref=ts" TargetMode="External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0600"/>
            <a:ext cx="43891200" cy="4571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-10370486" y="21297014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2012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5" name="Rounded Rectangle 34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7" descr="http://t2.gstatic.com/images?q=tbn:ANd9GcR4APHC6TT9w54M2zn_pvCiBxUNcspYPoVxirLRphBoJabfSvu7zw">
              <a:hlinkClick r:id="rId5"/>
            </p:cNvPr>
            <p:cNvPicPr>
              <a:picLocks noChangeAspect="1" noChangeArrowheads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-10370486" y="11582400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 userDrawn="1"/>
        </p:nvSpPr>
        <p:spPr>
          <a:xfrm>
            <a:off x="922338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11601349" y="5475145"/>
            <a:ext cx="20590593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ounded Rectangle 25"/>
          <p:cNvSpPr/>
          <p:nvPr userDrawn="1"/>
        </p:nvSpPr>
        <p:spPr>
          <a:xfrm>
            <a:off x="32918400" y="5475145"/>
            <a:ext cx="10058400" cy="26736675"/>
          </a:xfrm>
          <a:prstGeom prst="roundRect">
            <a:avLst>
              <a:gd name="adj" fmla="val 9229"/>
            </a:avLst>
          </a:prstGeom>
          <a:gradFill>
            <a:gsLst>
              <a:gs pos="0">
                <a:srgbClr val="CDD2DE"/>
              </a:gs>
              <a:gs pos="0">
                <a:srgbClr val="CDD2DE"/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84177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2012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13946601" y="-77485"/>
            <a:ext cx="13577436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3946601" y="17054234"/>
            <a:ext cx="13534339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2012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-13686139" y="31638625"/>
            <a:ext cx="13200441" cy="1090621"/>
            <a:chOff x="44242388" y="28054064"/>
            <a:chExt cx="9771398" cy="1090621"/>
          </a:xfrm>
        </p:grpSpPr>
        <p:sp>
          <p:nvSpPr>
            <p:cNvPr id="34" name="Rounded Rectangle 33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7" descr="http://t2.gstatic.com/images?q=tbn:ANd9GcR4APHC6TT9w54M2zn_pvCiBxUNcspYPoVxirLRphBoJabfSvu7zw">
              <a:hlinkClick r:id="rId6"/>
            </p:cNvPr>
            <p:cNvPicPr>
              <a:picLocks noChangeAspect="1" noChangeArrowheads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-13946601" y="11526118"/>
            <a:ext cx="13577436" cy="818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 userDrawn="1"/>
        </p:nvSpPr>
        <p:spPr>
          <a:xfrm>
            <a:off x="922338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15154504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29386670" y="5392017"/>
            <a:ext cx="13577436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-13892846" y="20466669"/>
            <a:ext cx="13534339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34000">
              <a:schemeClr val="tx2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6"/>
          <p:cNvSpPr>
            <a:spLocks noChangeArrowheads="1"/>
          </p:cNvSpPr>
          <p:nvPr/>
        </p:nvSpPr>
        <p:spPr bwMode="auto">
          <a:xfrm>
            <a:off x="0" y="0"/>
            <a:ext cx="43891200" cy="480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4805363"/>
            <a:ext cx="43891200" cy="1524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2400">
            <a:noFill/>
            <a:miter lim="800000"/>
            <a:headEnd/>
            <a:tailEnd/>
          </a:ln>
          <a:effectLst/>
        </p:spPr>
        <p:txBody>
          <a:bodyPr wrap="none" lIns="91436" tIns="45717" rIns="91436" bIns="45717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484177" y="32232601"/>
            <a:ext cx="2514600" cy="3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263" tIns="45623" rIns="91263" bIns="45623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</a:t>
            </a:r>
            <a:r>
              <a:rPr lang="en-US" sz="5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DESIGN © </a:t>
            </a:r>
            <a:r>
              <a:rPr lang="en-US" sz="500" b="1" dirty="0" smtClean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2012</a:t>
            </a:r>
            <a:endParaRPr lang="en-US" sz="500" b="1" dirty="0">
              <a:solidFill>
                <a:schemeClr val="bg1">
                  <a:lumMod val="75000"/>
                </a:schemeClr>
              </a:solidFill>
              <a:latin typeface="Arial" charset="0"/>
            </a:endParaRP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10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222126" y="0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QUICK</a:t>
            </a:r>
            <a:r>
              <a:rPr lang="en-US" sz="4000" b="1" baseline="0" dirty="0" smtClean="0">
                <a:solidFill>
                  <a:schemeClr val="bg1"/>
                </a:solidFill>
                <a:latin typeface="Trebuchet MS" pitchFamily="34" charset="0"/>
              </a:rPr>
              <a:t> TIPS</a:t>
            </a:r>
            <a:endParaRPr lang="en-US" sz="4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template requires basic PowerPoint (version 2007 or newer) skills. Below is a list of commonly asked questions specific to this template. </a:t>
            </a:r>
            <a:br>
              <a:rPr lang="en-US" sz="3200" baseline="0" dirty="0" smtClean="0">
                <a:latin typeface="Trebuchet MS" pitchFamily="34" charset="0"/>
              </a:rPr>
            </a:br>
            <a:r>
              <a:rPr lang="en-US" sz="3200" baseline="0" dirty="0" smtClean="0">
                <a:latin typeface="Trebuchet MS" pitchFamily="34" charset="0"/>
              </a:rPr>
              <a:t>If you are using an older version of PowerPoint some template features may not work properly.</a:t>
            </a:r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rebuchet MS" pitchFamily="34" charset="0"/>
              </a:rPr>
              <a:t>Using the template</a:t>
            </a:r>
            <a:endParaRPr lang="en-US" sz="4000" b="1" baseline="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Verifying the quality of your graphics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Go to the </a:t>
            </a:r>
            <a:r>
              <a:rPr lang="en-US" sz="3200" baseline="0" dirty="0" smtClean="0">
                <a:latin typeface="Trebuchet MS" pitchFamily="34" charset="0"/>
              </a:rPr>
              <a:t>VIEW menu and click on ZOOM to set your preferred magnification. This template is at 100% the size of the final poster. All text and graphics will be printed at 100% their size. To see what your poster will look like when printed, set the zoom to 100% and evaluate the quality of all your graphics before you submit your poster for printing.</a:t>
            </a:r>
            <a:br>
              <a:rPr lang="en-US" sz="3200" baseline="0" dirty="0" smtClean="0">
                <a:latin typeface="Trebuchet MS" pitchFamily="34" charset="0"/>
              </a:rPr>
            </a:b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Using the placeholders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add text to this template click inside a placeholder and type in or paste your text. To move a placeholder, click on it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(to select it), place your cursor on its frame and your cursor will change to this symbol:         Then, click </a:t>
            </a:r>
            <a:r>
              <a:rPr lang="en-US" sz="3200" u="sng" baseline="0" dirty="0" smtClean="0">
                <a:latin typeface="Trebuchet MS" pitchFamily="34" charset="0"/>
              </a:rPr>
              <a:t>once</a:t>
            </a:r>
            <a:r>
              <a:rPr lang="en-US" sz="3200" baseline="0" dirty="0" smtClean="0">
                <a:latin typeface="Trebuchet MS" pitchFamily="34" charset="0"/>
              </a:rPr>
              <a:t> and drag it to its new location where you can resize it as needed. Additional placeholders can be found on the left side of this template.</a:t>
            </a:r>
          </a:p>
          <a:p>
            <a:pPr defTabSz="3134780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layout</a:t>
            </a:r>
          </a:p>
          <a:p>
            <a:pPr defTabSz="3134780"/>
            <a:r>
              <a:rPr lang="en-US" sz="3200" dirty="0" smtClean="0">
                <a:latin typeface="Trebuchet MS" pitchFamily="34" charset="0"/>
              </a:rPr>
              <a:t>This template has four</a:t>
            </a: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different column layouts. </a:t>
            </a:r>
          </a:p>
          <a:p>
            <a:pPr defTabSz="3134780"/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your mouse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on the background and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click on “Layout” to see 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the layout options.</a:t>
            </a:r>
            <a:endParaRPr lang="en-US" sz="3200" dirty="0" smtClean="0">
              <a:latin typeface="Trebuchet MS" pitchFamily="34" charset="0"/>
            </a:endParaRP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aseline="0" dirty="0" smtClean="0">
                <a:latin typeface="Trebuchet MS" pitchFamily="34" charset="0"/>
              </a:rPr>
              <a:t>The columns in the provided layouts are fixed and cannot be moved but advanced users can modify any layout by going to VIEW and then SLIDE MASTER.</a:t>
            </a:r>
          </a:p>
          <a:p>
            <a:pPr marL="0" marR="0" indent="0" algn="l" defTabSz="31347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Importing text and graphics from external sources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TEXT: </a:t>
            </a:r>
            <a:r>
              <a:rPr lang="en-US" sz="3200" baseline="0" dirty="0" smtClean="0">
                <a:latin typeface="Trebuchet MS" pitchFamily="34" charset="0"/>
              </a:rPr>
              <a:t>Paste or type your text into a pre-existing placeholder or drag in a new placeholder from the left side of the template. Move it anywhere as needed.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PHOTOS: </a:t>
            </a:r>
            <a:r>
              <a:rPr lang="en-US" sz="3200" baseline="0" dirty="0" smtClean="0">
                <a:latin typeface="Trebuchet MS" pitchFamily="34" charset="0"/>
              </a:rPr>
              <a:t>Drag in a picture placeholder, size it </a:t>
            </a:r>
            <a:r>
              <a:rPr lang="en-US" sz="3200" u="sng" baseline="0" dirty="0" smtClean="0">
                <a:latin typeface="Trebuchet MS" pitchFamily="34" charset="0"/>
              </a:rPr>
              <a:t>first</a:t>
            </a:r>
            <a:r>
              <a:rPr lang="en-US" sz="3200" baseline="0" dirty="0" smtClean="0">
                <a:latin typeface="Trebuchet MS" pitchFamily="34" charset="0"/>
              </a:rPr>
              <a:t>, click in it and insert a photo from the menu.</a:t>
            </a:r>
          </a:p>
          <a:p>
            <a:pPr defTabSz="3134780"/>
            <a:r>
              <a:rPr lang="en-US" sz="3200" b="1" u="sng" baseline="0" dirty="0" smtClean="0">
                <a:latin typeface="Trebuchet MS" pitchFamily="34" charset="0"/>
              </a:rPr>
              <a:t>TABLES: </a:t>
            </a:r>
            <a:r>
              <a:rPr lang="en-US" sz="3200" baseline="0" dirty="0" smtClean="0">
                <a:latin typeface="Trebuchet MS" pitchFamily="34" charset="0"/>
              </a:rPr>
              <a:t>You can copy and paste a table from an external document onto this poster template. To adjust  the way the text fits within the cells of a table that has been pasted, </a:t>
            </a:r>
            <a:r>
              <a:rPr lang="en-US" sz="3200" u="sng" baseline="0" dirty="0" smtClean="0">
                <a:latin typeface="Trebuchet MS" pitchFamily="34" charset="0"/>
              </a:rPr>
              <a:t>right-click</a:t>
            </a:r>
            <a:r>
              <a:rPr lang="en-US" sz="3200" baseline="0" dirty="0" smtClean="0">
                <a:latin typeface="Trebuchet MS" pitchFamily="34" charset="0"/>
              </a:rPr>
              <a:t> on the table, click FORMAT SHAPE  then click on TEXT BOX and change the INTERNAL MARGIN values to 0.25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Modifying the color scheme</a:t>
            </a:r>
          </a:p>
          <a:p>
            <a:pPr defTabSz="3134780"/>
            <a:r>
              <a:rPr lang="en-US" sz="3200" baseline="0" dirty="0" smtClean="0">
                <a:latin typeface="Trebuchet MS" pitchFamily="34" charset="0"/>
              </a:rPr>
              <a:t>To change the color scheme of this template go to the “Design” menu and click on “Colors”. You can choose from the provide color combinations or you can create your own.</a:t>
            </a: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3134780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2000" baseline="0" dirty="0" smtClean="0">
              <a:latin typeface="Trebuchet MS" pitchFamily="34" charset="0"/>
            </a:endParaRPr>
          </a:p>
          <a:p>
            <a:pPr defTabSz="4389219"/>
            <a:endParaRPr lang="en-US" sz="2000" dirty="0" smtClean="0">
              <a:latin typeface="Trebuchet MS" pitchFamily="34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2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3200" b="1" dirty="0"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10402388" y="-19596"/>
            <a:ext cx="10050462" cy="329184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2" tIns="365741" rIns="182872" bIns="182872" rtlCol="0" anchor="t" anchorCtr="0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QUICK DESIGN</a:t>
            </a:r>
            <a:r>
              <a:rPr lang="en-US" sz="4400" b="1" baseline="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GUIDE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(--THIS SECTION DOES NOT PRINT--)</a:t>
            </a:r>
          </a:p>
          <a:p>
            <a:pPr algn="ctr"/>
            <a:endParaRPr lang="en-US" sz="3200" b="1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This PowerPoint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2007 template produces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 36”x48” professional  poster. It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will save you valuable time placing titles, subtitles,</a:t>
            </a:r>
            <a:r>
              <a:rPr lang="en-US" sz="3200" baseline="0" dirty="0" smtClean="0">
                <a:latin typeface="Trebuchet MS" pitchFamily="34" charset="0"/>
              </a:rPr>
              <a:t> text, and graphics</a:t>
            </a:r>
            <a:r>
              <a:rPr lang="en-US" sz="3200" dirty="0" smtClean="0">
                <a:latin typeface="Trebuchet MS" pitchFamily="34" charset="0"/>
              </a:rPr>
              <a:t>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it to create your presentation. Then send</a:t>
            </a:r>
            <a:r>
              <a:rPr lang="en-US" sz="3200" baseline="0" dirty="0" smtClean="0">
                <a:latin typeface="Trebuchet MS" pitchFamily="34" charset="0"/>
              </a:rPr>
              <a:t> it </a:t>
            </a:r>
            <a:r>
              <a:rPr lang="en-US" sz="3200" dirty="0" smtClean="0">
                <a:latin typeface="Trebuchet MS" pitchFamily="34" charset="0"/>
              </a:rPr>
              <a:t>to </a:t>
            </a:r>
            <a:r>
              <a:rPr lang="en-US" sz="3200" b="1" dirty="0" smtClean="0">
                <a:latin typeface="Trebuchet MS" pitchFamily="34" charset="0"/>
              </a:rPr>
              <a:t>PosterPresentations.com</a:t>
            </a:r>
            <a:r>
              <a:rPr lang="en-US" sz="3200" dirty="0" smtClean="0">
                <a:latin typeface="Trebuchet MS" pitchFamily="34" charset="0"/>
              </a:rPr>
              <a:t> for premium quality, same day affordable printing.</a:t>
            </a:r>
            <a:br>
              <a:rPr lang="en-US" sz="3200" dirty="0" smtClean="0">
                <a:latin typeface="Trebuchet MS" pitchFamily="34" charset="0"/>
              </a:rPr>
            </a:br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We provide a series of </a:t>
            </a:r>
            <a:r>
              <a:rPr lang="en-US" sz="3200" b="1" dirty="0" smtClean="0">
                <a:latin typeface="Trebuchet MS" pitchFamily="34" charset="0"/>
              </a:rPr>
              <a:t>online tutorials</a:t>
            </a:r>
            <a:r>
              <a:rPr lang="en-US" sz="3200" dirty="0" smtClean="0">
                <a:latin typeface="Trebuchet MS" pitchFamily="34" charset="0"/>
              </a:rPr>
              <a:t> that will guide you through the poster design process and answer your poster production questions. 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View our online</a:t>
            </a:r>
            <a:r>
              <a:rPr lang="en-US" sz="3200" baseline="0" dirty="0" smtClean="0">
                <a:latin typeface="Trebuchet MS" pitchFamily="34" charset="0"/>
              </a:rPr>
              <a:t> tutorials at: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http://bit.ly/Poster_creation_help </a:t>
            </a:r>
            <a:r>
              <a:rPr lang="en-US" sz="3200" dirty="0" smtClean="0">
                <a:latin typeface="Trebuchet MS" pitchFamily="34" charset="0"/>
              </a:rPr>
              <a:t/>
            </a:r>
            <a:br>
              <a:rPr lang="en-US" sz="3200" dirty="0" smtClean="0">
                <a:latin typeface="Trebuchet MS" pitchFamily="34" charset="0"/>
              </a:rPr>
            </a:br>
            <a:r>
              <a:rPr lang="en-US" sz="3200" dirty="0" smtClean="0">
                <a:latin typeface="Trebuchet MS" pitchFamily="34" charset="0"/>
              </a:rPr>
              <a:t>(copy</a:t>
            </a:r>
            <a:r>
              <a:rPr lang="en-US" sz="3200" baseline="0" dirty="0" smtClean="0">
                <a:latin typeface="Trebuchet MS" pitchFamily="34" charset="0"/>
              </a:rPr>
              <a:t> and paste the link into your web browser).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For assistance and to order your printed poster</a:t>
            </a:r>
            <a:r>
              <a:rPr lang="en-US" sz="3200" dirty="0" smtClean="0">
                <a:solidFill>
                  <a:schemeClr val="bg1"/>
                </a:solidFill>
                <a:latin typeface="Trebuchet MS" pitchFamily="34" charset="0"/>
              </a:rPr>
              <a:t> call </a:t>
            </a:r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PosterPresentations.com</a:t>
            </a:r>
            <a:r>
              <a:rPr lang="en-US" sz="32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at </a:t>
            </a:r>
            <a:r>
              <a:rPr lang="en-US" sz="4000" b="1" dirty="0" smtClean="0">
                <a:solidFill>
                  <a:srgbClr val="FFFF00"/>
                </a:solidFill>
                <a:latin typeface="Trebuchet MS" pitchFamily="34" charset="0"/>
              </a:rPr>
              <a:t>1.866.649.3004</a:t>
            </a: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endParaRPr lang="en-US" sz="40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Trebuchet MS" pitchFamily="34" charset="0"/>
              </a:rPr>
              <a:t>Object Placeholders</a:t>
            </a: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Use the placeholders provided below to add new elements to your poster:</a:t>
            </a:r>
            <a:r>
              <a:rPr lang="en-US" sz="3200" baseline="0" dirty="0" smtClean="0">
                <a:latin typeface="Trebuchet MS" pitchFamily="34" charset="0"/>
              </a:rPr>
              <a:t> </a:t>
            </a:r>
            <a:r>
              <a:rPr lang="en-US" sz="3200" dirty="0" smtClean="0">
                <a:latin typeface="Trebuchet MS" pitchFamily="34" charset="0"/>
              </a:rPr>
              <a:t>Drag a placeholder onto the</a:t>
            </a:r>
            <a:r>
              <a:rPr lang="en-US" sz="3200" baseline="0" dirty="0" smtClean="0">
                <a:latin typeface="Trebuchet MS" pitchFamily="34" charset="0"/>
              </a:rPr>
              <a:t> poster area,</a:t>
            </a:r>
            <a:r>
              <a:rPr lang="en-US" sz="3200" dirty="0" smtClean="0">
                <a:latin typeface="Trebuchet MS" pitchFamily="34" charset="0"/>
              </a:rPr>
              <a:t> size it, and click it to edit.</a:t>
            </a: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Section Header placeholder</a:t>
            </a:r>
          </a:p>
          <a:p>
            <a:pPr defTabSz="4389219"/>
            <a:r>
              <a:rPr lang="en-US" sz="3200" dirty="0" smtClean="0">
                <a:latin typeface="Trebuchet MS" pitchFamily="34" charset="0"/>
              </a:rPr>
              <a:t>Move</a:t>
            </a:r>
            <a:r>
              <a:rPr lang="en-US" sz="3200" baseline="0" dirty="0" smtClean="0">
                <a:latin typeface="Trebuchet MS" pitchFamily="34" charset="0"/>
              </a:rPr>
              <a:t> this preformatted section header placeholder to the poster area to add another section header. Use section headers to separate topics or concepts within your presentation. 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dirty="0" smtClean="0">
                <a:solidFill>
                  <a:srgbClr val="FFFF00"/>
                </a:solidFill>
                <a:latin typeface="Trebuchet MS" pitchFamily="34" charset="0"/>
              </a:rPr>
              <a:t>Text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preformatted text placeholder to the poster to add a new body of text.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="1" baseline="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defTabSz="4389219"/>
            <a:r>
              <a:rPr lang="en-US" sz="3200" b="1" baseline="0" dirty="0" smtClean="0">
                <a:solidFill>
                  <a:srgbClr val="FFFF00"/>
                </a:solidFill>
                <a:latin typeface="Trebuchet MS" pitchFamily="34" charset="0"/>
              </a:rPr>
              <a:t>Picture placeholder</a:t>
            </a:r>
          </a:p>
          <a:p>
            <a:pPr defTabSz="4389219"/>
            <a:r>
              <a:rPr lang="en-US" sz="3200" baseline="0" dirty="0" smtClean="0">
                <a:latin typeface="Trebuchet MS" pitchFamily="34" charset="0"/>
              </a:rPr>
              <a:t>Move this graphic placeholder onto your poster, size it first, and then click it to add a picture to the poster.</a:t>
            </a: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defTabSz="4389219"/>
            <a:endParaRPr lang="en-US" sz="3200" baseline="0" dirty="0" smtClean="0"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4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dirty="0" smtClean="0">
              <a:latin typeface="Trebuchet MS" pitchFamily="34" charset="0"/>
            </a:endParaRPr>
          </a:p>
          <a:p>
            <a:pPr algn="ctr"/>
            <a:endParaRPr lang="en-US" sz="32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defTabSz="4389219"/>
            <a:endParaRPr lang="en-US" sz="32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pPr algn="ctr"/>
            <a:endParaRPr lang="en-US" sz="4400" b="1" dirty="0"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370486" y="21297014"/>
            <a:ext cx="10018560" cy="777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rtlCol="0" anchor="ctr"/>
          <a:lstStyle/>
          <a:p>
            <a:pPr algn="ctr"/>
            <a:endParaRPr lang="en-US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98247" y="15525143"/>
            <a:ext cx="4741366" cy="3058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42926" y="13118821"/>
            <a:ext cx="5905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44487740" y="30588807"/>
            <a:ext cx="9160286" cy="2185208"/>
          </a:xfrm>
          <a:prstGeom prst="rect">
            <a:avLst/>
          </a:prstGeom>
          <a:noFill/>
        </p:spPr>
        <p:txBody>
          <a:bodyPr wrap="square" lIns="91436" tIns="45717" rIns="91436" bIns="45717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© 2012 PosterPresentations.com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   </a:t>
            </a:r>
            <a:r>
              <a:rPr lang="en-US" sz="3200" dirty="0" smtClean="0">
                <a:solidFill>
                  <a:schemeClr val="bg1"/>
                </a:solidFill>
              </a:rPr>
              <a:t>2117 Fourth Street ,</a:t>
            </a:r>
            <a:r>
              <a:rPr lang="en-US" sz="3200" baseline="0" dirty="0" smtClean="0">
                <a:solidFill>
                  <a:schemeClr val="bg1"/>
                </a:solidFill>
              </a:rPr>
              <a:t> Unit C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Berkeley CA 94710</a:t>
            </a:r>
            <a:br>
              <a:rPr lang="en-US" sz="3200" baseline="0" dirty="0" smtClean="0">
                <a:solidFill>
                  <a:schemeClr val="bg1"/>
                </a:solidFill>
              </a:rPr>
            </a:br>
            <a:r>
              <a:rPr lang="en-US" sz="3200" baseline="0" dirty="0" smtClean="0">
                <a:solidFill>
                  <a:schemeClr val="bg1"/>
                </a:solidFill>
              </a:rPr>
              <a:t>    </a:t>
            </a:r>
            <a:r>
              <a:rPr lang="en-US" sz="3200" b="1" baseline="0" dirty="0" smtClean="0">
                <a:solidFill>
                  <a:srgbClr val="FFFF00"/>
                </a:solidFill>
              </a:rPr>
              <a:t>posterpresenter@gmail.com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-10239857" y="31696514"/>
            <a:ext cx="9771398" cy="1090621"/>
            <a:chOff x="44242388" y="28054064"/>
            <a:chExt cx="9771398" cy="1090621"/>
          </a:xfrm>
        </p:grpSpPr>
        <p:sp>
          <p:nvSpPr>
            <p:cNvPr id="34" name="Rounded Rectangle 33"/>
            <p:cNvSpPr/>
            <p:nvPr userDrawn="1"/>
          </p:nvSpPr>
          <p:spPr>
            <a:xfrm>
              <a:off x="44242388" y="28054064"/>
              <a:ext cx="9771397" cy="109062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7" descr="http://t2.gstatic.com/images?q=tbn:ANd9GcR4APHC6TT9w54M2zn_pvCiBxUNcspYPoVxirLRphBoJabfSvu7zw">
              <a:hlinkClick r:id="rId6"/>
            </p:cNvPr>
            <p:cNvPicPr>
              <a:picLocks noChangeAspect="1" noChangeArrowheads="1"/>
            </p:cNvPicPr>
            <p:nvPr userDrawn="1"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341112" y="28126635"/>
              <a:ext cx="914400" cy="914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 userDrawn="1"/>
          </p:nvSpPr>
          <p:spPr>
            <a:xfrm>
              <a:off x="45342598" y="28154090"/>
              <a:ext cx="867118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 smtClean="0">
                  <a:solidFill>
                    <a:schemeClr val="tx2"/>
                  </a:solidFill>
                  <a:latin typeface="Trebuchet MS" pitchFamily="34" charset="0"/>
                </a:rPr>
                <a:t>Student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discounts are available on our </a:t>
              </a:r>
              <a:r>
                <a:rPr lang="en-US" sz="2600" baseline="0" dirty="0" err="1" smtClean="0">
                  <a:solidFill>
                    <a:schemeClr val="tx2"/>
                  </a:solidFill>
                  <a:latin typeface="Trebuchet MS" pitchFamily="34" charset="0"/>
                </a:rPr>
                <a:t>Facebook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page.</a:t>
              </a:r>
              <a:b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</a:b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Go to </a:t>
              </a:r>
              <a:r>
                <a:rPr lang="en-US" sz="2600" u="sng" baseline="0" dirty="0" smtClean="0">
                  <a:solidFill>
                    <a:schemeClr val="tx2"/>
                  </a:solidFill>
                  <a:latin typeface="Trebuchet MS" pitchFamily="34" charset="0"/>
                </a:rPr>
                <a:t>PosterPresentations.com</a:t>
              </a:r>
              <a:r>
                <a:rPr lang="en-US" sz="2600" baseline="0" dirty="0" smtClean="0">
                  <a:solidFill>
                    <a:schemeClr val="tx2"/>
                  </a:solidFill>
                  <a:latin typeface="Trebuchet MS" pitchFamily="34" charset="0"/>
                </a:rPr>
                <a:t> and click on the FB icon. </a:t>
              </a:r>
              <a:endParaRPr lang="en-US" sz="2600" dirty="0">
                <a:solidFill>
                  <a:schemeClr val="tx2"/>
                </a:solidFill>
                <a:latin typeface="Trebuchet MS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44222126" y="30500133"/>
            <a:ext cx="10050462" cy="15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-10370486" y="11582400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254028" y="4841856"/>
            <a:ext cx="10018560" cy="160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 userDrawn="1"/>
        </p:nvSpPr>
        <p:spPr>
          <a:xfrm>
            <a:off x="922338" y="5257800"/>
            <a:ext cx="10050462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 userDrawn="1"/>
        </p:nvSpPr>
        <p:spPr>
          <a:xfrm>
            <a:off x="32918400" y="5257800"/>
            <a:ext cx="10050462" cy="26736675"/>
          </a:xfrm>
          <a:prstGeom prst="roundRect">
            <a:avLst>
              <a:gd name="adj" fmla="val 5862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 userDrawn="1"/>
        </p:nvSpPr>
        <p:spPr>
          <a:xfrm>
            <a:off x="11583194" y="5267325"/>
            <a:ext cx="20724813" cy="26736675"/>
          </a:xfrm>
          <a:prstGeom prst="roundRect">
            <a:avLst>
              <a:gd name="adj" fmla="val 2853"/>
            </a:avLst>
          </a:prstGeom>
          <a:gradFill>
            <a:gsLst>
              <a:gs pos="0">
                <a:srgbClr val="CDD2DE"/>
              </a:gs>
              <a:gs pos="0">
                <a:schemeClr val="tx2">
                  <a:lumMod val="40000"/>
                  <a:lumOff val="60000"/>
                </a:schemeClr>
              </a:gs>
              <a:gs pos="100000">
                <a:srgbClr val="F3F5FA"/>
              </a:gs>
            </a:gsLst>
            <a:lin ang="16200000" scaled="1"/>
          </a:gradFill>
          <a:ln>
            <a:solidFill>
              <a:schemeClr val="accent5">
                <a:lumMod val="50000"/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388900" rtl="0" eaLnBrk="1" latinLnBrk="0" hangingPunct="1">
        <a:spcBef>
          <a:spcPct val="0"/>
        </a:spcBef>
        <a:buNone/>
        <a:defRPr sz="88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1645838" indent="-1645838" algn="l" defTabSz="4388900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982" indent="-1371531" algn="l" defTabSz="4388900" rtl="0" eaLnBrk="1" latinLnBrk="0" hangingPunct="1">
        <a:spcBef>
          <a:spcPct val="20000"/>
        </a:spcBef>
        <a:buFont typeface="Arial" pitchFamily="34" charset="0"/>
        <a:buChar char="–"/>
        <a:defRPr sz="13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1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577" indent="-1097226" algn="l" defTabSz="4388900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026" indent="-1097226" algn="l" defTabSz="4388900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4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3926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37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2827" indent="-1097226" algn="l" defTabSz="43889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4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8900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5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7801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2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67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152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5603" algn="l" defTabSz="438890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diagramData" Target="../diagrams/data1.xml"/><Relationship Id="rId14" Type="http://schemas.openxmlformats.org/officeDocument/2006/relationships/diagramLayout" Target="../diagrams/layout1.xml"/><Relationship Id="rId15" Type="http://schemas.openxmlformats.org/officeDocument/2006/relationships/diagramQuickStyle" Target="../diagrams/quickStyle1.xml"/><Relationship Id="rId16" Type="http://schemas.openxmlformats.org/officeDocument/2006/relationships/diagramColors" Target="../diagrams/colors1.xml"/><Relationship Id="rId17" Type="http://schemas.microsoft.com/office/2007/relationships/diagramDrawing" Target="../diagrams/drawing1.xml"/><Relationship Id="rId18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79949" y="7338979"/>
            <a:ext cx="10056813" cy="550302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4800" dirty="0" smtClean="0">
                <a:solidFill>
                  <a:srgbClr val="000000"/>
                </a:solidFill>
              </a:rPr>
              <a:t> Fast </a:t>
            </a:r>
            <a:r>
              <a:rPr lang="en-US" sz="4800" dirty="0">
                <a:solidFill>
                  <a:srgbClr val="000000"/>
                </a:solidFill>
              </a:rPr>
              <a:t>fashion refers to, “low- cost clothing collections that mimic current luxury fashion trends” </a:t>
            </a:r>
            <a:endParaRPr lang="en-US" sz="480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4800" dirty="0" smtClean="0">
                <a:solidFill>
                  <a:srgbClr val="000000"/>
                </a:solidFill>
              </a:rPr>
              <a:t> Sustainably </a:t>
            </a:r>
            <a:r>
              <a:rPr lang="en-US" sz="4800" dirty="0">
                <a:solidFill>
                  <a:srgbClr val="000000"/>
                </a:solidFill>
              </a:rPr>
              <a:t>has become an exceedingly important value in companies </a:t>
            </a:r>
            <a:r>
              <a:rPr lang="en-US" sz="4800" dirty="0" smtClean="0">
                <a:solidFill>
                  <a:srgbClr val="000000"/>
                </a:solidFill>
              </a:rPr>
              <a:t>and for consumers 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98102" y="6042894"/>
            <a:ext cx="10048875" cy="1200320"/>
          </a:xfrm>
        </p:spPr>
        <p:txBody>
          <a:bodyPr/>
          <a:lstStyle/>
          <a:p>
            <a:r>
              <a:rPr lang="en-US" sz="6600" dirty="0" smtClean="0"/>
              <a:t>Introduction</a:t>
            </a:r>
            <a:endParaRPr lang="en-US" sz="6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879949" y="16643183"/>
            <a:ext cx="10050462" cy="1200320"/>
          </a:xfrm>
        </p:spPr>
        <p:txBody>
          <a:bodyPr/>
          <a:lstStyle/>
          <a:p>
            <a:r>
              <a:rPr lang="en-US" sz="6600" dirty="0" smtClean="0"/>
              <a:t>Research Question </a:t>
            </a:r>
            <a:endParaRPr lang="en-US" sz="66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11587166" y="5363456"/>
            <a:ext cx="20608295" cy="1200320"/>
          </a:xfrm>
        </p:spPr>
        <p:txBody>
          <a:bodyPr/>
          <a:lstStyle/>
          <a:p>
            <a:r>
              <a:rPr lang="en-US" sz="6600" dirty="0" smtClean="0"/>
              <a:t>Background and Literature</a:t>
            </a:r>
            <a:endParaRPr lang="en-US" sz="66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12080607" y="25313640"/>
            <a:ext cx="18750388" cy="1200320"/>
          </a:xfrm>
        </p:spPr>
        <p:txBody>
          <a:bodyPr/>
          <a:lstStyle/>
          <a:p>
            <a:pPr algn="l"/>
            <a:r>
              <a:rPr lang="en-US" sz="6600" dirty="0" smtClean="0"/>
              <a:t>Methods</a:t>
            </a:r>
            <a:r>
              <a:rPr lang="en-US" sz="6600" u="none" dirty="0"/>
              <a:t> </a:t>
            </a:r>
            <a:r>
              <a:rPr lang="en-US" sz="6600" u="none" dirty="0" smtClean="0"/>
              <a:t>   </a:t>
            </a:r>
            <a:r>
              <a:rPr lang="en-US" sz="4800" u="none" dirty="0" smtClean="0"/>
              <a:t>Quantitative </a:t>
            </a:r>
            <a:r>
              <a:rPr lang="en-US" sz="4800" u="none" dirty="0"/>
              <a:t>Research: Surveys </a:t>
            </a:r>
            <a:endParaRPr lang="en-US" sz="3200" u="none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7"/>
          </p:nvPr>
        </p:nvSpPr>
        <p:spPr>
          <a:xfrm>
            <a:off x="32924091" y="5442734"/>
            <a:ext cx="10047018" cy="1200320"/>
          </a:xfrm>
        </p:spPr>
        <p:txBody>
          <a:bodyPr/>
          <a:lstStyle/>
          <a:p>
            <a:r>
              <a:rPr lang="en-US" sz="6600" dirty="0" smtClean="0"/>
              <a:t>Conclusions Thus Far</a:t>
            </a:r>
            <a:endParaRPr lang="en-US" sz="660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32929123" y="20986794"/>
            <a:ext cx="10047018" cy="1200320"/>
          </a:xfrm>
        </p:spPr>
        <p:txBody>
          <a:bodyPr/>
          <a:lstStyle/>
          <a:p>
            <a:r>
              <a:rPr lang="en-US" sz="6600" dirty="0" smtClean="0"/>
              <a:t>References</a:t>
            </a:r>
            <a:endParaRPr lang="en-US" sz="660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0"/>
          </p:nvPr>
        </p:nvSpPr>
        <p:spPr>
          <a:xfrm>
            <a:off x="32924091" y="22076816"/>
            <a:ext cx="10052050" cy="1021200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600" dirty="0">
                <a:solidFill>
                  <a:srgbClr val="000000"/>
                </a:solidFill>
              </a:rPr>
              <a:t>Fletcher, Kate. "Durability, Fashion, Sustainability: Processes and Practices of </a:t>
            </a:r>
            <a:r>
              <a:rPr lang="en-US" sz="3600" dirty="0" err="1" smtClean="0">
                <a:solidFill>
                  <a:srgbClr val="000000"/>
                </a:solidFill>
              </a:rPr>
              <a:t>Use</a:t>
            </a:r>
            <a:r>
              <a:rPr lang="en-US" sz="3600" dirty="0" err="1">
                <a:solidFill>
                  <a:srgbClr val="000000"/>
                </a:solidFill>
              </a:rPr>
              <a:t>."Fashion</a:t>
            </a:r>
            <a:r>
              <a:rPr lang="en-US" sz="3600" dirty="0">
                <a:solidFill>
                  <a:srgbClr val="000000"/>
                </a:solidFill>
              </a:rPr>
              <a:t> Practice 4.2 (2012): 221-38. Web. 12 Oct. 2015</a:t>
            </a:r>
            <a:r>
              <a:rPr lang="en-US" sz="3600" dirty="0" smtClean="0">
                <a:solidFill>
                  <a:srgbClr val="000000"/>
                </a:solidFill>
              </a:rPr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>
                <a:solidFill>
                  <a:srgbClr val="000000"/>
                </a:solidFill>
              </a:rPr>
              <a:t>Joy, </a:t>
            </a:r>
            <a:r>
              <a:rPr lang="en-US" sz="3600" dirty="0" err="1" smtClean="0">
                <a:solidFill>
                  <a:srgbClr val="000000"/>
                </a:solidFill>
              </a:rPr>
              <a:t>Annamma</a:t>
            </a:r>
            <a:r>
              <a:rPr lang="en-US" sz="3600" dirty="0" smtClean="0">
                <a:solidFill>
                  <a:srgbClr val="000000"/>
                </a:solidFill>
              </a:rPr>
              <a:t>, John F. Sherry, Jr., </a:t>
            </a:r>
            <a:r>
              <a:rPr lang="en-US" sz="3600" dirty="0" err="1" smtClean="0">
                <a:solidFill>
                  <a:srgbClr val="000000"/>
                </a:solidFill>
              </a:rPr>
              <a:t>Alladi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</a:rPr>
              <a:t>Venkatesh</a:t>
            </a:r>
            <a:r>
              <a:rPr lang="en-US" sz="3600" dirty="0" smtClean="0">
                <a:solidFill>
                  <a:srgbClr val="000000"/>
                </a:solidFill>
              </a:rPr>
              <a:t>, Jeff Wang, and Ricky Chan. "Fast Fashion, Sustainability, and the Ethical Appeal of Luxury Brands." Fashion Theory16.3 (2012): 273-96. Web. 12 Oct. 2015.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>
                <a:solidFill>
                  <a:srgbClr val="000000"/>
                </a:solidFill>
              </a:rPr>
              <a:t>Kim</a:t>
            </a:r>
            <a:r>
              <a:rPr lang="en-US" sz="3600" dirty="0">
                <a:solidFill>
                  <a:srgbClr val="000000"/>
                </a:solidFill>
              </a:rPr>
              <a:t>, </a:t>
            </a:r>
            <a:r>
              <a:rPr lang="en-US" sz="3600" dirty="0" err="1">
                <a:solidFill>
                  <a:srgbClr val="000000"/>
                </a:solidFill>
              </a:rPr>
              <a:t>Hye</a:t>
            </a:r>
            <a:r>
              <a:rPr lang="en-US" sz="3600" dirty="0">
                <a:solidFill>
                  <a:srgbClr val="000000"/>
                </a:solidFill>
              </a:rPr>
              <a:t>- Shin, and Mary Lynn </a:t>
            </a:r>
            <a:r>
              <a:rPr lang="en-US" sz="3600" dirty="0" err="1">
                <a:solidFill>
                  <a:srgbClr val="000000"/>
                </a:solidFill>
              </a:rPr>
              <a:t>Damhorst</a:t>
            </a:r>
            <a:r>
              <a:rPr lang="en-US" sz="3600" dirty="0">
                <a:solidFill>
                  <a:srgbClr val="000000"/>
                </a:solidFill>
              </a:rPr>
              <a:t>. "Environmental Concern and Apparel </a:t>
            </a:r>
            <a:r>
              <a:rPr lang="en-US" sz="3600" dirty="0" smtClean="0">
                <a:solidFill>
                  <a:srgbClr val="000000"/>
                </a:solidFill>
              </a:rPr>
              <a:t>Consumption</a:t>
            </a:r>
            <a:r>
              <a:rPr lang="en-US" sz="3600" dirty="0">
                <a:solidFill>
                  <a:srgbClr val="000000"/>
                </a:solidFill>
              </a:rPr>
              <a:t>." Clothing &amp; Textiles Research Journal 16.3 (1998): 126-33. Web. 12 Oct. 2015</a:t>
            </a:r>
            <a:r>
              <a:rPr lang="en-US" sz="3600" dirty="0" smtClean="0">
                <a:solidFill>
                  <a:srgbClr val="00000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dirty="0" smtClean="0">
                <a:solidFill>
                  <a:srgbClr val="000000"/>
                </a:solidFill>
              </a:rPr>
              <a:t>Walker</a:t>
            </a:r>
            <a:r>
              <a:rPr lang="en-US" sz="3600" dirty="0">
                <a:solidFill>
                  <a:srgbClr val="000000"/>
                </a:solidFill>
              </a:rPr>
              <a:t>, Stuart, and Ed Dorsa. "Making Design Work: Sustainability, Product Design, </a:t>
            </a:r>
            <a:r>
              <a:rPr lang="en-US" sz="3600" dirty="0" smtClean="0">
                <a:solidFill>
                  <a:srgbClr val="000000"/>
                </a:solidFill>
              </a:rPr>
              <a:t>and </a:t>
            </a:r>
            <a:r>
              <a:rPr lang="en-US" sz="3600" dirty="0">
                <a:solidFill>
                  <a:srgbClr val="000000"/>
                </a:solidFill>
              </a:rPr>
              <a:t>Social Equity." The Journal of Sustainable Product Design 1 (2001): 41-48. Web. 12 Oct. 2015</a:t>
            </a:r>
            <a:r>
              <a:rPr lang="en-US" sz="3600" dirty="0" smtClean="0">
                <a:solidFill>
                  <a:srgbClr val="000000"/>
                </a:solidFill>
              </a:rPr>
              <a:t>.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9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96"/>
          </p:nvPr>
        </p:nvSpPr>
        <p:spPr>
          <a:xfrm>
            <a:off x="904188" y="17843503"/>
            <a:ext cx="10056813" cy="3416298"/>
          </a:xfrm>
        </p:spPr>
        <p:txBody>
          <a:bodyPr/>
          <a:lstStyle/>
          <a:p>
            <a:r>
              <a:rPr lang="en-US" sz="4800" dirty="0" smtClean="0">
                <a:solidFill>
                  <a:srgbClr val="000000"/>
                </a:solidFill>
              </a:rPr>
              <a:t>Do consumers </a:t>
            </a:r>
            <a:r>
              <a:rPr lang="en-US" sz="4800" b="1" dirty="0">
                <a:solidFill>
                  <a:srgbClr val="000000"/>
                </a:solidFill>
              </a:rPr>
              <a:t>care about</a:t>
            </a:r>
            <a:r>
              <a:rPr lang="en-US" sz="4800" dirty="0">
                <a:solidFill>
                  <a:srgbClr val="000000"/>
                </a:solidFill>
              </a:rPr>
              <a:t> sustainability in fast fashion or if they will continue to ignore lack of sustainable practices for low </a:t>
            </a:r>
            <a:r>
              <a:rPr lang="en-US" sz="4800" dirty="0" smtClean="0">
                <a:solidFill>
                  <a:srgbClr val="000000"/>
                </a:solidFill>
              </a:rPr>
              <a:t>prices</a:t>
            </a:r>
            <a:r>
              <a:rPr lang="en-US" sz="4800" dirty="0" smtClean="0">
                <a:solidFill>
                  <a:srgbClr val="000000"/>
                </a:solidFill>
              </a:rPr>
              <a:t>?</a:t>
            </a:r>
            <a:endParaRPr lang="en-US" sz="4800" dirty="0" smtClean="0">
              <a:solidFill>
                <a:srgbClr val="000000"/>
              </a:solidFill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" name="Picture Placeholder 76"/>
          <p:cNvPicPr>
            <a:picLocks noGrp="1" noChangeAspect="1"/>
          </p:cNvPicPr>
          <p:nvPr>
            <p:ph type="pic" sz="quarter" idx="115"/>
          </p:nvPr>
        </p:nvPicPr>
        <p:blipFill>
          <a:blip r:embed="rId2"/>
          <a:srcRect t="4115" b="4115"/>
          <a:stretch>
            <a:fillRect/>
          </a:stretch>
        </p:blipFill>
        <p:spPr/>
      </p:pic>
      <p:pic>
        <p:nvPicPr>
          <p:cNvPr id="78" name="Picture Placeholder 77"/>
          <p:cNvPicPr>
            <a:picLocks noGrp="1" noChangeAspect="1"/>
          </p:cNvPicPr>
          <p:nvPr>
            <p:ph type="pic" sz="quarter" idx="126"/>
          </p:nvPr>
        </p:nvPicPr>
        <p:blipFill>
          <a:blip r:embed="rId2"/>
          <a:srcRect t="4115" b="4115"/>
          <a:stretch>
            <a:fillRect/>
          </a:stretch>
        </p:blipFill>
        <p:spPr/>
      </p:pic>
      <p:pic>
        <p:nvPicPr>
          <p:cNvPr id="99" name="Picture Placeholder 98"/>
          <p:cNvPicPr>
            <a:picLocks noGrp="1" noChangeAspect="1"/>
          </p:cNvPicPr>
          <p:nvPr>
            <p:ph type="pic" sz="quarter" idx="127"/>
          </p:nvPr>
        </p:nvPicPr>
        <p:blipFill>
          <a:blip r:embed="rId3"/>
          <a:srcRect t="3996" b="3996"/>
          <a:stretch>
            <a:fillRect/>
          </a:stretch>
        </p:blipFill>
        <p:spPr/>
      </p:pic>
      <p:pic>
        <p:nvPicPr>
          <p:cNvPr id="100" name="Picture Placeholder 99"/>
          <p:cNvPicPr>
            <a:picLocks noGrp="1" noChangeAspect="1"/>
          </p:cNvPicPr>
          <p:nvPr>
            <p:ph type="pic" sz="quarter" idx="128"/>
          </p:nvPr>
        </p:nvPicPr>
        <p:blipFill>
          <a:blip r:embed="rId3"/>
          <a:srcRect t="3996" b="3996"/>
          <a:stretch>
            <a:fillRect/>
          </a:stretch>
        </p:blipFill>
        <p:spPr/>
      </p:pic>
      <p:pic>
        <p:nvPicPr>
          <p:cNvPr id="101" name="Picture Placeholder 100"/>
          <p:cNvPicPr>
            <a:picLocks noGrp="1" noChangeAspect="1"/>
          </p:cNvPicPr>
          <p:nvPr>
            <p:ph type="pic" sz="quarter" idx="129"/>
          </p:nvPr>
        </p:nvPicPr>
        <p:blipFill>
          <a:blip r:embed="rId3"/>
          <a:srcRect t="3996" b="3996"/>
          <a:stretch>
            <a:fillRect/>
          </a:stretch>
        </p:blipFill>
        <p:spPr/>
      </p:pic>
      <p:pic>
        <p:nvPicPr>
          <p:cNvPr id="102" name="Picture Placeholder 101"/>
          <p:cNvPicPr>
            <a:picLocks noGrp="1" noChangeAspect="1"/>
          </p:cNvPicPr>
          <p:nvPr>
            <p:ph type="pic" sz="quarter" idx="130"/>
          </p:nvPr>
        </p:nvPicPr>
        <p:blipFill>
          <a:blip r:embed="rId3"/>
          <a:srcRect t="3996" b="3996"/>
          <a:stretch>
            <a:fillRect/>
          </a:stretch>
        </p:blipFill>
        <p:spPr/>
      </p:pic>
      <p:pic>
        <p:nvPicPr>
          <p:cNvPr id="103" name="Picture Placeholder 102"/>
          <p:cNvPicPr>
            <a:picLocks noGrp="1" noChangeAspect="1"/>
          </p:cNvPicPr>
          <p:nvPr>
            <p:ph type="pic" sz="quarter" idx="131"/>
          </p:nvPr>
        </p:nvPicPr>
        <p:blipFill>
          <a:blip r:embed="rId4"/>
          <a:srcRect t="3996" b="3996"/>
          <a:stretch>
            <a:fillRect/>
          </a:stretch>
        </p:blipFill>
        <p:spPr/>
      </p:pic>
      <p:sp>
        <p:nvSpPr>
          <p:cNvPr id="41" name="Text Placeholder 40"/>
          <p:cNvSpPr>
            <a:spLocks noGrp="1"/>
          </p:cNvSpPr>
          <p:nvPr>
            <p:ph type="body" sz="quarter" idx="13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3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3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14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 Placeholder 45"/>
          <p:cNvSpPr>
            <a:spLocks noGrp="1"/>
          </p:cNvSpPr>
          <p:nvPr>
            <p:ph type="body" sz="quarter" idx="14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7" name="Text Placeholder 46"/>
          <p:cNvSpPr>
            <a:spLocks noGrp="1"/>
          </p:cNvSpPr>
          <p:nvPr>
            <p:ph type="body" sz="quarter" idx="1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14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0" name="Text Placeholder 49"/>
          <p:cNvSpPr>
            <a:spLocks noGrp="1"/>
          </p:cNvSpPr>
          <p:nvPr>
            <p:ph type="body" sz="quarter" idx="14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1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/>
          <p:cNvSpPr>
            <a:spLocks noGrp="1"/>
          </p:cNvSpPr>
          <p:nvPr>
            <p:ph type="body" sz="quarter" idx="14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14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4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825694" y="0"/>
            <a:ext cx="34225422" cy="5016758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9600" dirty="0" smtClean="0">
                <a:solidFill>
                  <a:srgbClr val="000000"/>
                </a:solidFill>
                <a:latin typeface="Avenir Medium"/>
                <a:cs typeface="Avenir Medium"/>
              </a:rPr>
              <a:t>Is Cheap Fashion Too Good to be True? Consumer </a:t>
            </a:r>
            <a:r>
              <a:rPr lang="en-US" sz="9600" dirty="0">
                <a:solidFill>
                  <a:srgbClr val="000000"/>
                </a:solidFill>
                <a:latin typeface="Avenir Medium"/>
                <a:cs typeface="Avenir Medium"/>
              </a:rPr>
              <a:t>Perceptions of </a:t>
            </a:r>
            <a:r>
              <a:rPr lang="en-US" sz="9600" b="1" dirty="0" smtClean="0">
                <a:solidFill>
                  <a:srgbClr val="000000"/>
                </a:solidFill>
                <a:latin typeface="Avenir Medium"/>
                <a:cs typeface="Avenir Medium"/>
              </a:rPr>
              <a:t>Sustainability</a:t>
            </a:r>
            <a:r>
              <a:rPr lang="en-US" sz="9600" dirty="0" smtClean="0">
                <a:solidFill>
                  <a:srgbClr val="000000"/>
                </a:solidFill>
                <a:latin typeface="Avenir Medium"/>
                <a:cs typeface="Avenir Medium"/>
              </a:rPr>
              <a:t> in </a:t>
            </a:r>
            <a:r>
              <a:rPr lang="en-US" sz="9600" dirty="0">
                <a:solidFill>
                  <a:srgbClr val="000000"/>
                </a:solidFill>
                <a:latin typeface="Avenir Medium"/>
                <a:cs typeface="Avenir Medium"/>
              </a:rPr>
              <a:t>the </a:t>
            </a:r>
            <a:r>
              <a:rPr lang="en-US" sz="9600" b="1" dirty="0" smtClean="0">
                <a:solidFill>
                  <a:srgbClr val="000000"/>
                </a:solidFill>
                <a:latin typeface="Avenir Medium"/>
                <a:cs typeface="Avenir Medium"/>
              </a:rPr>
              <a:t>Fast Fashion </a:t>
            </a:r>
            <a:r>
              <a:rPr lang="en-US" sz="9600" dirty="0" smtClean="0">
                <a:solidFill>
                  <a:srgbClr val="000000"/>
                </a:solidFill>
                <a:latin typeface="Avenir Medium"/>
                <a:cs typeface="Avenir Medium"/>
              </a:rPr>
              <a:t>Industry</a:t>
            </a:r>
          </a:p>
          <a:p>
            <a:pPr algn="ctr"/>
            <a:r>
              <a:rPr lang="en-US" sz="8000" i="1" dirty="0" smtClean="0">
                <a:solidFill>
                  <a:schemeClr val="accent6">
                    <a:lumMod val="50000"/>
                  </a:schemeClr>
                </a:solidFill>
                <a:cs typeface="Calibri"/>
              </a:rPr>
              <a:t>Author</a:t>
            </a:r>
            <a:r>
              <a:rPr lang="en-US" sz="8000" i="1" dirty="0">
                <a:solidFill>
                  <a:schemeClr val="accent6">
                    <a:lumMod val="50000"/>
                  </a:schemeClr>
                </a:solidFill>
                <a:cs typeface="Calibri"/>
              </a:rPr>
              <a:t>: Katrina Laemmerhirt </a:t>
            </a:r>
          </a:p>
          <a:p>
            <a:pPr algn="ctr" defTabSz="4389438"/>
            <a:r>
              <a:rPr lang="en-US" sz="4800" i="1" dirty="0">
                <a:solidFill>
                  <a:schemeClr val="accent6">
                    <a:lumMod val="50000"/>
                  </a:schemeClr>
                </a:solidFill>
                <a:cs typeface="Calibri"/>
              </a:rPr>
              <a:t>Thesis Advisor: Dr. </a:t>
            </a:r>
            <a:r>
              <a:rPr lang="en-US" sz="4800" i="1" dirty="0" err="1">
                <a:solidFill>
                  <a:schemeClr val="accent6">
                    <a:lumMod val="50000"/>
                  </a:schemeClr>
                </a:solidFill>
                <a:cs typeface="Calibri"/>
              </a:rPr>
              <a:t>Youn</a:t>
            </a:r>
            <a:r>
              <a:rPr lang="en-US" sz="4800" i="1" dirty="0">
                <a:solidFill>
                  <a:schemeClr val="accent6">
                    <a:lumMod val="50000"/>
                  </a:schemeClr>
                </a:solidFill>
                <a:cs typeface="Calibri"/>
              </a:rPr>
              <a:t>-Kyung “Lydia” Kim</a:t>
            </a:r>
            <a:endParaRPr lang="en-US" sz="8800" i="1" dirty="0">
              <a:solidFill>
                <a:schemeClr val="accent6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143339" y="2730632"/>
            <a:ext cx="18466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458" y="12561900"/>
            <a:ext cx="2569734" cy="1692411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947" y="12841772"/>
            <a:ext cx="3082920" cy="73882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6855" y="14685552"/>
            <a:ext cx="3354122" cy="105391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6719" y="14685552"/>
            <a:ext cx="2942908" cy="1420273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2554" y="12620100"/>
            <a:ext cx="1642423" cy="1634211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01456" y="14334315"/>
            <a:ext cx="2031070" cy="1535489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59196" y="7240949"/>
            <a:ext cx="6785405" cy="4640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38027" y="7243214"/>
            <a:ext cx="6770505" cy="4638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3" name="TextBox 72"/>
          <p:cNvSpPr txBox="1"/>
          <p:nvPr/>
        </p:nvSpPr>
        <p:spPr>
          <a:xfrm>
            <a:off x="25731466" y="18554133"/>
            <a:ext cx="18466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1" name="Picture Placeholder 8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t="7328" r="17894" b="7328"/>
          <a:stretch/>
        </p:blipFill>
        <p:spPr>
          <a:xfrm>
            <a:off x="18544601" y="7243214"/>
            <a:ext cx="6693426" cy="4638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5" name="Text Placeholder 11"/>
          <p:cNvSpPr>
            <a:spLocks noGrp="1"/>
          </p:cNvSpPr>
          <p:nvPr>
            <p:ph type="body" sz="quarter" idx="26"/>
          </p:nvPr>
        </p:nvSpPr>
        <p:spPr>
          <a:xfrm>
            <a:off x="12080607" y="26513960"/>
            <a:ext cx="20114854" cy="6154841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00"/>
                </a:solidFill>
                <a:latin typeface="Times"/>
                <a:cs typeface="Times"/>
              </a:rPr>
              <a:t>Fast </a:t>
            </a:r>
            <a:r>
              <a:rPr lang="en-US" sz="4800" b="1" dirty="0">
                <a:solidFill>
                  <a:srgbClr val="000000"/>
                </a:solidFill>
                <a:latin typeface="Times"/>
                <a:cs typeface="Times"/>
              </a:rPr>
              <a:t>fashion </a:t>
            </a:r>
            <a:r>
              <a:rPr lang="en-US" sz="4800" b="1" dirty="0" smtClean="0">
                <a:solidFill>
                  <a:srgbClr val="000000"/>
                </a:solidFill>
                <a:latin typeface="Times"/>
                <a:cs typeface="Times"/>
              </a:rPr>
              <a:t>consumers: 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compulsive buying, fashion orientation, price consciousness, value consciousness </a:t>
            </a:r>
            <a:endParaRPr lang="en-US" sz="4800" dirty="0" smtClean="0">
              <a:solidFill>
                <a:srgbClr val="000000"/>
              </a:solidFill>
              <a:latin typeface="Times"/>
              <a:cs typeface="Times"/>
            </a:endParaRPr>
          </a:p>
          <a:p>
            <a:r>
              <a:rPr lang="en-US" sz="4800" b="1" dirty="0" smtClean="0">
                <a:solidFill>
                  <a:srgbClr val="000000"/>
                </a:solidFill>
                <a:latin typeface="Times"/>
                <a:cs typeface="Times"/>
              </a:rPr>
              <a:t>Sustainable behavior: 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social responsibility, ecological consciousness, social consciousness</a:t>
            </a:r>
            <a:endParaRPr lang="en-US" sz="4800" dirty="0" smtClean="0">
              <a:solidFill>
                <a:srgbClr val="000000"/>
              </a:solidFill>
              <a:latin typeface="Times"/>
              <a:cs typeface="Times"/>
            </a:endParaRPr>
          </a:p>
          <a:p>
            <a:r>
              <a:rPr lang="en-US" sz="4800" b="1" dirty="0" smtClean="0">
                <a:solidFill>
                  <a:srgbClr val="000000"/>
                </a:solidFill>
                <a:latin typeface="Times"/>
                <a:cs typeface="Times"/>
              </a:rPr>
              <a:t>Low group (1) : 1</a:t>
            </a:r>
            <a:r>
              <a:rPr lang="en-US" sz="4800" b="1" dirty="0" smtClean="0">
                <a:solidFill>
                  <a:srgbClr val="000000"/>
                </a:solidFill>
                <a:latin typeface="Times"/>
                <a:cs typeface="Times"/>
                <a:sym typeface="Wingdings"/>
              </a:rPr>
              <a:t>1, 2 1, 3 1</a:t>
            </a:r>
          </a:p>
          <a:p>
            <a:r>
              <a:rPr lang="en-US" sz="4800" b="1" dirty="0" smtClean="0">
                <a:solidFill>
                  <a:srgbClr val="000000"/>
                </a:solidFill>
                <a:latin typeface="Times"/>
                <a:cs typeface="Times"/>
                <a:sym typeface="Wingdings"/>
              </a:rPr>
              <a:t>High group (2) : 42, 52, 62</a:t>
            </a:r>
            <a:endParaRPr lang="en-US" sz="4800" b="1" dirty="0" smtClean="0">
              <a:solidFill>
                <a:srgbClr val="000000"/>
              </a:solidFill>
              <a:latin typeface="Times"/>
              <a:cs typeface="Times"/>
            </a:endParaRPr>
          </a:p>
        </p:txBody>
      </p:sp>
      <p:sp>
        <p:nvSpPr>
          <p:cNvPr id="88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1759196" y="11704856"/>
            <a:ext cx="6785405" cy="677100"/>
          </a:xfrm>
        </p:spPr>
        <p:txBody>
          <a:bodyPr/>
          <a:lstStyle/>
          <a:p>
            <a:pPr algn="l"/>
            <a:r>
              <a:rPr lang="en-US" sz="3200" b="0" u="none" dirty="0" smtClean="0"/>
              <a:t>Factory collapse in Bangladesh, 2013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91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18624651" y="11704856"/>
            <a:ext cx="6785405" cy="677100"/>
          </a:xfrm>
        </p:spPr>
        <p:txBody>
          <a:bodyPr/>
          <a:lstStyle/>
          <a:p>
            <a:pPr algn="l"/>
            <a:r>
              <a:rPr lang="en-US" sz="3200" b="0" u="none" dirty="0" smtClean="0"/>
              <a:t>Textile factory in Bangladesh </a:t>
            </a:r>
            <a:endParaRPr lang="en-US" sz="3200" dirty="0"/>
          </a:p>
        </p:txBody>
      </p:sp>
      <p:sp>
        <p:nvSpPr>
          <p:cNvPr id="92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25731466" y="11704856"/>
            <a:ext cx="6785405" cy="677100"/>
          </a:xfrm>
        </p:spPr>
        <p:txBody>
          <a:bodyPr/>
          <a:lstStyle/>
          <a:p>
            <a:pPr algn="l"/>
            <a:r>
              <a:rPr lang="en-US" sz="3200" b="0" u="none" dirty="0" smtClean="0"/>
              <a:t>Textile landfill in Canada</a:t>
            </a:r>
            <a:endParaRPr lang="en-US" sz="3200" dirty="0"/>
          </a:p>
        </p:txBody>
      </p:sp>
      <p:sp>
        <p:nvSpPr>
          <p:cNvPr id="93" name="Rectangle 92"/>
          <p:cNvSpPr/>
          <p:nvPr/>
        </p:nvSpPr>
        <p:spPr>
          <a:xfrm>
            <a:off x="11572267" y="12620100"/>
            <a:ext cx="20623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2012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  <a:sym typeface="Wingdings"/>
              </a:rPr>
              <a:t> 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 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14.3 million tons or 5.7% of the total municipal solid waste was textile </a:t>
            </a:r>
          </a:p>
        </p:txBody>
      </p:sp>
      <p:sp>
        <p:nvSpPr>
          <p:cNvPr id="95" name="Text Placeholder 94"/>
          <p:cNvSpPr>
            <a:spLocks noGrp="1"/>
          </p:cNvSpPr>
          <p:nvPr>
            <p:ph type="body" sz="quarter" idx="20"/>
          </p:nvPr>
        </p:nvSpPr>
        <p:spPr>
          <a:xfrm>
            <a:off x="11572267" y="13901740"/>
            <a:ext cx="20623194" cy="1200320"/>
          </a:xfrm>
        </p:spPr>
        <p:txBody>
          <a:bodyPr/>
          <a:lstStyle/>
          <a:p>
            <a:r>
              <a:rPr lang="en-US" sz="6600" u="none" dirty="0" smtClean="0"/>
              <a:t>Behavior Gap</a:t>
            </a:r>
            <a:endParaRPr lang="en-US" sz="6600" u="none" dirty="0"/>
          </a:p>
        </p:txBody>
      </p:sp>
      <p:sp>
        <p:nvSpPr>
          <p:cNvPr id="98" name="Rectangle 97"/>
          <p:cNvSpPr/>
          <p:nvPr/>
        </p:nvSpPr>
        <p:spPr>
          <a:xfrm>
            <a:off x="11759197" y="15491756"/>
            <a:ext cx="9252010" cy="8956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Tx/>
              <a:buChar char="-"/>
            </a:pP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Globalization 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has “distanced the consumer from the social and environmental consequences of the goods consumed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”</a:t>
            </a:r>
            <a:endParaRPr lang="en-US" sz="4800" dirty="0">
              <a:solidFill>
                <a:srgbClr val="000000"/>
              </a:solidFill>
              <a:latin typeface="Times"/>
              <a:cs typeface="Times"/>
            </a:endParaRPr>
          </a:p>
          <a:p>
            <a:pPr marL="685800" indent="-685800">
              <a:buFontTx/>
              <a:buChar char="-"/>
            </a:pP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Unaware 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or lack knowledge of problems in 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sustainability</a:t>
            </a:r>
          </a:p>
          <a:p>
            <a:pPr marL="685800" indent="-685800">
              <a:buFontTx/>
              <a:buChar char="-"/>
            </a:pP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Economic 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rationalization overrides ethical 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beliefs (H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&amp;M 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sells 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clothing for a low as $</a:t>
            </a: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4.95)</a:t>
            </a:r>
          </a:p>
          <a:p>
            <a:pPr marL="685800" indent="-685800">
              <a:buFontTx/>
              <a:buChar char="-"/>
            </a:pPr>
            <a:r>
              <a:rPr lang="en-US" sz="4800" dirty="0" smtClean="0">
                <a:solidFill>
                  <a:srgbClr val="000000"/>
                </a:solidFill>
                <a:latin typeface="Times"/>
                <a:cs typeface="Times"/>
              </a:rPr>
              <a:t>Volume </a:t>
            </a:r>
            <a:r>
              <a:rPr lang="en-US" sz="4800" dirty="0">
                <a:solidFill>
                  <a:srgbClr val="000000"/>
                </a:solidFill>
                <a:latin typeface="Times"/>
                <a:cs typeface="Times"/>
              </a:rPr>
              <a:t>purchasing, impulse buying, and short-term thinking are difficult behaviors to change </a:t>
            </a:r>
          </a:p>
        </p:txBody>
      </p:sp>
      <p:graphicFrame>
        <p:nvGraphicFramePr>
          <p:cNvPr id="112" name="Diagram 111"/>
          <p:cNvGraphicFramePr/>
          <p:nvPr>
            <p:extLst>
              <p:ext uri="{D42A27DB-BD31-4B8C-83A1-F6EECF244321}">
                <p14:modId xmlns:p14="http://schemas.microsoft.com/office/powerpoint/2010/main" val="3688113595"/>
              </p:ext>
            </p:extLst>
          </p:nvPr>
        </p:nvGraphicFramePr>
        <p:xfrm>
          <a:off x="20624373" y="13777439"/>
          <a:ext cx="10867210" cy="13405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118" name="Picture Placeholder 117" descr="GLS crest.pdf"/>
          <p:cNvPicPr>
            <a:picLocks noGrp="1" noChangeAspect="1"/>
          </p:cNvPicPr>
          <p:nvPr>
            <p:ph type="pic" sz="quarter" idx="132"/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" b="1298"/>
          <a:stretch>
            <a:fillRect/>
          </a:stretch>
        </p:blipFill>
        <p:spPr>
          <a:xfrm>
            <a:off x="0" y="0"/>
            <a:ext cx="4825695" cy="5325612"/>
          </a:xfrm>
          <a:ln>
            <a:noFill/>
          </a:ln>
        </p:spPr>
      </p:pic>
      <p:pic>
        <p:nvPicPr>
          <p:cNvPr id="119" name="Picture Placeholder 117" descr="GLS crest.pdf"/>
          <p:cNvPicPr>
            <a:picLocks noGrp="1" noChangeAspect="1"/>
          </p:cNvPicPr>
          <p:nvPr>
            <p:ph type="pic" sz="quarter" idx="132"/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" b="1298"/>
          <a:stretch>
            <a:fillRect/>
          </a:stretch>
        </p:blipFill>
        <p:spPr>
          <a:xfrm>
            <a:off x="39051116" y="0"/>
            <a:ext cx="4840083" cy="5325612"/>
          </a:xfrm>
          <a:ln>
            <a:noFill/>
          </a:ln>
        </p:spPr>
      </p:pic>
      <p:sp>
        <p:nvSpPr>
          <p:cNvPr id="74" name="Text Placeholder 13"/>
          <p:cNvSpPr>
            <a:spLocks noGrp="1"/>
          </p:cNvSpPr>
          <p:nvPr>
            <p:ph type="body" sz="quarter" idx="28"/>
          </p:nvPr>
        </p:nvSpPr>
        <p:spPr>
          <a:xfrm>
            <a:off x="32929123" y="17965176"/>
            <a:ext cx="10057082" cy="313929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00000"/>
                </a:solidFill>
              </a:rPr>
              <a:t>Katrina Laemmerhirt</a:t>
            </a:r>
          </a:p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00000"/>
                </a:solidFill>
              </a:rPr>
              <a:t>Email: klaemmer@utk.edu</a:t>
            </a:r>
          </a:p>
          <a:p>
            <a:pPr>
              <a:lnSpc>
                <a:spcPct val="80000"/>
              </a:lnSpc>
            </a:pPr>
            <a:endParaRPr lang="en-US" sz="3600" dirty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00000"/>
                </a:solidFill>
              </a:rPr>
              <a:t>Dr. </a:t>
            </a:r>
            <a:r>
              <a:rPr lang="en-US" sz="3600" dirty="0" err="1" smtClean="0">
                <a:solidFill>
                  <a:srgbClr val="000000"/>
                </a:solidFill>
              </a:rPr>
              <a:t>Youn</a:t>
            </a:r>
            <a:r>
              <a:rPr lang="en-US" sz="3600" dirty="0">
                <a:solidFill>
                  <a:srgbClr val="000000"/>
                </a:solidFill>
              </a:rPr>
              <a:t>-Kyung ‘Lydia’ </a:t>
            </a:r>
            <a:r>
              <a:rPr lang="en-US" sz="3600" dirty="0" smtClean="0">
                <a:solidFill>
                  <a:srgbClr val="000000"/>
                </a:solidFill>
              </a:rPr>
              <a:t>Kim</a:t>
            </a:r>
          </a:p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000000"/>
                </a:solidFill>
              </a:rPr>
              <a:t>Email</a:t>
            </a:r>
            <a:r>
              <a:rPr lang="en-US" sz="3600" dirty="0" smtClean="0">
                <a:solidFill>
                  <a:srgbClr val="000000"/>
                </a:solidFill>
              </a:rPr>
              <a:t>: ykim13@</a:t>
            </a:r>
            <a:r>
              <a:rPr lang="en-US" sz="3600" dirty="0" smtClean="0">
                <a:solidFill>
                  <a:srgbClr val="000000"/>
                </a:solidFill>
              </a:rPr>
              <a:t>utk.edu</a:t>
            </a:r>
            <a:endParaRPr lang="en-US" sz="3600" dirty="0" smtClean="0">
              <a:solidFill>
                <a:srgbClr val="000000"/>
              </a:solidFill>
            </a:endParaRPr>
          </a:p>
        </p:txBody>
      </p:sp>
      <p:sp>
        <p:nvSpPr>
          <p:cNvPr id="75" name="Text Placeholder 5"/>
          <p:cNvSpPr>
            <a:spLocks noGrp="1"/>
          </p:cNvSpPr>
          <p:nvPr>
            <p:ph type="body" sz="quarter" idx="20"/>
          </p:nvPr>
        </p:nvSpPr>
        <p:spPr>
          <a:xfrm>
            <a:off x="904188" y="21885139"/>
            <a:ext cx="10050462" cy="1200320"/>
          </a:xfrm>
        </p:spPr>
        <p:txBody>
          <a:bodyPr/>
          <a:lstStyle/>
          <a:p>
            <a:r>
              <a:rPr lang="en-US" sz="6600" dirty="0" smtClean="0"/>
              <a:t>Objectives</a:t>
            </a:r>
            <a:endParaRPr lang="en-US" sz="6600" dirty="0"/>
          </a:p>
        </p:txBody>
      </p:sp>
      <p:sp>
        <p:nvSpPr>
          <p:cNvPr id="76" name="Text Placeholder 17"/>
          <p:cNvSpPr>
            <a:spLocks noGrp="1"/>
          </p:cNvSpPr>
          <p:nvPr>
            <p:ph type="body" sz="quarter" idx="96"/>
          </p:nvPr>
        </p:nvSpPr>
        <p:spPr>
          <a:xfrm>
            <a:off x="890164" y="22963213"/>
            <a:ext cx="10056813" cy="8439211"/>
          </a:xfrm>
        </p:spPr>
        <p:txBody>
          <a:bodyPr/>
          <a:lstStyle/>
          <a:p>
            <a:r>
              <a:rPr lang="en-US" sz="4800" dirty="0" smtClean="0">
                <a:solidFill>
                  <a:srgbClr val="000000"/>
                </a:solidFill>
              </a:rPr>
              <a:t>1) </a:t>
            </a:r>
            <a:r>
              <a:rPr lang="en-US" sz="4800" dirty="0"/>
              <a:t>To compare between high fast fashion group and low fast fashion group in </a:t>
            </a:r>
            <a:r>
              <a:rPr lang="en-US" sz="4800" b="1" dirty="0"/>
              <a:t>consumer </a:t>
            </a:r>
            <a:r>
              <a:rPr lang="en-US" sz="4800" b="1" dirty="0" smtClean="0"/>
              <a:t>behavior</a:t>
            </a:r>
            <a:endParaRPr lang="en-US" sz="4800" b="1" dirty="0"/>
          </a:p>
          <a:p>
            <a:r>
              <a:rPr lang="en-US" sz="4800" dirty="0" smtClean="0">
                <a:solidFill>
                  <a:srgbClr val="000000"/>
                </a:solidFill>
              </a:rPr>
              <a:t>2) To compare between </a:t>
            </a:r>
            <a:r>
              <a:rPr lang="en-US" sz="4800" dirty="0"/>
              <a:t>high fast fashion group and low fast fashion group in </a:t>
            </a:r>
            <a:r>
              <a:rPr lang="en-US" sz="4800" b="1" dirty="0"/>
              <a:t>sustainable </a:t>
            </a:r>
            <a:r>
              <a:rPr lang="en-US" sz="4800" b="1" dirty="0" smtClean="0"/>
              <a:t>behavior</a:t>
            </a:r>
          </a:p>
          <a:p>
            <a:r>
              <a:rPr lang="en-US" sz="4800" dirty="0" smtClean="0">
                <a:solidFill>
                  <a:srgbClr val="000000"/>
                </a:solidFill>
              </a:rPr>
              <a:t>3) </a:t>
            </a:r>
            <a:r>
              <a:rPr lang="en-US" sz="4800" dirty="0" smtClean="0"/>
              <a:t>“ ” in </a:t>
            </a:r>
            <a:r>
              <a:rPr lang="en-US" sz="4800" b="1" dirty="0" smtClean="0"/>
              <a:t>clothing </a:t>
            </a:r>
            <a:r>
              <a:rPr lang="en-US" sz="4800" b="1" dirty="0"/>
              <a:t>attributes </a:t>
            </a:r>
            <a:r>
              <a:rPr lang="en-US" sz="4800" dirty="0"/>
              <a:t>when purchasing</a:t>
            </a:r>
            <a:r>
              <a:rPr lang="en-US" sz="4800" dirty="0"/>
              <a:t> </a:t>
            </a:r>
            <a:endParaRPr lang="en-US" sz="4800" dirty="0" smtClean="0"/>
          </a:p>
          <a:p>
            <a:r>
              <a:rPr lang="en-US" sz="4800" dirty="0" smtClean="0">
                <a:solidFill>
                  <a:srgbClr val="000000"/>
                </a:solidFill>
              </a:rPr>
              <a:t>4) </a:t>
            </a:r>
            <a:r>
              <a:rPr lang="en-US" sz="4800" dirty="0" smtClean="0"/>
              <a:t>“ ” in </a:t>
            </a:r>
            <a:r>
              <a:rPr lang="en-US" sz="4800" b="1" dirty="0"/>
              <a:t>consumer knowledge</a:t>
            </a:r>
            <a:r>
              <a:rPr lang="en-US" sz="4800" b="1" dirty="0"/>
              <a:t> </a:t>
            </a:r>
            <a:endParaRPr lang="en-US" sz="4800" b="1" dirty="0" smtClean="0"/>
          </a:p>
          <a:p>
            <a:r>
              <a:rPr lang="en-US" sz="4800" dirty="0" smtClean="0">
                <a:solidFill>
                  <a:srgbClr val="000000"/>
                </a:solidFill>
              </a:rPr>
              <a:t>5) </a:t>
            </a:r>
            <a:r>
              <a:rPr lang="en-US" sz="4800" dirty="0" smtClean="0"/>
              <a:t>“ ” in </a:t>
            </a:r>
            <a:r>
              <a:rPr lang="en-US" sz="4800" b="1" dirty="0" smtClean="0"/>
              <a:t>consumption </a:t>
            </a:r>
            <a:r>
              <a:rPr lang="en-US" sz="4800" b="1" dirty="0"/>
              <a:t>patterns</a:t>
            </a:r>
            <a:r>
              <a:rPr lang="en-US" sz="4800" b="1" dirty="0"/>
              <a:t> </a:t>
            </a:r>
            <a:endParaRPr lang="en-US" sz="4800" b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208592"/>
              </p:ext>
            </p:extLst>
          </p:nvPr>
        </p:nvGraphicFramePr>
        <p:xfrm>
          <a:off x="32929123" y="7017666"/>
          <a:ext cx="10031922" cy="9727675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796754"/>
                <a:gridCol w="7235168"/>
              </a:tblGrid>
              <a:tr h="1315195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Objective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Signifigant</a:t>
                      </a:r>
                      <a:r>
                        <a:rPr lang="en-US" sz="4800" dirty="0" smtClean="0"/>
                        <a:t> Outcomes</a:t>
                      </a:r>
                      <a:endParaRPr lang="en-US" sz="4800" dirty="0"/>
                    </a:p>
                  </a:txBody>
                  <a:tcPr/>
                </a:tc>
              </a:tr>
              <a:tr h="1067388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1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Compulsive</a:t>
                      </a:r>
                      <a:r>
                        <a:rPr lang="en-US" sz="4800" baseline="0" dirty="0" smtClean="0"/>
                        <a:t> buying</a:t>
                      </a:r>
                    </a:p>
                    <a:p>
                      <a:r>
                        <a:rPr lang="en-US" sz="4800" baseline="0" dirty="0" smtClean="0"/>
                        <a:t>Fashion orientation</a:t>
                      </a:r>
                      <a:endParaRPr lang="en-US" sz="4800" dirty="0"/>
                    </a:p>
                  </a:txBody>
                  <a:tcPr/>
                </a:tc>
              </a:tr>
              <a:tr h="1959646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2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Ecological consciousness</a:t>
                      </a:r>
                    </a:p>
                    <a:p>
                      <a:r>
                        <a:rPr lang="en-US" sz="4800" dirty="0" smtClean="0"/>
                        <a:t>Social consciousness</a:t>
                      </a:r>
                    </a:p>
                    <a:p>
                      <a:r>
                        <a:rPr lang="en-US" sz="4800" dirty="0" smtClean="0"/>
                        <a:t>Social</a:t>
                      </a:r>
                      <a:r>
                        <a:rPr lang="en-US" sz="4800" baseline="0" dirty="0" smtClean="0"/>
                        <a:t> responsibility</a:t>
                      </a:r>
                      <a:endParaRPr lang="en-US" sz="4800" dirty="0"/>
                    </a:p>
                  </a:txBody>
                  <a:tcPr/>
                </a:tc>
              </a:tr>
              <a:tr h="1959646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3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Shopping</a:t>
                      </a:r>
                      <a:r>
                        <a:rPr lang="en-US" sz="4800" baseline="0" dirty="0" smtClean="0"/>
                        <a:t> as social activity</a:t>
                      </a:r>
                    </a:p>
                    <a:p>
                      <a:r>
                        <a:rPr lang="en-US" sz="4800" dirty="0" smtClean="0"/>
                        <a:t>Uniqueness</a:t>
                      </a:r>
                    </a:p>
                    <a:p>
                      <a:r>
                        <a:rPr lang="en-US" sz="4800" dirty="0" smtClean="0"/>
                        <a:t>Trendy Style</a:t>
                      </a:r>
                      <a:endParaRPr lang="en-US" sz="4800" dirty="0"/>
                    </a:p>
                  </a:txBody>
                  <a:tcPr/>
                </a:tc>
              </a:tr>
              <a:tr h="1959646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4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H&amp;M Conscious</a:t>
                      </a:r>
                      <a:r>
                        <a:rPr lang="en-US" sz="4800" baseline="0" dirty="0" smtClean="0"/>
                        <a:t> Collection </a:t>
                      </a:r>
                    </a:p>
                    <a:p>
                      <a:r>
                        <a:rPr lang="en-US" sz="4800" baseline="0" dirty="0" smtClean="0"/>
                        <a:t>Zara’s Organic Cotton</a:t>
                      </a:r>
                    </a:p>
                    <a:p>
                      <a:r>
                        <a:rPr lang="en-US" sz="4800" baseline="0" dirty="0" smtClean="0"/>
                        <a:t>ASOS Africa</a:t>
                      </a:r>
                      <a:endParaRPr lang="en-US" sz="4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Picture Placeholder 9"/>
          <p:cNvSpPr>
            <a:spLocks noGrp="1"/>
          </p:cNvSpPr>
          <p:nvPr>
            <p:ph type="pic" sz="quarter" idx="133"/>
          </p:nvPr>
        </p:nvSpPr>
        <p:spPr/>
      </p:sp>
      <p:sp>
        <p:nvSpPr>
          <p:cNvPr id="79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32914027" y="16856530"/>
            <a:ext cx="10047018" cy="1200320"/>
          </a:xfrm>
        </p:spPr>
        <p:txBody>
          <a:bodyPr/>
          <a:lstStyle/>
          <a:p>
            <a:r>
              <a:rPr lang="en-US" sz="6600" dirty="0" smtClean="0"/>
              <a:t>Contact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425218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36x48-Template-V2b">
  <a:themeElements>
    <a:clrScheme name="Formal">
      <a:dk1>
        <a:srgbClr val="534239"/>
      </a:dk1>
      <a:lt1>
        <a:srgbClr val="FFFFFF"/>
      </a:lt1>
      <a:dk2>
        <a:srgbClr val="3D3A48"/>
      </a:dk2>
      <a:lt2>
        <a:srgbClr val="E1DFD1"/>
      </a:lt2>
      <a:accent1>
        <a:srgbClr val="907F76"/>
      </a:accent1>
      <a:accent2>
        <a:srgbClr val="A46645"/>
      </a:accent2>
      <a:accent3>
        <a:srgbClr val="CD9C47"/>
      </a:accent3>
      <a:accent4>
        <a:srgbClr val="9A92CD"/>
      </a:accent4>
      <a:accent5>
        <a:srgbClr val="7D639B"/>
      </a:accent5>
      <a:accent6>
        <a:srgbClr val="733678"/>
      </a:accent6>
      <a:hlink>
        <a:srgbClr val="A84914"/>
      </a:hlink>
      <a:folHlink>
        <a:srgbClr val="B256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ssic 3 Columns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ssic - Wide Center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36x48-Template-V2b</Template>
  <TotalTime>3129</TotalTime>
  <Words>548</Words>
  <Application>Microsoft Macintosh PowerPoint</Application>
  <PresentationFormat>Custom</PresentationFormat>
  <Paragraphs>62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36x48-Template-V2b</vt:lpstr>
      <vt:lpstr>1_Classic 3 Columns</vt:lpstr>
      <vt:lpstr>Classic - Wide Center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CanterburyMedia</dc:creator>
  <dc:description>This template is the property of PosterPresentations.com. Call us if you need help with this poster template._x000d_
1-866-649-3004           _x000d_
 (c)PosterPresentations.com</dc:description>
  <cp:lastModifiedBy>Katrina Laemmerhirt</cp:lastModifiedBy>
  <cp:revision>61</cp:revision>
  <dcterms:created xsi:type="dcterms:W3CDTF">2012-02-03T19:11:35Z</dcterms:created>
  <dcterms:modified xsi:type="dcterms:W3CDTF">2016-04-11T15:22:18Z</dcterms:modified>
</cp:coreProperties>
</file>