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84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58" r:id="rId5"/>
    <p:sldId id="283" r:id="rId6"/>
    <p:sldId id="263" r:id="rId7"/>
    <p:sldId id="265" r:id="rId8"/>
    <p:sldId id="267" r:id="rId9"/>
    <p:sldId id="291" r:id="rId10"/>
    <p:sldId id="295" r:id="rId11"/>
    <p:sldId id="271" r:id="rId12"/>
    <p:sldId id="292" r:id="rId13"/>
    <p:sldId id="293" r:id="rId14"/>
    <p:sldId id="286" r:id="rId15"/>
    <p:sldId id="294" r:id="rId16"/>
    <p:sldId id="274" r:id="rId17"/>
    <p:sldId id="275" r:id="rId18"/>
  </p:sldIdLst>
  <p:sldSz cx="9144000" cy="5143500" type="screen16x9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9E7E29-5D75-4CF9-A63C-15A1C5B9CB98}">
  <a:tblStyle styleId="{899E7E29-5D75-4CF9-A63C-15A1C5B9CB9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3C72FF8-9D14-4DCB-81FE-F403466E2FD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9"/>
    <p:restoredTop sz="89970"/>
  </p:normalViewPr>
  <p:slideViewPr>
    <p:cSldViewPr snapToGrid="0">
      <p:cViewPr varScale="1">
        <p:scale>
          <a:sx n="136" d="100"/>
          <a:sy n="136" d="100"/>
        </p:scale>
        <p:origin x="95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Work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walkercorless\Documents\Pages\DNP%20Nurse%20Anesthesia\Pre-post%20test%20combin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IAPCC-R Tool Survey Responses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139415990761604E-2"/>
          <c:y val="0.187762749040395"/>
          <c:w val="0.88252424641715099"/>
          <c:h val="0.58113971016828903"/>
        </c:manualLayout>
      </c:layout>
      <c:lineChart>
        <c:grouping val="standard"/>
        <c:varyColors val="0"/>
        <c:ser>
          <c:idx val="0"/>
          <c:order val="0"/>
          <c:tx>
            <c:v>Pre-Test</c:v>
          </c:tx>
          <c:spPr>
            <a:ln w="2222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[1]Sheet1!$B$2:$B$16</c:f>
              <c:numCache>
                <c:formatCode>General</c:formatCode>
                <c:ptCount val="15"/>
                <c:pt idx="0">
                  <c:v>76</c:v>
                </c:pt>
                <c:pt idx="1">
                  <c:v>66</c:v>
                </c:pt>
                <c:pt idx="2">
                  <c:v>76</c:v>
                </c:pt>
                <c:pt idx="3">
                  <c:v>75</c:v>
                </c:pt>
                <c:pt idx="4">
                  <c:v>84</c:v>
                </c:pt>
                <c:pt idx="5">
                  <c:v>84</c:v>
                </c:pt>
                <c:pt idx="6">
                  <c:v>79</c:v>
                </c:pt>
                <c:pt idx="7">
                  <c:v>71</c:v>
                </c:pt>
                <c:pt idx="8">
                  <c:v>71</c:v>
                </c:pt>
                <c:pt idx="9">
                  <c:v>70</c:v>
                </c:pt>
                <c:pt idx="10">
                  <c:v>68</c:v>
                </c:pt>
                <c:pt idx="11">
                  <c:v>76</c:v>
                </c:pt>
                <c:pt idx="12">
                  <c:v>75</c:v>
                </c:pt>
                <c:pt idx="13">
                  <c:v>73</c:v>
                </c:pt>
                <c:pt idx="14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13-4F1E-AA45-E206219B308F}"/>
            </c:ext>
          </c:extLst>
        </c:ser>
        <c:ser>
          <c:idx val="1"/>
          <c:order val="1"/>
          <c:tx>
            <c:v>Post-Test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[1]Sheet1!$C$2:$C$16</c:f>
              <c:numCache>
                <c:formatCode>General</c:formatCode>
                <c:ptCount val="15"/>
                <c:pt idx="0">
                  <c:v>85</c:v>
                </c:pt>
                <c:pt idx="1">
                  <c:v>76</c:v>
                </c:pt>
                <c:pt idx="2">
                  <c:v>90</c:v>
                </c:pt>
                <c:pt idx="3">
                  <c:v>71</c:v>
                </c:pt>
                <c:pt idx="4">
                  <c:v>92</c:v>
                </c:pt>
                <c:pt idx="5">
                  <c:v>92</c:v>
                </c:pt>
                <c:pt idx="7">
                  <c:v>75</c:v>
                </c:pt>
                <c:pt idx="8">
                  <c:v>82</c:v>
                </c:pt>
                <c:pt idx="9">
                  <c:v>91</c:v>
                </c:pt>
                <c:pt idx="10">
                  <c:v>85</c:v>
                </c:pt>
                <c:pt idx="11">
                  <c:v>68</c:v>
                </c:pt>
                <c:pt idx="12">
                  <c:v>84</c:v>
                </c:pt>
                <c:pt idx="13">
                  <c:v>73</c:v>
                </c:pt>
                <c:pt idx="14">
                  <c:v>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13-4F1E-AA45-E206219B30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1339694112"/>
        <c:axId val="-1332588928"/>
      </c:lineChart>
      <c:catAx>
        <c:axId val="-1339694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32588928"/>
        <c:crosses val="autoZero"/>
        <c:auto val="1"/>
        <c:lblAlgn val="ctr"/>
        <c:lblOffset val="100"/>
        <c:noMultiLvlLbl val="0"/>
      </c:catAx>
      <c:valAx>
        <c:axId val="-133258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3969411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IAPCC-R Construct</a:t>
            </a:r>
            <a:r>
              <a:rPr lang="en-US" sz="2000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Scores 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Pre-Test</c:v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Awareness</c:v>
              </c:pt>
              <c:pt idx="1">
                <c:v> Desire</c:v>
              </c:pt>
              <c:pt idx="2">
                <c:v> Skill</c:v>
              </c:pt>
              <c:pt idx="3">
                <c:v> Knowledge</c:v>
              </c:pt>
              <c:pt idx="4">
                <c:v> Encounters</c:v>
              </c:pt>
            </c:strLit>
          </c:cat>
          <c:val>
            <c:numRef>
              <c:f>[1]Sheet1!$B$2:$B$6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17.79</c:v>
                </c:pt>
                <c:pt idx="2">
                  <c:v>13.93</c:v>
                </c:pt>
                <c:pt idx="3">
                  <c:v>12.64</c:v>
                </c:pt>
                <c:pt idx="4">
                  <c:v>14.21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6-441F-98E7-DA362285F009}"/>
            </c:ext>
          </c:extLst>
        </c:ser>
        <c:ser>
          <c:idx val="1"/>
          <c:order val="1"/>
          <c:tx>
            <c:v>Post-Test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5"/>
              <c:pt idx="0">
                <c:v>Awareness</c:v>
              </c:pt>
              <c:pt idx="1">
                <c:v> Desire</c:v>
              </c:pt>
              <c:pt idx="2">
                <c:v> Skill</c:v>
              </c:pt>
              <c:pt idx="3">
                <c:v> Knowledge</c:v>
              </c:pt>
              <c:pt idx="4">
                <c:v> Encounters</c:v>
              </c:pt>
            </c:strLit>
          </c:cat>
          <c:val>
            <c:numRef>
              <c:f>[1]Sheet1!$C$2:$C$6</c:f>
              <c:numCache>
                <c:formatCode>General</c:formatCode>
                <c:ptCount val="5"/>
                <c:pt idx="0">
                  <c:v>16.5</c:v>
                </c:pt>
                <c:pt idx="1">
                  <c:v>18.73</c:v>
                </c:pt>
                <c:pt idx="2">
                  <c:v>16.43</c:v>
                </c:pt>
                <c:pt idx="3">
                  <c:v>14.29</c:v>
                </c:pt>
                <c:pt idx="4">
                  <c:v>15.71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6-441F-98E7-DA362285F00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-1327612640"/>
        <c:axId val="-1328127872"/>
      </c:barChart>
      <c:catAx>
        <c:axId val="-132761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28127872"/>
        <c:crosses val="autoZero"/>
        <c:auto val="1"/>
        <c:lblAlgn val="ctr"/>
        <c:lblOffset val="100"/>
        <c:noMultiLvlLbl val="0"/>
      </c:catAx>
      <c:valAx>
        <c:axId val="-132812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2761264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437E0FA-E95F-B440-8ED0-6EA2FF057B13}" type="datetimeFigureOut">
              <a:rPr lang="en-US" smtClean="0"/>
              <a:t>10/19/22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C582EA5-9A10-8947-AA7A-73A7C0B9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0963e9279b_5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10963e9279b_5_7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28" name="Google Shape;128;g10963e9279b_5_7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304121" defTabSz="931774">
              <a:defRPr/>
            </a:pPr>
            <a:r>
              <a:rPr lang="en-US">
                <a:latin typeface="Century Gothic" charset="0"/>
                <a:ea typeface="Century Gothic" charset="0"/>
                <a:cs typeface="Century Gothic" charset="0"/>
              </a:rPr>
              <a:t>Items were summed to create subscale scores for awareness, desire, skill, knowledge, and encounters. 14 individuals completed both pre and post tests. Paired sample t-tests were run. Scores significantly increased for awareness, desire, skill, and encounters. Knowledge did not significantly change.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9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0963e9279b_5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g10963e9279b_5_23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r>
              <a:rPr lang="en"/>
              <a:t>EMILY</a:t>
            </a:r>
            <a:endParaRPr/>
          </a:p>
        </p:txBody>
      </p:sp>
      <p:sp>
        <p:nvSpPr>
          <p:cNvPr id="307" name="Google Shape;307;g10963e9279b_5_236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15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0963e9279b_5_24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12" name="Google Shape;312;g10963e9279b_5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0963e9279b_5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10963e9279b_5_8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465887" indent="-310591">
              <a:lnSpc>
                <a:spcPct val="90000"/>
              </a:lnSpc>
              <a:buClr>
                <a:schemeClr val="dk1"/>
              </a:buClr>
              <a:buSzPts val="1200"/>
              <a:buChar char="•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Lack of  a diverse workforce makes cultural competence education even more important, 88% of UTMC workforce is White, 96% of UTMC leadership is White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65887" indent="-330003">
              <a:lnSpc>
                <a:spcPct val="90000"/>
              </a:lnSpc>
              <a:buClr>
                <a:schemeClr val="dk1"/>
              </a:buClr>
              <a:buSzPts val="1500"/>
              <a:buFont typeface="Calibri"/>
              <a:buChar char="•"/>
            </a:pP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takes 5 minutes to complete, lacks practical implications, and does not include a pre or posttest to assess the level of cultural competence.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5887" indent="-310591">
              <a:lnSpc>
                <a:spcPct val="90000"/>
              </a:lnSpc>
              <a:buClr>
                <a:schemeClr val="dk1"/>
              </a:buClr>
              <a:buSzPts val="1200"/>
              <a:buFont typeface="Times New Roman"/>
              <a:buChar char="•"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65887" indent="0">
              <a:lnSpc>
                <a:spcPct val="90000"/>
              </a:lnSpc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g10963e9279b_5_8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0963e9279b_5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10963e9279b_5_9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2" name="Google Shape;142;g10963e9279b_5_9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0963e9279b_5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10963e9279b_5_12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8" name="Google Shape;228;g10963e9279b_5_126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5225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963e9279b_5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10963e9279b_5_14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174708" indent="-174708">
              <a:buClr>
                <a:schemeClr val="dk1"/>
              </a:buClr>
              <a:buSzPts val="1200"/>
              <a:buFont typeface="Arial"/>
              <a:buChar char="•"/>
            </a:pPr>
            <a:endParaRPr/>
          </a:p>
        </p:txBody>
      </p:sp>
      <p:sp>
        <p:nvSpPr>
          <p:cNvPr id="242" name="Google Shape;242;g10963e9279b_5_14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0963e9279b_5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g10963e9279b_5_15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Clr>
                <a:schemeClr val="dk1"/>
              </a:buClr>
              <a:buSzPts val="1200"/>
              <a:buNone/>
            </a:pPr>
            <a:endParaRPr/>
          </a:p>
        </p:txBody>
      </p:sp>
      <p:sp>
        <p:nvSpPr>
          <p:cNvPr id="256" name="Google Shape;256;g10963e9279b_5_15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408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0963e9279b_5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g10963e9279b_5_21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86" name="Google Shape;286;g10963e9279b_5_21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10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304121" defTabSz="931774">
              <a:defRPr/>
            </a:pPr>
            <a:r>
              <a:rPr lang="en-US">
                <a:latin typeface="Century Gothic" charset="0"/>
                <a:ea typeface="Century Gothic" charset="0"/>
                <a:cs typeface="Century Gothic" charset="0"/>
              </a:rPr>
              <a:t>There were 14 individuals who had both pre and post scores. A paired sample t-test was run on the sample of 14 respondents to determine if there was a significant change between pre and post tests. The p value of the results is 0.002. The p-value is less than 0.05 which indicates that there was a significant change in scores between pre and post test.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0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569214"/>
            <a:ext cx="7063740" cy="3031236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3600450"/>
            <a:ext cx="7063740" cy="1268730"/>
          </a:xfrm>
        </p:spPr>
        <p:txBody>
          <a:bodyPr>
            <a:normAutofit/>
          </a:bodyPr>
          <a:lstStyle>
            <a:lvl1pPr marL="0" indent="0" algn="l">
              <a:buNone/>
              <a:defRPr sz="1650" spc="23" baseline="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569214"/>
            <a:ext cx="7063740" cy="3031236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5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3600450"/>
            <a:ext cx="7063740" cy="1268730"/>
          </a:xfrm>
        </p:spPr>
        <p:txBody>
          <a:bodyPr anchor="t">
            <a:normAutofit/>
          </a:bodyPr>
          <a:lstStyle>
            <a:lvl1pPr marL="0" indent="0">
              <a:buNone/>
              <a:defRPr sz="1650" spc="23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371600"/>
            <a:ext cx="3360420" cy="326350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371600"/>
            <a:ext cx="3360420" cy="326350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285241"/>
            <a:ext cx="3360420" cy="54864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1880662"/>
            <a:ext cx="3360420" cy="27484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285241"/>
            <a:ext cx="3360420" cy="54864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15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5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1880662"/>
            <a:ext cx="3360420" cy="27484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400300" cy="1200148"/>
          </a:xfrm>
        </p:spPr>
        <p:txBody>
          <a:bodyPr anchor="b">
            <a:normAutofit/>
          </a:bodyPr>
          <a:lstStyle>
            <a:lvl1pPr>
              <a:defRPr sz="21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514350"/>
            <a:ext cx="4559300" cy="41148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74801"/>
            <a:ext cx="2400300" cy="28575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600"/>
              </a:spcBef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29050"/>
            <a:ext cx="8469630" cy="13144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943350"/>
            <a:ext cx="7486650" cy="685800"/>
          </a:xfrm>
        </p:spPr>
        <p:txBody>
          <a:bodyPr anchor="b">
            <a:normAutofit/>
          </a:bodyPr>
          <a:lstStyle>
            <a:lvl1pPr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384669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581442"/>
            <a:ext cx="7486650" cy="4477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050" baseline="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285750"/>
            <a:ext cx="1857375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85750"/>
            <a:ext cx="5800725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220649"/>
            <a:ext cx="7269480" cy="1047843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371600"/>
            <a:ext cx="6446520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8098157" y="748903"/>
            <a:ext cx="14287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DDEAF24-54CC-4408-99B3-A70A172EFF44}" type="datetimeFigureOut">
              <a:rPr lang="en-US"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469506" y="3034903"/>
            <a:ext cx="2686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4629150"/>
            <a:ext cx="685800" cy="445294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27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20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 spc="-38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1500" kern="1200" spc="8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77/1043659614520998" TargetMode="External"/><Relationship Id="rId13" Type="http://schemas.openxmlformats.org/officeDocument/2006/relationships/hyperlink" Target="https://doi.org/10.1186/s12912-019-0363-x" TargetMode="External"/><Relationship Id="rId3" Type="http://schemas.openxmlformats.org/officeDocument/2006/relationships/hyperlink" Target="https://www.aacnnursing.org/news-information/fact-sheets/enhancing-diversity" TargetMode="External"/><Relationship Id="rId7" Type="http://schemas.openxmlformats.org/officeDocument/2006/relationships/hyperlink" Target="https://doi.org/10.1111/jjns.12326" TargetMode="External"/><Relationship Id="rId12" Type="http://schemas.openxmlformats.org/officeDocument/2006/relationships/hyperlink" Target="https://doi.org/10.1155/2013/289101" TargetMode="External"/><Relationship Id="rId17" Type="http://schemas.openxmlformats.org/officeDocument/2006/relationships/hyperlink" Target="https://doi.org/10.1097/MLR.0b013e3182610ad1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s://journals.sagepub.com/doi/abs/10.1177/1559827613498065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ubmed.ncbi.nlm.nih.gov/21808172/" TargetMode="External"/><Relationship Id="rId11" Type="http://schemas.openxmlformats.org/officeDocument/2006/relationships/hyperlink" Target="https://doi.org/10.1016/j.nedt.2020.104385" TargetMode="External"/><Relationship Id="rId5" Type="http://schemas.openxmlformats.org/officeDocument/2006/relationships/hyperlink" Target="https://doi.org/10.1377/hlthaff.24.2.499" TargetMode="External"/><Relationship Id="rId15" Type="http://schemas.openxmlformats.org/officeDocument/2006/relationships/hyperlink" Target="https://doi.org/10.4040/jkan.2013.43.5.626" TargetMode="External"/><Relationship Id="rId10" Type="http://schemas.openxmlformats.org/officeDocument/2006/relationships/hyperlink" Target="https://doi.org/10.1177/0193945919883395" TargetMode="External"/><Relationship Id="rId4" Type="http://schemas.openxmlformats.org/officeDocument/2006/relationships/hyperlink" Target="https://pubmed.ncbi.nlm.nih.gov/20727091/" TargetMode="External"/><Relationship Id="rId9" Type="http://schemas.openxmlformats.org/officeDocument/2006/relationships/hyperlink" Target="https://doi.org/10.4094/chnr.2015.21.2.151" TargetMode="External"/><Relationship Id="rId14" Type="http://schemas.openxmlformats.org/officeDocument/2006/relationships/hyperlink" Target="https://doi.org/10.3912/OJIN.Vol22No01PPT2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ctrTitle"/>
          </p:nvPr>
        </p:nvSpPr>
        <p:spPr>
          <a:xfrm>
            <a:off x="471533" y="217298"/>
            <a:ext cx="8057635" cy="278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Font typeface="Calibri"/>
              <a:buNone/>
            </a:pPr>
            <a:r>
              <a:rPr lang="en-US" sz="4000" b="1" dirty="0"/>
              <a:t>Innovating </a:t>
            </a:r>
            <a:r>
              <a:rPr lang="en" sz="4000" b="1" dirty="0"/>
              <a:t>Cultural </a:t>
            </a:r>
            <a:r>
              <a:rPr lang="en" sz="4000" b="1" dirty="0" err="1"/>
              <a:t>Competenc</a:t>
            </a:r>
            <a:r>
              <a:rPr lang="en-US" sz="4000" b="1" dirty="0"/>
              <a:t>e</a:t>
            </a:r>
            <a:r>
              <a:rPr lang="en" sz="4000" b="1" dirty="0"/>
              <a:t> Education</a:t>
            </a:r>
            <a:r>
              <a:rPr lang="en-US" sz="4000" b="1" dirty="0"/>
              <a:t> for Nurses: </a:t>
            </a:r>
            <a:r>
              <a:rPr lang="en" sz="4000" b="1" dirty="0"/>
              <a:t> </a:t>
            </a:r>
            <a:r>
              <a:rPr lang="en-US" sz="4000" b="1" dirty="0"/>
              <a:t>A </a:t>
            </a:r>
            <a:r>
              <a:rPr lang="en" sz="4000" b="1" dirty="0"/>
              <a:t>Quality Improvement Project</a:t>
            </a:r>
            <a:endParaRPr b="1" dirty="0"/>
          </a:p>
        </p:txBody>
      </p:sp>
      <p:sp>
        <p:nvSpPr>
          <p:cNvPr id="131" name="Google Shape;131;p25"/>
          <p:cNvSpPr txBox="1">
            <a:spLocks noGrp="1"/>
          </p:cNvSpPr>
          <p:nvPr>
            <p:ph type="subTitle" idx="1"/>
          </p:nvPr>
        </p:nvSpPr>
        <p:spPr>
          <a:xfrm>
            <a:off x="605774" y="3095592"/>
            <a:ext cx="7789152" cy="204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00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sz="2100" b="1" dirty="0"/>
              <a:t>QI Project Team: </a:t>
            </a: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sz="2100" dirty="0"/>
              <a:t>Darian Frieson, SRNA</a:t>
            </a:r>
            <a:endParaRPr sz="21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sz="2100" dirty="0"/>
              <a:t>Walker </a:t>
            </a:r>
            <a:r>
              <a:rPr lang="en" sz="2100" dirty="0" err="1"/>
              <a:t>Corless</a:t>
            </a:r>
            <a:r>
              <a:rPr lang="en" sz="2100" dirty="0"/>
              <a:t>, SRNA</a:t>
            </a:r>
            <a:endParaRPr sz="21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sz="2100" dirty="0"/>
              <a:t>Abigail </a:t>
            </a:r>
            <a:r>
              <a:rPr lang="en" sz="2100" dirty="0" err="1"/>
              <a:t>Coulthard</a:t>
            </a:r>
            <a:r>
              <a:rPr lang="en" sz="2100" dirty="0"/>
              <a:t>, SRNA</a:t>
            </a:r>
            <a:endParaRPr sz="21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-US" sz="2100" dirty="0"/>
              <a:t>Dr. </a:t>
            </a:r>
            <a:r>
              <a:rPr lang="en" sz="2100" dirty="0"/>
              <a:t>Jen</a:t>
            </a:r>
            <a:r>
              <a:rPr lang="en-US" sz="2100" dirty="0" err="1"/>
              <a:t>nifer</a:t>
            </a:r>
            <a:r>
              <a:rPr lang="en" sz="2100" dirty="0"/>
              <a:t> Patrick, DNP, CRNA (UTK DNP Project Chair)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</a:pPr>
            <a:r>
              <a:rPr lang="en-US" sz="2100" dirty="0"/>
              <a:t>Rebecca </a:t>
            </a:r>
            <a:r>
              <a:rPr lang="en-US" sz="2100" dirty="0" err="1"/>
              <a:t>Fogerty</a:t>
            </a:r>
            <a:r>
              <a:rPr lang="en-US" sz="2100" dirty="0"/>
              <a:t>, Diversity, Equity, &amp; Inclusion Vice President (Community Member)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endParaRPr sz="2100" dirty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dirty="0">
                <a:solidFill>
                  <a:schemeClr val="bg1">
                    <a:lumMod val="50000"/>
                    <a:lumOff val="50000"/>
                  </a:schemeClr>
                </a:solidFill>
              </a:rPr>
              <a:t>	         </a:t>
            </a:r>
            <a:endParaRPr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A3838"/>
              </a:buClr>
              <a:buSzPct val="100000"/>
              <a:buNone/>
            </a:pPr>
            <a:r>
              <a:rPr lang="en" dirty="0">
                <a:solidFill>
                  <a:srgbClr val="3A3838"/>
                </a:solidFill>
              </a:rPr>
              <a:t>	         </a:t>
            </a:r>
            <a:endParaRPr dirty="0">
              <a:solidFill>
                <a:srgbClr val="323F4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Statistical Analysis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89" name="Google Shape;289;p40"/>
          <p:cNvGraphicFramePr/>
          <p:nvPr>
            <p:extLst>
              <p:ext uri="{D42A27DB-BD31-4B8C-83A1-F6EECF244321}">
                <p14:modId xmlns:p14="http://schemas.microsoft.com/office/powerpoint/2010/main" val="2018331604"/>
              </p:ext>
            </p:extLst>
          </p:nvPr>
        </p:nvGraphicFramePr>
        <p:xfrm>
          <a:off x="726036" y="1493383"/>
          <a:ext cx="7886700" cy="1563315"/>
        </p:xfrm>
        <a:graphic>
          <a:graphicData uri="http://schemas.openxmlformats.org/drawingml/2006/table">
            <a:tbl>
              <a:tblPr firstRow="1" bandRow="1">
                <a:noFill/>
                <a:tableStyleId>{899E7E29-5D75-4CF9-A63C-15A1C5B9CB98}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6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0">
                          <a:solidFill>
                            <a:schemeClr val="tx1"/>
                          </a:solidFill>
                          <a:latin typeface="+mn-lt"/>
                        </a:rPr>
                        <a:t>Survey questions (IAPCC-R tool) with Likert scales for answers</a:t>
                      </a:r>
                      <a:endParaRPr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0">
                          <a:solidFill>
                            <a:schemeClr val="tx1"/>
                          </a:solidFill>
                          <a:latin typeface="+mn-lt"/>
                        </a:rPr>
                        <a:t>Descriptive statistics</a:t>
                      </a:r>
                      <a:endParaRPr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tx1"/>
                          </a:solidFill>
                          <a:latin typeface="+mn-lt"/>
                        </a:rPr>
                        <a:t>Match pre-test and post-test scores confidential unique identifier </a:t>
                      </a:r>
                      <a:endParaRPr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tx1"/>
                          </a:solidFill>
                          <a:latin typeface="+mn-lt"/>
                        </a:rPr>
                        <a:t>Paired T tests</a:t>
                      </a:r>
                      <a:endParaRPr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079693"/>
              </p:ext>
            </p:extLst>
          </p:nvPr>
        </p:nvGraphicFramePr>
        <p:xfrm>
          <a:off x="449647" y="0"/>
          <a:ext cx="7916432" cy="3596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4433" y="3596923"/>
            <a:ext cx="542997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" b="1" u="sng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  <a:sym typeface="Times"/>
              </a:rPr>
              <a:t>Sum of scores:</a:t>
            </a:r>
            <a:endParaRPr lang="en-US" b="1" u="sng">
              <a:solidFill>
                <a:schemeClr val="tx1"/>
              </a:solidFill>
              <a:latin typeface="+mn-lt"/>
              <a:ea typeface="Century Gothic" charset="0"/>
              <a:cs typeface="Century Gothic" charset="0"/>
              <a:sym typeface="Times"/>
            </a:endParaRPr>
          </a:p>
          <a:p>
            <a:pPr lvl="0">
              <a:lnSpc>
                <a:spcPct val="115000"/>
              </a:lnSpc>
            </a:pPr>
            <a:r>
              <a:rPr lang="en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  <a:sym typeface="Times"/>
              </a:rPr>
              <a:t>Cultural Proficiency (91-100)</a:t>
            </a:r>
            <a:endParaRPr lang="en-US">
              <a:solidFill>
                <a:schemeClr val="tx1"/>
              </a:solidFill>
              <a:latin typeface="+mn-lt"/>
              <a:ea typeface="Century Gothic" charset="0"/>
              <a:cs typeface="Century Gothic" charset="0"/>
              <a:sym typeface="Times"/>
            </a:endParaRPr>
          </a:p>
          <a:p>
            <a:pPr lvl="0">
              <a:lnSpc>
                <a:spcPct val="115000"/>
              </a:lnSpc>
            </a:pPr>
            <a:r>
              <a:rPr lang="en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  <a:sym typeface="Times"/>
              </a:rPr>
              <a:t>Cultural Competence (75-90)</a:t>
            </a:r>
            <a:endParaRPr lang="en-US">
              <a:solidFill>
                <a:schemeClr val="tx1"/>
              </a:solidFill>
              <a:latin typeface="+mn-lt"/>
              <a:ea typeface="Century Gothic" charset="0"/>
              <a:cs typeface="Century Gothic" charset="0"/>
              <a:sym typeface="Times"/>
            </a:endParaRPr>
          </a:p>
          <a:p>
            <a:pPr lvl="0">
              <a:lnSpc>
                <a:spcPct val="115000"/>
              </a:lnSpc>
            </a:pPr>
            <a:r>
              <a:rPr lang="en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  <a:sym typeface="Times"/>
              </a:rPr>
              <a:t>Cultural Awareness (51-74)</a:t>
            </a:r>
            <a:endParaRPr lang="en-US">
              <a:solidFill>
                <a:schemeClr val="tx1"/>
              </a:solidFill>
              <a:latin typeface="+mn-lt"/>
              <a:ea typeface="Century Gothic" charset="0"/>
              <a:cs typeface="Century Gothic" charset="0"/>
              <a:sym typeface="Times"/>
            </a:endParaRPr>
          </a:p>
          <a:p>
            <a:pPr lvl="0">
              <a:lnSpc>
                <a:spcPct val="115000"/>
              </a:lnSpc>
            </a:pPr>
            <a:r>
              <a:rPr lang="en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  <a:sym typeface="Times"/>
              </a:rPr>
              <a:t>Cultural Incompetence (25-50)</a:t>
            </a:r>
          </a:p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866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747374"/>
              </p:ext>
            </p:extLst>
          </p:nvPr>
        </p:nvGraphicFramePr>
        <p:xfrm>
          <a:off x="696262" y="348606"/>
          <a:ext cx="7353789" cy="3748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96262" y="4096812"/>
            <a:ext cx="223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+mn-lt"/>
                <a:ea typeface="Century Gothic" charset="0"/>
                <a:cs typeface="Century Gothic" charset="0"/>
              </a:rPr>
              <a:t>Score range: 5-20 </a:t>
            </a:r>
          </a:p>
        </p:txBody>
      </p:sp>
    </p:spTree>
    <p:extLst>
      <p:ext uri="{BB962C8B-B14F-4D97-AF65-F5344CB8AC3E}">
        <p14:creationId xmlns:p14="http://schemas.microsoft.com/office/powerpoint/2010/main" val="1625396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873" y="480060"/>
            <a:ext cx="3686171" cy="994171"/>
          </a:xfrm>
        </p:spPr>
        <p:txBody>
          <a:bodyPr>
            <a:normAutofit/>
          </a:bodyPr>
          <a:lstStyle/>
          <a:p>
            <a:r>
              <a:rPr lang="en-US" sz="3200"/>
              <a:t>IMPLICATIONS</a:t>
            </a:r>
          </a:p>
        </p:txBody>
      </p:sp>
      <p:pic>
        <p:nvPicPr>
          <p:cNvPr id="1029" name="Picture 2" descr="valuation - Coventry Public Schoo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7540" y="666040"/>
            <a:ext cx="4205091" cy="41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565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926" y="1268492"/>
            <a:ext cx="6446520" cy="326350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1600" dirty="0">
                <a:solidFill>
                  <a:schemeClr val="tx1"/>
                </a:solidFill>
              </a:rPr>
              <a:t>Cultural competency education significantly increased overall cultural competency levels of registered nurses on the mother/baby unit. </a:t>
            </a:r>
            <a:endParaRPr lang="en-US" sz="2800" dirty="0">
              <a:solidFill>
                <a:schemeClr val="tx1"/>
              </a:solidFill>
            </a:endParaRP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Culturally competent education was associated with improved awareness, desire, skill, and encounters, which in turn supports the development of patient-centered care.</a:t>
            </a:r>
            <a:endParaRPr lang="en-US" sz="2800" dirty="0">
              <a:solidFill>
                <a:schemeClr val="tx1"/>
              </a:solidFill>
            </a:endParaRP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Limitations: </a:t>
            </a:r>
            <a:endParaRPr lang="en-US" sz="2800" dirty="0">
              <a:solidFill>
                <a:schemeClr val="tx1"/>
              </a:solidFill>
            </a:endParaRPr>
          </a:p>
          <a:p>
            <a:pPr lvl="1" fontAlgn="base"/>
            <a:r>
              <a:rPr lang="en-US" sz="1400" dirty="0">
                <a:solidFill>
                  <a:schemeClr val="tx1"/>
                </a:solidFill>
              </a:rPr>
              <a:t>Limited population size </a:t>
            </a:r>
            <a:endParaRPr lang="en-US" sz="1800" dirty="0">
              <a:solidFill>
                <a:schemeClr val="tx1"/>
              </a:solidFill>
            </a:endParaRPr>
          </a:p>
          <a:p>
            <a:pPr lvl="1" fontAlgn="base"/>
            <a:r>
              <a:rPr lang="en-US" sz="1400" dirty="0">
                <a:solidFill>
                  <a:schemeClr val="tx1"/>
                </a:solidFill>
              </a:rPr>
              <a:t>Non-response error</a:t>
            </a:r>
            <a:endParaRPr lang="en-US" sz="1800" dirty="0">
              <a:solidFill>
                <a:schemeClr val="tx1"/>
              </a:solidFill>
            </a:endParaRP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Strengths: </a:t>
            </a:r>
            <a:endParaRPr lang="en-US" sz="2800" dirty="0">
              <a:solidFill>
                <a:schemeClr val="tx1"/>
              </a:solidFill>
            </a:endParaRPr>
          </a:p>
          <a:p>
            <a:pPr lvl="1" fontAlgn="base"/>
            <a:r>
              <a:rPr lang="en-US" sz="1400" dirty="0">
                <a:solidFill>
                  <a:schemeClr val="tx1"/>
                </a:solidFill>
              </a:rPr>
              <a:t>Project theoretical framework correlated with evaluation tool used</a:t>
            </a:r>
          </a:p>
          <a:p>
            <a:pPr lvl="1" fontAlgn="base"/>
            <a:r>
              <a:rPr lang="en-US" sz="1400" dirty="0">
                <a:solidFill>
                  <a:schemeClr val="tx1"/>
                </a:solidFill>
              </a:rPr>
              <a:t>Reliability and validity</a:t>
            </a:r>
          </a:p>
          <a:p>
            <a:pPr lvl="1" fontAlgn="base"/>
            <a:r>
              <a:rPr lang="en-US" sz="1400" dirty="0">
                <a:solidFill>
                  <a:schemeClr val="tx1"/>
                </a:solidFill>
              </a:rPr>
              <a:t>Protection of participant confidentiality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179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 txBox="1">
            <a:spLocks noGrp="1"/>
          </p:cNvSpPr>
          <p:nvPr>
            <p:ph type="title"/>
          </p:nvPr>
        </p:nvSpPr>
        <p:spPr>
          <a:xfrm>
            <a:off x="3255750" y="1821925"/>
            <a:ext cx="26325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>
                <a:solidFill>
                  <a:srgbClr val="3A3838"/>
                </a:solidFill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4"/>
          <p:cNvSpPr txBox="1">
            <a:spLocks noGrp="1"/>
          </p:cNvSpPr>
          <p:nvPr>
            <p:ph type="title"/>
          </p:nvPr>
        </p:nvSpPr>
        <p:spPr>
          <a:xfrm>
            <a:off x="841960" y="-132919"/>
            <a:ext cx="7269480" cy="104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>
                <a:solidFill>
                  <a:srgbClr val="3A3838"/>
                </a:solidFill>
              </a:rPr>
              <a:t>References</a:t>
            </a:r>
            <a:endParaRPr/>
          </a:p>
        </p:txBody>
      </p:sp>
      <p:sp>
        <p:nvSpPr>
          <p:cNvPr id="315" name="Google Shape;315;p44"/>
          <p:cNvSpPr txBox="1">
            <a:spLocks noGrp="1"/>
          </p:cNvSpPr>
          <p:nvPr>
            <p:ph idx="1"/>
          </p:nvPr>
        </p:nvSpPr>
        <p:spPr>
          <a:xfrm>
            <a:off x="390144" y="670560"/>
            <a:ext cx="8125156" cy="438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r>
              <a:rPr lang="en-US" sz="1200"/>
              <a:t>American Association of Colleges of Nursing. (2019). Enhancing diversity in the workforce. </a:t>
            </a:r>
            <a:r>
              <a:rPr lang="en-US" sz="1200" u="sng">
                <a:hlinkClick r:id="rId3"/>
              </a:rPr>
              <a:t>https://www.aacnnursing.org/news-information/fact-sheets/enhancing-diversity</a:t>
            </a:r>
            <a:r>
              <a:rPr lang="en-US" sz="1200"/>
              <a:t> </a:t>
            </a:r>
          </a:p>
          <a:p>
            <a:r>
              <a:rPr lang="en-US" sz="1200"/>
              <a:t>Berlin, A., Nilsson, G., &amp; </a:t>
            </a:r>
            <a:r>
              <a:rPr lang="en-US" sz="1200" err="1"/>
              <a:t>Törnkvist</a:t>
            </a:r>
            <a:r>
              <a:rPr lang="en-US" sz="1200"/>
              <a:t>, L. (2010). Cultural competence among Swedish child health nurses after specific training: A randomized trial. </a:t>
            </a:r>
            <a:r>
              <a:rPr lang="en-US" sz="1200" i="1"/>
              <a:t>Nursing and Health Sciences</a:t>
            </a:r>
            <a:r>
              <a:rPr lang="en-US" sz="1200"/>
              <a:t>, </a:t>
            </a:r>
            <a:r>
              <a:rPr lang="en-US" sz="1200" i="1"/>
              <a:t>12</a:t>
            </a:r>
            <a:r>
              <a:rPr lang="en-US" sz="1200"/>
              <a:t>(3), 381–391. </a:t>
            </a:r>
            <a:r>
              <a:rPr lang="en-US" sz="1200" u="sng">
                <a:hlinkClick r:id="rId4"/>
              </a:rPr>
              <a:t>https://pubmed.ncbi.nlm.nih.gov/20727091/</a:t>
            </a:r>
            <a:r>
              <a:rPr lang="en-US" sz="1200"/>
              <a:t> </a:t>
            </a:r>
          </a:p>
          <a:p>
            <a:r>
              <a:rPr lang="en-US" sz="1200"/>
              <a:t>Betancourt, J. R., Green, A. R., Carrillo, J. E., &amp; Park, E. R. (2005). Cultural competence and health care disparities: Key perspectives and trends. </a:t>
            </a:r>
            <a:r>
              <a:rPr lang="en-US" sz="1200" i="1"/>
              <a:t>Health Affairs</a:t>
            </a:r>
            <a:r>
              <a:rPr lang="en-US" sz="1200"/>
              <a:t>,</a:t>
            </a:r>
            <a:r>
              <a:rPr lang="en-US" sz="1200" i="1"/>
              <a:t> 24</a:t>
            </a:r>
            <a:r>
              <a:rPr lang="en-US" sz="1200"/>
              <a:t>(2), 499-505. </a:t>
            </a:r>
            <a:r>
              <a:rPr lang="en-US" sz="1200" u="sng">
                <a:hlinkClick r:id="rId5"/>
              </a:rPr>
              <a:t>https://doi.org/10.1377/hlthaff.24.2.499</a:t>
            </a:r>
            <a:r>
              <a:rPr lang="en-US" sz="1200"/>
              <a:t> </a:t>
            </a:r>
          </a:p>
          <a:p>
            <a:r>
              <a:rPr lang="en-US" sz="1200"/>
              <a:t>Castillo, R. J., &amp; </a:t>
            </a:r>
            <a:r>
              <a:rPr lang="en-US" sz="1200" err="1"/>
              <a:t>Guo</a:t>
            </a:r>
            <a:r>
              <a:rPr lang="en-US" sz="1200"/>
              <a:t>, K. L. (2011). A framework for cultural competence in health care organizations. </a:t>
            </a:r>
            <a:r>
              <a:rPr lang="en-US" sz="1200" i="1"/>
              <a:t>The Health Care Manager, 30</a:t>
            </a:r>
            <a:r>
              <a:rPr lang="en-US" sz="1200"/>
              <a:t>(3), 205-214. </a:t>
            </a:r>
            <a:r>
              <a:rPr lang="en-US" sz="1200" u="sng">
                <a:hlinkClick r:id="rId6"/>
              </a:rPr>
              <a:t>https://pubmed.ncbi.nlm.nih.gov/21808172/</a:t>
            </a:r>
            <a:r>
              <a:rPr lang="en-US" sz="1200"/>
              <a:t> </a:t>
            </a:r>
          </a:p>
          <a:p>
            <a:r>
              <a:rPr lang="en-US" sz="1200" err="1"/>
              <a:t>Chae</a:t>
            </a:r>
            <a:r>
              <a:rPr lang="en-US" sz="1200"/>
              <a:t>, D., Kim, J., Kim, S., Lee, J., &amp; Park, S. (2020). Effectiveness of cultural competence educational interventions on health professionals and patient outcomes: A systematic review. </a:t>
            </a:r>
            <a:r>
              <a:rPr lang="en-US" sz="1200" i="1"/>
              <a:t>Japan Journal of Nursing Science, 17</a:t>
            </a:r>
            <a:r>
              <a:rPr lang="en-US" sz="1200"/>
              <a:t>(3), e12326. </a:t>
            </a:r>
            <a:r>
              <a:rPr lang="en-US" sz="1200" u="sng">
                <a:hlinkClick r:id="rId7"/>
              </a:rPr>
              <a:t>https://doi.org/10.1111/jjns.12326</a:t>
            </a:r>
            <a:endParaRPr lang="en-US" sz="1200"/>
          </a:p>
          <a:p>
            <a:r>
              <a:rPr lang="en-US" sz="1200"/>
              <a:t>Douglas, M. K., </a:t>
            </a:r>
            <a:r>
              <a:rPr lang="en-US" sz="1200" err="1"/>
              <a:t>Rosenkoetter</a:t>
            </a:r>
            <a:r>
              <a:rPr lang="en-US" sz="1200"/>
              <a:t>, M., </a:t>
            </a:r>
            <a:r>
              <a:rPr lang="en-US" sz="1200" err="1"/>
              <a:t>Pacquiao</a:t>
            </a:r>
            <a:r>
              <a:rPr lang="en-US" sz="1200"/>
              <a:t>, D. F., Callister, L. C., </a:t>
            </a:r>
            <a:r>
              <a:rPr lang="en-US" sz="1200" err="1"/>
              <a:t>Hattar-Pollara</a:t>
            </a:r>
            <a:r>
              <a:rPr lang="en-US" sz="1200"/>
              <a:t>, M., Lauderdale, J., </a:t>
            </a:r>
            <a:r>
              <a:rPr lang="en-US" sz="1200" err="1"/>
              <a:t>Milstead</a:t>
            </a:r>
            <a:r>
              <a:rPr lang="en-US" sz="1200"/>
              <a:t>, J., </a:t>
            </a:r>
            <a:r>
              <a:rPr lang="en-US" sz="1200" err="1"/>
              <a:t>Nardi</a:t>
            </a:r>
            <a:r>
              <a:rPr lang="en-US" sz="1200"/>
              <a:t>, D., &amp; Purnell, L. (2014). Guidelines for implementing culturally competent nursing care. </a:t>
            </a:r>
            <a:r>
              <a:rPr lang="en-US" sz="1200" i="1"/>
              <a:t>Journal of Transcultural Nursing</a:t>
            </a:r>
            <a:r>
              <a:rPr lang="en-US" sz="1200"/>
              <a:t>, </a:t>
            </a:r>
            <a:r>
              <a:rPr lang="en-US" sz="1200" i="1"/>
              <a:t>25</a:t>
            </a:r>
            <a:r>
              <a:rPr lang="en-US" sz="1200"/>
              <a:t>(2), 109–121. </a:t>
            </a:r>
            <a:r>
              <a:rPr lang="en-US" sz="1200" u="sng">
                <a:hlinkClick r:id="rId8"/>
              </a:rPr>
              <a:t>https://doi.org/10.1177/1043659614520998</a:t>
            </a:r>
            <a:r>
              <a:rPr lang="en-US" sz="1200" u="sng"/>
              <a:t> </a:t>
            </a:r>
            <a:endParaRPr lang="en-US" sz="1200"/>
          </a:p>
          <a:p>
            <a:r>
              <a:rPr lang="en-US" sz="1200"/>
              <a:t>Je, M., Son, H. M., &amp; Kim, Y. H. (2015). Development and effect of a cultural competency promotion program for nurses in obstetrics-gynecology and pediatrics. </a:t>
            </a:r>
            <a:r>
              <a:rPr lang="en-US" sz="1200" i="1"/>
              <a:t>Child Health Nursing Research</a:t>
            </a:r>
            <a:r>
              <a:rPr lang="en-US" sz="1200"/>
              <a:t>, </a:t>
            </a:r>
            <a:r>
              <a:rPr lang="en-US" sz="1200" i="1"/>
              <a:t>21</a:t>
            </a:r>
            <a:r>
              <a:rPr lang="en-US" sz="1200"/>
              <a:t>(2), 151–159.</a:t>
            </a:r>
            <a:r>
              <a:rPr lang="en-US" sz="1200">
                <a:hlinkClick r:id="rId9"/>
              </a:rPr>
              <a:t> </a:t>
            </a:r>
            <a:r>
              <a:rPr lang="en-US" sz="1200" u="sng">
                <a:hlinkClick r:id="rId9"/>
              </a:rPr>
              <a:t>https://doi.org/10.4094/chnr.2015.21.2.151</a:t>
            </a:r>
            <a:endParaRPr lang="en-US" sz="1200"/>
          </a:p>
          <a:p>
            <a:r>
              <a:rPr lang="en-US" sz="1200" err="1"/>
              <a:t>Joo</a:t>
            </a:r>
            <a:r>
              <a:rPr lang="en-US" sz="1200"/>
              <a:t>, J. Y., &amp; Liu, M. F. (2020). Nurses' barriers to care of ethnic minorities: A qualitative systematic review. </a:t>
            </a:r>
            <a:r>
              <a:rPr lang="en-US" sz="1200" i="1"/>
              <a:t>West J </a:t>
            </a:r>
            <a:r>
              <a:rPr lang="en-US" sz="1200" i="1" err="1"/>
              <a:t>Nurs</a:t>
            </a:r>
            <a:r>
              <a:rPr lang="en-US" sz="1200" i="1"/>
              <a:t> Res</a:t>
            </a:r>
            <a:r>
              <a:rPr lang="en-US" sz="1200"/>
              <a:t>,</a:t>
            </a:r>
            <a:r>
              <a:rPr lang="en-US" sz="1200" i="1"/>
              <a:t> 42</a:t>
            </a:r>
            <a:r>
              <a:rPr lang="en-US" sz="1200"/>
              <a:t>(9), 760-771. </a:t>
            </a:r>
            <a:r>
              <a:rPr lang="en-US" sz="1200" u="sng">
                <a:hlinkClick r:id="rId10"/>
              </a:rPr>
              <a:t>https://doi.org/10.1177/0193945919883395</a:t>
            </a:r>
            <a:r>
              <a:rPr lang="en-US" sz="1200"/>
              <a:t>  </a:t>
            </a:r>
          </a:p>
          <a:p>
            <a:r>
              <a:rPr lang="en-US" sz="1200"/>
              <a:t>Lin, M. H., &amp; Hsu, H. C. (2020). Effects of a cultural competence education </a:t>
            </a:r>
            <a:r>
              <a:rPr lang="en-US" sz="1200" err="1"/>
              <a:t>programme</a:t>
            </a:r>
            <a:r>
              <a:rPr lang="en-US" sz="1200"/>
              <a:t> on clinical nurses: A </a:t>
            </a:r>
            <a:r>
              <a:rPr lang="en-US" sz="1200" err="1"/>
              <a:t>randomised</a:t>
            </a:r>
            <a:r>
              <a:rPr lang="en-US" sz="1200"/>
              <a:t> controlled trial. </a:t>
            </a:r>
            <a:r>
              <a:rPr lang="en-US" sz="1200" i="1"/>
              <a:t>Nurse Education Today</a:t>
            </a:r>
            <a:r>
              <a:rPr lang="en-US" sz="1200"/>
              <a:t>, </a:t>
            </a:r>
            <a:r>
              <a:rPr lang="en-US" sz="1200" i="1"/>
              <a:t>88(2).</a:t>
            </a:r>
            <a:r>
              <a:rPr lang="en-US" sz="1200"/>
              <a:t> 1-7. </a:t>
            </a:r>
            <a:r>
              <a:rPr lang="en-US" sz="1200" u="sng">
                <a:hlinkClick r:id="rId11"/>
              </a:rPr>
              <a:t>https://doi.org/10.1016/j.nedt.2020.104385</a:t>
            </a:r>
            <a:r>
              <a:rPr lang="en-US" sz="1200"/>
              <a:t> </a:t>
            </a:r>
          </a:p>
          <a:p>
            <a:r>
              <a:rPr lang="en-US" sz="1200" err="1"/>
              <a:t>Loftin</a:t>
            </a:r>
            <a:r>
              <a:rPr lang="en-US" sz="1200"/>
              <a:t>, C., </a:t>
            </a:r>
            <a:r>
              <a:rPr lang="en-US" sz="1200" err="1"/>
              <a:t>Hartin</a:t>
            </a:r>
            <a:r>
              <a:rPr lang="en-US" sz="1200"/>
              <a:t>, V., Branson, M., &amp; Reyes, H. (2013). Measures of cultural competence in nurses: An integrative review. </a:t>
            </a:r>
            <a:r>
              <a:rPr lang="en-US" sz="1200" i="1"/>
              <a:t>Scientific World Journal</a:t>
            </a:r>
            <a:r>
              <a:rPr lang="en-US" sz="1200"/>
              <a:t>,</a:t>
            </a:r>
            <a:r>
              <a:rPr lang="en-US" sz="1200" i="1"/>
              <a:t> 2013</a:t>
            </a:r>
            <a:r>
              <a:rPr lang="en-US" sz="1200"/>
              <a:t>, 1-10. </a:t>
            </a:r>
            <a:r>
              <a:rPr lang="en-US" sz="1200" u="sng">
                <a:hlinkClick r:id="rId12"/>
              </a:rPr>
              <a:t>https://doi.org/10.1155/2013/289101 </a:t>
            </a:r>
            <a:endParaRPr lang="en-US" sz="1200"/>
          </a:p>
          <a:p>
            <a:r>
              <a:rPr lang="en-US" sz="1200" err="1"/>
              <a:t>Kaihlanen</a:t>
            </a:r>
            <a:r>
              <a:rPr lang="en-US" sz="1200"/>
              <a:t>, A.M., </a:t>
            </a:r>
            <a:r>
              <a:rPr lang="en-US" sz="1200" err="1"/>
              <a:t>Hietapakka</a:t>
            </a:r>
            <a:r>
              <a:rPr lang="en-US" sz="1200"/>
              <a:t>, L., &amp; </a:t>
            </a:r>
            <a:r>
              <a:rPr lang="en-US" sz="1200" err="1"/>
              <a:t>Heponiemi</a:t>
            </a:r>
            <a:r>
              <a:rPr lang="en-US" sz="1200"/>
              <a:t>, T. (2019). Increasing cultural awareness: Qualitative study of nurses' perceptions about cultural competence training. </a:t>
            </a:r>
            <a:r>
              <a:rPr lang="en-US" sz="1200" i="1"/>
              <a:t>BMC nursing</a:t>
            </a:r>
            <a:r>
              <a:rPr lang="en-US" sz="1200"/>
              <a:t>,</a:t>
            </a:r>
            <a:r>
              <a:rPr lang="en-US" sz="1200" i="1"/>
              <a:t> 18</a:t>
            </a:r>
            <a:r>
              <a:rPr lang="en-US" sz="1200"/>
              <a:t>(1), 38. </a:t>
            </a:r>
            <a:r>
              <a:rPr lang="en-US" sz="1200" u="sng">
                <a:hlinkClick r:id="rId13"/>
              </a:rPr>
              <a:t>https://doi.org/10.1186/s12912-019-0363-x</a:t>
            </a:r>
            <a:r>
              <a:rPr lang="en-US" sz="1200"/>
              <a:t> </a:t>
            </a:r>
          </a:p>
          <a:p>
            <a:r>
              <a:rPr lang="en-US" sz="1200"/>
              <a:t>Marion, L., Douglas, M., Lavin, M. A., Barr, N., </a:t>
            </a:r>
            <a:r>
              <a:rPr lang="en-US" sz="1200" err="1"/>
              <a:t>Gazaway</a:t>
            </a:r>
            <a:r>
              <a:rPr lang="en-US" sz="1200"/>
              <a:t>, S., Thomas, E., &amp; Bickford, C. (2016). Implementing the new ANA Standard 8: Culturally congruent practice. </a:t>
            </a:r>
            <a:r>
              <a:rPr lang="en-US" sz="1200" i="1"/>
              <a:t>Online J Issues </a:t>
            </a:r>
            <a:r>
              <a:rPr lang="en-US" sz="1200" i="1" err="1"/>
              <a:t>Nurs</a:t>
            </a:r>
            <a:r>
              <a:rPr lang="en-US" sz="1200"/>
              <a:t>,</a:t>
            </a:r>
            <a:r>
              <a:rPr lang="en-US" sz="1200" i="1"/>
              <a:t> 22</a:t>
            </a:r>
            <a:r>
              <a:rPr lang="en-US" sz="1200"/>
              <a:t>(1), 9. </a:t>
            </a:r>
            <a:r>
              <a:rPr lang="en-US" sz="1200" u="sng">
                <a:hlinkClick r:id="rId14"/>
              </a:rPr>
              <a:t>https://doi.org/10.3912/OJIN.Vol22No01PPT20</a:t>
            </a:r>
            <a:r>
              <a:rPr lang="en-US" sz="1200"/>
              <a:t> </a:t>
            </a:r>
          </a:p>
          <a:p>
            <a:r>
              <a:rPr lang="en-US" sz="1200"/>
              <a:t>Park, M.S., &amp; </a:t>
            </a:r>
            <a:r>
              <a:rPr lang="en-US" sz="1200" err="1"/>
              <a:t>Kweon</a:t>
            </a:r>
            <a:r>
              <a:rPr lang="en-US" sz="1200"/>
              <a:t>, Y. R. (2013). Effects of a cultural competence promotion program for multicultural maternity nursing care: Case-based small group learning. </a:t>
            </a:r>
            <a:r>
              <a:rPr lang="en-US" sz="1200" i="1"/>
              <a:t>Journal of Korean Academy of Nursing</a:t>
            </a:r>
            <a:r>
              <a:rPr lang="en-US" sz="1200"/>
              <a:t>, </a:t>
            </a:r>
            <a:r>
              <a:rPr lang="en-US" sz="1200" i="1"/>
              <a:t>43</a:t>
            </a:r>
            <a:r>
              <a:rPr lang="en-US" sz="1200"/>
              <a:t>(5), 626-635.</a:t>
            </a:r>
            <a:r>
              <a:rPr lang="en-US" sz="1200">
                <a:hlinkClick r:id="rId15"/>
              </a:rPr>
              <a:t> </a:t>
            </a:r>
            <a:r>
              <a:rPr lang="en-US" sz="1200" u="sng">
                <a:hlinkClick r:id="rId15"/>
              </a:rPr>
              <a:t>https://doi.org/10.4040/jkan.2013.43.5.626</a:t>
            </a:r>
            <a:endParaRPr lang="en-US" sz="1200"/>
          </a:p>
          <a:p>
            <a:r>
              <a:rPr lang="en-US" sz="1200"/>
              <a:t>Tucker, C. M., Arthur, T. M., </a:t>
            </a:r>
            <a:r>
              <a:rPr lang="en-US" sz="1200" err="1"/>
              <a:t>Roncoroni</a:t>
            </a:r>
            <a:r>
              <a:rPr lang="en-US" sz="1200"/>
              <a:t>, J., Wall, W., &amp; Sanchez, J. (2015). Patient-centered, culturally sensitive health care. </a:t>
            </a:r>
            <a:r>
              <a:rPr lang="en-US" sz="1200" i="1"/>
              <a:t>American Journal of Lifestyle Medicine</a:t>
            </a:r>
            <a:r>
              <a:rPr lang="en-US" sz="1200"/>
              <a:t>, </a:t>
            </a:r>
            <a:r>
              <a:rPr lang="en-US" sz="1200" i="1"/>
              <a:t>9</a:t>
            </a:r>
            <a:r>
              <a:rPr lang="en-US" sz="1200"/>
              <a:t>(1), 63-77. </a:t>
            </a:r>
            <a:r>
              <a:rPr lang="en-US" sz="1200" u="sng">
                <a:hlinkClick r:id="rId16"/>
              </a:rPr>
              <a:t>https://journals.sagepub.com/doi/abs/10.1177/1559827613498065</a:t>
            </a:r>
            <a:r>
              <a:rPr lang="en-US" sz="1200"/>
              <a:t> </a:t>
            </a:r>
          </a:p>
          <a:p>
            <a:r>
              <a:rPr lang="en-US" sz="1200" err="1"/>
              <a:t>Weech</a:t>
            </a:r>
            <a:r>
              <a:rPr lang="en-US" sz="1200"/>
              <a:t>-Maldonado, R., Elliott, M., Pradhan, R., Schiller, C., Hall, A., &amp; Hays, R. D. (2012). Can hospital cultural competency reduce disparities in patient experiences with care? </a:t>
            </a:r>
            <a:r>
              <a:rPr lang="en-US" sz="1200" i="1"/>
              <a:t>Medical Care</a:t>
            </a:r>
            <a:r>
              <a:rPr lang="en-US" sz="1200"/>
              <a:t>,</a:t>
            </a:r>
            <a:r>
              <a:rPr lang="en-US" sz="1200" i="1"/>
              <a:t> 50</a:t>
            </a:r>
            <a:r>
              <a:rPr lang="en-US" sz="1200"/>
              <a:t>, S48-55. </a:t>
            </a:r>
            <a:r>
              <a:rPr lang="en-US" sz="1200" u="sng">
                <a:hlinkClick r:id="rId17"/>
              </a:rPr>
              <a:t>https://doi.org/10.1097/MLR.0b013e3182610ad1</a:t>
            </a:r>
            <a:r>
              <a:rPr lang="en-US" sz="1200"/>
              <a:t>  </a:t>
            </a:r>
            <a:endParaRPr sz="1200" u="sng">
              <a:solidFill>
                <a:srgbClr val="0563C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100" baseline="30000">
              <a:solidFill>
                <a:srgbClr val="3A383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xfrm>
            <a:off x="937260" y="0"/>
            <a:ext cx="7269480" cy="104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 dirty="0">
                <a:solidFill>
                  <a:srgbClr val="3A3838"/>
                </a:solidFill>
              </a:rPr>
              <a:t>Background of the Problem </a:t>
            </a:r>
            <a:endParaRPr dirty="0"/>
          </a:p>
        </p:txBody>
      </p:sp>
      <p:sp>
        <p:nvSpPr>
          <p:cNvPr id="138" name="Google Shape;138;p26"/>
          <p:cNvSpPr txBox="1">
            <a:spLocks noGrp="1"/>
          </p:cNvSpPr>
          <p:nvPr>
            <p:ph idx="1"/>
          </p:nvPr>
        </p:nvSpPr>
        <p:spPr>
          <a:xfrm>
            <a:off x="428976" y="1041712"/>
            <a:ext cx="7555224" cy="3700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3020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</a:pPr>
            <a:r>
              <a:rPr lang="en" sz="1600" dirty="0">
                <a:solidFill>
                  <a:schemeClr val="tx1"/>
                </a:solidFill>
                <a:latin typeface="+mj-lt"/>
              </a:rPr>
              <a:t>Policymakers have suggested organizational implementation of cultural competence education as a method to improve health outcomes, increase the quality of care and reduce health disparities, particularly in minority populations (Castillo &amp; Guo, 2011).</a:t>
            </a:r>
          </a:p>
          <a:p>
            <a:pPr marL="4445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600" dirty="0">
              <a:solidFill>
                <a:schemeClr val="tx1"/>
              </a:solidFill>
              <a:latin typeface="+mj-lt"/>
            </a:endParaRPr>
          </a:p>
          <a:p>
            <a:pPr marL="33020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</a:pPr>
            <a:r>
              <a:rPr lang="en" sz="1600" dirty="0">
                <a:solidFill>
                  <a:schemeClr val="tx1"/>
                </a:solidFill>
                <a:latin typeface="+mj-lt"/>
              </a:rPr>
              <a:t>National research has largely revealed insufficient education or a complete absence of education, resulting in nurses that are not appropriately equipped to properly care for culturally diverse patients (</a:t>
            </a:r>
            <a:r>
              <a:rPr lang="en" sz="1600" dirty="0" err="1">
                <a:solidFill>
                  <a:schemeClr val="tx1"/>
                </a:solidFill>
                <a:latin typeface="+mj-lt"/>
              </a:rPr>
              <a:t>Joo</a:t>
            </a:r>
            <a:r>
              <a:rPr lang="en" sz="1600" dirty="0">
                <a:solidFill>
                  <a:schemeClr val="tx1"/>
                </a:solidFill>
                <a:latin typeface="+mj-lt"/>
              </a:rPr>
              <a:t> &amp; Liu, 2020; </a:t>
            </a:r>
            <a:r>
              <a:rPr lang="en" sz="1600" dirty="0" err="1">
                <a:solidFill>
                  <a:schemeClr val="tx1"/>
                </a:solidFill>
                <a:latin typeface="+mj-lt"/>
              </a:rPr>
              <a:t>Kaihlanen</a:t>
            </a:r>
            <a:r>
              <a:rPr lang="en" sz="1600" dirty="0">
                <a:solidFill>
                  <a:schemeClr val="tx1"/>
                </a:solidFill>
                <a:latin typeface="+mj-lt"/>
              </a:rPr>
              <a:t> et al., 2019). </a:t>
            </a:r>
          </a:p>
          <a:p>
            <a:pPr marL="4445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600" dirty="0">
              <a:solidFill>
                <a:schemeClr val="tx1"/>
              </a:solidFill>
              <a:latin typeface="+mj-lt"/>
            </a:endParaRPr>
          </a:p>
          <a:p>
            <a:pPr marL="33020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</a:pPr>
            <a:r>
              <a:rPr lang="en" sz="1600" dirty="0">
                <a:solidFill>
                  <a:schemeClr val="tx1"/>
                </a:solidFill>
                <a:latin typeface="+mj-lt"/>
              </a:rPr>
              <a:t>Nurses at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the project site</a:t>
            </a:r>
            <a:r>
              <a:rPr lang="en" sz="1600" dirty="0">
                <a:solidFill>
                  <a:schemeClr val="tx1"/>
                </a:solidFill>
                <a:latin typeface="+mj-lt"/>
              </a:rPr>
              <a:t> report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ed</a:t>
            </a:r>
            <a:r>
              <a:rPr lang="en" sz="1600" dirty="0">
                <a:solidFill>
                  <a:schemeClr val="tx1"/>
                </a:solidFill>
                <a:latin typeface="+mj-lt"/>
              </a:rPr>
              <a:t> that the cultural education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was</a:t>
            </a:r>
            <a:r>
              <a:rPr lang="en" sz="1600" dirty="0">
                <a:solidFill>
                  <a:schemeClr val="tx1"/>
                </a:solidFill>
                <a:latin typeface="+mj-lt"/>
              </a:rPr>
              <a:t> limited and insufficient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.</a:t>
            </a:r>
            <a:endParaRPr lang="en" sz="1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 dirty="0">
                <a:solidFill>
                  <a:srgbClr val="3A3838"/>
                </a:solidFill>
              </a:rPr>
              <a:t>Project</a:t>
            </a:r>
            <a:r>
              <a:rPr lang="en-US" dirty="0">
                <a:solidFill>
                  <a:srgbClr val="3A3838"/>
                </a:solidFill>
              </a:rPr>
              <a:t> Purpose and Goal</a:t>
            </a:r>
            <a:endParaRPr dirty="0"/>
          </a:p>
        </p:txBody>
      </p:sp>
      <p:sp>
        <p:nvSpPr>
          <p:cNvPr id="145" name="Google Shape;145;p27"/>
          <p:cNvSpPr txBox="1">
            <a:spLocks noGrp="1"/>
          </p:cNvSpPr>
          <p:nvPr>
            <p:ph idx="1"/>
          </p:nvPr>
        </p:nvSpPr>
        <p:spPr>
          <a:xfrm>
            <a:off x="708017" y="1467336"/>
            <a:ext cx="7886700" cy="220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" sz="1800" b="1" dirty="0">
                <a:solidFill>
                  <a:schemeClr val="tx1"/>
                </a:solidFill>
              </a:rPr>
              <a:t>Purpose: </a:t>
            </a:r>
            <a:r>
              <a:rPr lang="en-US" sz="1800" dirty="0">
                <a:solidFill>
                  <a:schemeClr val="tx1"/>
                </a:solidFill>
              </a:rPr>
              <a:t>E</a:t>
            </a:r>
            <a:r>
              <a:rPr lang="en" sz="1800" dirty="0">
                <a:solidFill>
                  <a:schemeClr val="tx1"/>
                </a:solidFill>
              </a:rPr>
              <a:t>ducat</a:t>
            </a:r>
            <a:r>
              <a:rPr lang="en-US" sz="1800" dirty="0">
                <a:solidFill>
                  <a:schemeClr val="tx1"/>
                </a:solidFill>
              </a:rPr>
              <a:t>e</a:t>
            </a:r>
            <a:r>
              <a:rPr lang="en" sz="1800" dirty="0">
                <a:solidFill>
                  <a:schemeClr val="tx1"/>
                </a:solidFill>
              </a:rPr>
              <a:t> nurses at UTMC on cultural competence via an educational module.</a:t>
            </a:r>
            <a:endParaRPr lang="en-US" sz="1800" dirty="0">
              <a:solidFill>
                <a:schemeClr val="tx1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</a:pPr>
            <a:endParaRPr lang="en-US" sz="1800" b="1" dirty="0">
              <a:solidFill>
                <a:schemeClr val="tx1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1800" b="1" dirty="0">
                <a:solidFill>
                  <a:schemeClr val="tx1"/>
                </a:solidFill>
              </a:rPr>
              <a:t>Goal: </a:t>
            </a:r>
            <a:r>
              <a:rPr lang="en-US" sz="1800" dirty="0">
                <a:solidFill>
                  <a:schemeClr val="tx1"/>
                </a:solidFill>
              </a:rPr>
              <a:t>Improve cultural competency levels of registered nurses on the Mother/Baby unit.</a:t>
            </a: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A3838"/>
              </a:buClr>
              <a:buSzPts val="240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EBB507A-4CD7-4FB2-A45B-AA83624A2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9630" y="0"/>
            <a:ext cx="685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ED360F3-9486-4724-8EB2-20E3BF28B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3136C039-F5E0-42C7-AFB4-E1FC5B286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88616"/>
            <a:ext cx="8469630" cy="1954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Google Shape;230;p32"/>
          <p:cNvSpPr txBox="1">
            <a:spLocks noGrp="1"/>
          </p:cNvSpPr>
          <p:nvPr>
            <p:ph type="title"/>
          </p:nvPr>
        </p:nvSpPr>
        <p:spPr>
          <a:xfrm>
            <a:off x="685800" y="3468000"/>
            <a:ext cx="7333202" cy="864393"/>
          </a:xfrm>
          <a:prstGeom prst="rect">
            <a:avLst/>
          </a:prstGeom>
        </p:spPr>
        <p:txBody>
          <a:bodyPr spcFirstLastPara="1" vert="horz" lIns="91440" tIns="27432" rIns="91440" bIns="45720" rtlCol="0" anchor="b" anchorCtr="0">
            <a:normAutofit/>
          </a:bodyPr>
          <a:lstStyle/>
          <a:p>
            <a:pPr marL="0" lvl="0" indent="0" defTabSz="914400">
              <a:lnSpc>
                <a:spcPct val="85000"/>
              </a:lnSpc>
              <a:spcAft>
                <a:spcPts val="0"/>
              </a:spcAft>
              <a:buClr>
                <a:srgbClr val="3A3838"/>
              </a:buClr>
              <a:buSzPts val="3300"/>
            </a:pPr>
            <a:r>
              <a:rPr lang="en-US" sz="3600" spc="-50" dirty="0">
                <a:solidFill>
                  <a:schemeClr val="tx1"/>
                </a:solidFill>
              </a:rPr>
              <a:t>IMPLEMENTATION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AB26B25-DCD4-4574-8050-200124370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" y="0"/>
            <a:ext cx="342900" cy="51435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8" name="Picture 4" descr="ow to Get the Most from Your Project Team - PeaksLea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6" r="-2" b="14194"/>
          <a:stretch/>
        </p:blipFill>
        <p:spPr bwMode="auto">
          <a:xfrm>
            <a:off x="342900" y="10"/>
            <a:ext cx="8124967" cy="31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665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946404" y="-132920"/>
            <a:ext cx="7269480" cy="1047843"/>
          </a:xfrm>
          <a:prstGeom prst="rect">
            <a:avLst/>
          </a:prstGeom>
        </p:spPr>
        <p:txBody>
          <a:bodyPr spcFirstLastPara="1" lIns="68575" tIns="34275" rIns="68575" bIns="34275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Intervention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" name="Google Shape;231;p32"/>
          <p:cNvSpPr txBox="1">
            <a:spLocks noGrp="1"/>
          </p:cNvSpPr>
          <p:nvPr>
            <p:ph idx="1"/>
          </p:nvPr>
        </p:nvSpPr>
        <p:spPr>
          <a:xfrm>
            <a:off x="763524" y="1034113"/>
            <a:ext cx="4389120" cy="3651504"/>
          </a:xfrm>
          <a:prstGeom prst="rect">
            <a:avLst/>
          </a:prstGeom>
        </p:spPr>
        <p:txBody>
          <a:bodyPr spcFirstLastPara="1" lIns="68575" tIns="34275" rIns="68575" bIns="34275" anchorCtr="0">
            <a:normAutofit/>
          </a:bodyPr>
          <a:lstStyle/>
          <a:p>
            <a:pPr marL="177800" lvl="0" indent="-1397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dirty="0">
                <a:solidFill>
                  <a:schemeClr val="tx1"/>
                </a:solidFill>
              </a:rPr>
              <a:t>Cultural Competency Module</a:t>
            </a:r>
            <a:endParaRPr dirty="0">
              <a:solidFill>
                <a:schemeClr val="tx1"/>
              </a:solidFill>
            </a:endParaRPr>
          </a:p>
          <a:p>
            <a:pPr marL="520700" lvl="1" indent="-165100" rtl="0">
              <a:spcBef>
                <a:spcPts val="40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Created with resources provided from the US Department of Health and Human Services Office of Minority Health</a:t>
            </a:r>
            <a:endParaRPr sz="1500" dirty="0">
              <a:solidFill>
                <a:schemeClr val="tx1"/>
              </a:solidFill>
            </a:endParaRPr>
          </a:p>
          <a:p>
            <a:pPr marL="177800" lvl="0" indent="-139700" rtl="0">
              <a:spcBef>
                <a:spcPts val="80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dirty="0">
                <a:solidFill>
                  <a:schemeClr val="tx1"/>
                </a:solidFill>
              </a:rPr>
              <a:t>Topics covered include: </a:t>
            </a:r>
            <a:endParaRPr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Cultural competence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Cultural and social identity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Intersectionality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Race and racism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Effects of racism on maternal outcomes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Self awareness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Power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Bias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 err="1">
                <a:solidFill>
                  <a:schemeClr val="tx1"/>
                </a:solidFill>
              </a:rPr>
              <a:t>Microaggressions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190500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500" dirty="0">
                <a:solidFill>
                  <a:schemeClr val="tx1"/>
                </a:solidFill>
              </a:rPr>
              <a:t>Tools to provide culturally competent care</a:t>
            </a:r>
            <a:endParaRPr sz="1500" dirty="0">
              <a:solidFill>
                <a:schemeClr val="tx1"/>
              </a:solidFill>
            </a:endParaRPr>
          </a:p>
          <a:p>
            <a:pPr marL="520700" lvl="1" indent="-6350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dirty="0"/>
          </a:p>
        </p:txBody>
      </p:sp>
      <p:pic>
        <p:nvPicPr>
          <p:cNvPr id="1026" name="Picture 2" descr="he Need for Cultural Competence in Healthcare - MedCity Ne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0342" y="1928018"/>
            <a:ext cx="2795542" cy="186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75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 dirty="0">
                <a:solidFill>
                  <a:srgbClr val="3A3838"/>
                </a:solidFill>
              </a:rPr>
              <a:t>Participants</a:t>
            </a:r>
            <a:endParaRPr dirty="0"/>
          </a:p>
        </p:txBody>
      </p:sp>
      <p:sp>
        <p:nvSpPr>
          <p:cNvPr id="245" name="Google Shape;245;p3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Inclusion Criteria</a:t>
            </a:r>
            <a:endParaRPr sz="13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RN licensure </a:t>
            </a:r>
            <a:endParaRPr sz="11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Employed on 3W (Mother/</a:t>
            </a:r>
            <a:r>
              <a:rPr lang="en-US" sz="1900" dirty="0">
                <a:solidFill>
                  <a:schemeClr val="tx1"/>
                </a:solidFill>
              </a:rPr>
              <a:t>B</a:t>
            </a:r>
            <a:r>
              <a:rPr lang="en" sz="1900" dirty="0">
                <a:solidFill>
                  <a:schemeClr val="tx1"/>
                </a:solidFill>
              </a:rPr>
              <a:t>aby unit)</a:t>
            </a:r>
            <a:endParaRPr sz="19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At least part time FTE</a:t>
            </a: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Completed current UTMC</a:t>
            </a:r>
            <a:r>
              <a:rPr lang="en-US" sz="1900" dirty="0">
                <a:solidFill>
                  <a:schemeClr val="tx1"/>
                </a:solidFill>
              </a:rPr>
              <a:t> TMS </a:t>
            </a:r>
            <a:r>
              <a:rPr lang="en" sz="1900" dirty="0">
                <a:solidFill>
                  <a:schemeClr val="tx1"/>
                </a:solidFill>
              </a:rPr>
              <a:t>cultural competence </a:t>
            </a:r>
            <a:r>
              <a:rPr lang="en-US" sz="1900" dirty="0">
                <a:solidFill>
                  <a:schemeClr val="tx1"/>
                </a:solidFill>
              </a:rPr>
              <a:t>education </a:t>
            </a:r>
            <a:r>
              <a:rPr lang="en" sz="1900" dirty="0">
                <a:solidFill>
                  <a:schemeClr val="tx1"/>
                </a:solidFill>
              </a:rPr>
              <a:t>module</a:t>
            </a:r>
            <a:r>
              <a:rPr lang="en-US" sz="1900" dirty="0">
                <a:solidFill>
                  <a:schemeClr val="tx1"/>
                </a:solidFill>
              </a:rPr>
              <a:t> within the past 12 months</a:t>
            </a:r>
            <a:endParaRPr sz="1900" dirty="0">
              <a:solidFill>
                <a:schemeClr val="tx1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Exclusion Criteria</a:t>
            </a:r>
            <a:endParaRPr sz="13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On orientation</a:t>
            </a:r>
            <a:endParaRPr sz="19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" sz="1900" dirty="0">
                <a:solidFill>
                  <a:schemeClr val="tx1"/>
                </a:solidFill>
              </a:rPr>
              <a:t>Per diem</a:t>
            </a:r>
            <a:endParaRPr lang="en-US" sz="1900" dirty="0">
              <a:solidFill>
                <a:schemeClr val="tx1"/>
              </a:solidFill>
            </a:endParaRPr>
          </a:p>
          <a:p>
            <a:pPr marL="520700" lvl="1" indent="-171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Did not complete current UTMC TMS cultural competence education module within the past 12 months </a:t>
            </a:r>
            <a:endParaRPr sz="19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</a:pPr>
            <a:endParaRPr dirty="0">
              <a:solidFill>
                <a:srgbClr val="3A3838"/>
              </a:solidFill>
            </a:endParaRPr>
          </a:p>
          <a:p>
            <a:pPr marL="520700" lvl="1" indent="-63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3A383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 txBox="1">
            <a:spLocks noGrp="1"/>
          </p:cNvSpPr>
          <p:nvPr>
            <p:ph type="title"/>
          </p:nvPr>
        </p:nvSpPr>
        <p:spPr>
          <a:xfrm>
            <a:off x="712381" y="220649"/>
            <a:ext cx="7503503" cy="104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300"/>
              <a:buFont typeface="Calibri"/>
              <a:buNone/>
            </a:pPr>
            <a:r>
              <a:rPr lang="e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Implementation &amp; Data Collection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9" name="Google Shape;259;p36"/>
          <p:cNvSpPr txBox="1">
            <a:spLocks noGrp="1"/>
          </p:cNvSpPr>
          <p:nvPr>
            <p:ph idx="1"/>
          </p:nvPr>
        </p:nvSpPr>
        <p:spPr>
          <a:xfrm>
            <a:off x="628650" y="1255830"/>
            <a:ext cx="7886700" cy="1795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dirty="0">
                <a:solidFill>
                  <a:schemeClr val="tx1"/>
                </a:solidFill>
              </a:rPr>
              <a:t>Goal: 15 nurse participants</a:t>
            </a:r>
            <a:endParaRPr dirty="0">
              <a:solidFill>
                <a:schemeClr val="tx1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 West</a:t>
            </a:r>
            <a:r>
              <a:rPr lang="en" dirty="0">
                <a:solidFill>
                  <a:schemeClr val="tx1"/>
                </a:solidFill>
              </a:rPr>
              <a:t>- 57 registered nurses</a:t>
            </a:r>
            <a:endParaRPr dirty="0">
              <a:solidFill>
                <a:schemeClr val="tx1"/>
              </a:solidFill>
            </a:endParaRPr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dirty="0">
                <a:solidFill>
                  <a:schemeClr val="tx1"/>
                </a:solidFill>
              </a:rPr>
              <a:t>Role of the nurses</a:t>
            </a:r>
            <a:endParaRPr dirty="0">
              <a:solidFill>
                <a:schemeClr val="tx1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 dirty="0">
                <a:solidFill>
                  <a:schemeClr val="tx1"/>
                </a:solidFill>
              </a:rPr>
              <a:t>Complete the module (</a:t>
            </a:r>
            <a:r>
              <a:rPr lang="en-US" dirty="0">
                <a:solidFill>
                  <a:schemeClr val="tx1"/>
                </a:solidFill>
              </a:rPr>
              <a:t>20</a:t>
            </a:r>
            <a:r>
              <a:rPr lang="en" dirty="0">
                <a:solidFill>
                  <a:schemeClr val="tx1"/>
                </a:solidFill>
              </a:rPr>
              <a:t> min.)</a:t>
            </a:r>
            <a:endParaRPr dirty="0">
              <a:solidFill>
                <a:schemeClr val="tx1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 dirty="0">
                <a:solidFill>
                  <a:schemeClr val="tx1"/>
                </a:solidFill>
              </a:rPr>
              <a:t>Complete pre</a:t>
            </a: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" dirty="0">
                <a:solidFill>
                  <a:schemeClr val="tx1"/>
                </a:solidFill>
              </a:rPr>
              <a:t>test and post</a:t>
            </a: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" dirty="0">
                <a:solidFill>
                  <a:schemeClr val="tx1"/>
                </a:solidFill>
              </a:rPr>
              <a:t>test (10 min.)</a:t>
            </a:r>
          </a:p>
          <a:p>
            <a:pPr marL="726440" lvl="2" indent="-17780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 dirty="0">
                <a:solidFill>
                  <a:schemeClr val="tx1"/>
                </a:solidFill>
              </a:rPr>
              <a:t>Estimated time requirement ~30 minutes</a:t>
            </a:r>
          </a:p>
          <a:p>
            <a:pPr marL="726440" lvl="2" indent="-177800"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800"/>
              <a:buChar char="•"/>
            </a:pP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4" name="Google Shape;259;p36">
            <a:extLst>
              <a:ext uri="{FF2B5EF4-FFF2-40B4-BE49-F238E27FC236}">
                <a16:creationId xmlns:a16="http://schemas.microsoft.com/office/drawing/2014/main" id="{380D6BDD-AA0A-A64F-AD53-C1C5BCA8D761}"/>
              </a:ext>
            </a:extLst>
          </p:cNvPr>
          <p:cNvSpPr txBox="1">
            <a:spLocks/>
          </p:cNvSpPr>
          <p:nvPr/>
        </p:nvSpPr>
        <p:spPr>
          <a:xfrm>
            <a:off x="628650" y="2957039"/>
            <a:ext cx="7886700" cy="17957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rmAutofit/>
          </a:bodyPr>
          <a:lstStyle>
            <a:lvl1pPr marL="137160" indent="-137160" algn="l" defTabSz="685800" rtl="0" eaLnBrk="1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500" kern="1200" spc="8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3716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17145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25000" indent="-17145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50000" indent="-17145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75000" indent="-171450" algn="l" defTabSz="685800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Font typeface="Wingdings 2" pitchFamily="18" charset="2"/>
              <a:buChar char="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145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</a:pPr>
            <a:r>
              <a:rPr lang="en-US" dirty="0">
                <a:solidFill>
                  <a:schemeClr val="tx1"/>
                </a:solidFill>
              </a:rPr>
              <a:t>Data Collection</a:t>
            </a:r>
          </a:p>
          <a:p>
            <a:pPr marL="383540" lvl="1" indent="-171450">
              <a:spcBef>
                <a:spcPts val="800"/>
              </a:spcBef>
              <a:spcAft>
                <a:spcPts val="0"/>
              </a:spcAft>
              <a:buSzPts val="2100"/>
            </a:pPr>
            <a:r>
              <a:rPr lang="en-US" dirty="0">
                <a:solidFill>
                  <a:schemeClr val="tx1"/>
                </a:solidFill>
              </a:rPr>
              <a:t>Sealed consent forms and pretest surveys were collected from the unit manager prior to educational module distribution</a:t>
            </a:r>
          </a:p>
          <a:p>
            <a:pPr marL="383540" lvl="1" indent="-171450">
              <a:spcBef>
                <a:spcPts val="800"/>
              </a:spcBef>
              <a:spcAft>
                <a:spcPts val="0"/>
              </a:spcAft>
              <a:buSzPts val="2100"/>
            </a:pPr>
            <a:r>
              <a:rPr lang="en-US" dirty="0">
                <a:solidFill>
                  <a:schemeClr val="tx1"/>
                </a:solidFill>
              </a:rPr>
              <a:t>Sealed posttest surveys were collected from the unit manager two weeks after education module completion</a:t>
            </a:r>
          </a:p>
          <a:p>
            <a:pPr marL="383540" lvl="1" indent="-171450">
              <a:spcBef>
                <a:spcPts val="800"/>
              </a:spcBef>
              <a:spcAft>
                <a:spcPts val="0"/>
              </a:spcAft>
              <a:buSzPts val="2100"/>
            </a:pPr>
            <a:r>
              <a:rPr lang="en-US" dirty="0">
                <a:solidFill>
                  <a:schemeClr val="tx1"/>
                </a:solidFill>
              </a:rPr>
              <a:t>Module feedback for PDSA cycles was collected from the unit manager and participants via staff meetings, 1 month after posttest collection. </a:t>
            </a:r>
          </a:p>
          <a:p>
            <a:pPr marL="383540" lvl="1" indent="-171450">
              <a:spcBef>
                <a:spcPts val="800"/>
              </a:spcBef>
              <a:spcAft>
                <a:spcPts val="0"/>
              </a:spcAft>
              <a:buClr>
                <a:srgbClr val="3A3838"/>
              </a:buClr>
              <a:buSzPts val="2100"/>
            </a:pPr>
            <a:endParaRPr lang="en-US" dirty="0">
              <a:solidFill>
                <a:schemeClr val="tx1"/>
              </a:solidFill>
            </a:endParaRPr>
          </a:p>
          <a:p>
            <a:pPr marL="726440" lvl="2" indent="-177800"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Wingdings 2" pitchFamily="18" charset="2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ACA29952-149E-46F7-9A9D-E6101CFF5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9630" y="0"/>
            <a:ext cx="685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CB303E1-D838-4541-90C7-0A5FA555F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76E7B61-4D91-44D4-BD2B-C38A7BD2B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0"/>
            <a:ext cx="8126730" cy="3829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F2A762B6-04C1-4BA7-8D7E-BF97B90F4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3829050"/>
            <a:ext cx="8126730" cy="1314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137" y="3886200"/>
            <a:ext cx="7617326" cy="807243"/>
          </a:xfrm>
        </p:spPr>
        <p:txBody>
          <a:bodyPr vert="horz" lIns="91440" tIns="27432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</a:pPr>
            <a:r>
              <a:rPr lang="en-US" sz="4100" spc="-50">
                <a:solidFill>
                  <a:schemeClr val="tx1"/>
                </a:solidFill>
              </a:rPr>
              <a:t>FINDINGS</a:t>
            </a:r>
          </a:p>
        </p:txBody>
      </p:sp>
      <p:pic>
        <p:nvPicPr>
          <p:cNvPr id="1026" name="Picture 2" descr=" Stunning Content Marketing Stats that Prove &quot;Conten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" y="480060"/>
            <a:ext cx="5100320" cy="286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40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467C-EDF1-F142-8E50-C3C162125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" dirty="0">
                <a:solidFill>
                  <a:srgbClr val="3A3838"/>
                </a:solidFill>
              </a:rPr>
              <a:t>Aim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733FD-A09E-C54F-A0B9-81984C9B9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446" y="1819369"/>
            <a:ext cx="6446520" cy="120015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By October 2022, baseline scores of registered nurses that complete the cultural competency education module will increase by 20%.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0360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1562</Words>
  <Application>Microsoft Macintosh PowerPoint</Application>
  <PresentationFormat>On-screen Show (16:9)</PresentationFormat>
  <Paragraphs>114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Century Gothic</vt:lpstr>
      <vt:lpstr>Century Schoolbook</vt:lpstr>
      <vt:lpstr>Times</vt:lpstr>
      <vt:lpstr>Times New Roman</vt:lpstr>
      <vt:lpstr>Wingdings 2</vt:lpstr>
      <vt:lpstr>Simple Light</vt:lpstr>
      <vt:lpstr>View</vt:lpstr>
      <vt:lpstr>Innovating Cultural Competence Education for Nurses:  A Quality Improvement Project</vt:lpstr>
      <vt:lpstr>Background of the Problem </vt:lpstr>
      <vt:lpstr>Project Purpose and Goal</vt:lpstr>
      <vt:lpstr>IMPLEMENTATION</vt:lpstr>
      <vt:lpstr>Intervention</vt:lpstr>
      <vt:lpstr>Participants</vt:lpstr>
      <vt:lpstr>Implementation &amp; Data Collection</vt:lpstr>
      <vt:lpstr>FINDINGS</vt:lpstr>
      <vt:lpstr>Aim Statement</vt:lpstr>
      <vt:lpstr>Statistical Analysis</vt:lpstr>
      <vt:lpstr>PowerPoint Presentation</vt:lpstr>
      <vt:lpstr>PowerPoint Presentation</vt:lpstr>
      <vt:lpstr>IMPLICATIONS</vt:lpstr>
      <vt:lpstr>Implications</vt:lpstr>
      <vt:lpstr>Questions?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Competency Education Module:  A Quality Improvement Project </dc:title>
  <cp:lastModifiedBy>Frieson, Darian Andrea</cp:lastModifiedBy>
  <cp:revision>51</cp:revision>
  <cp:lastPrinted>2022-10-19T12:46:32Z</cp:lastPrinted>
  <dcterms:modified xsi:type="dcterms:W3CDTF">2022-10-19T15:49:16Z</dcterms:modified>
</cp:coreProperties>
</file>