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16.xml" ContentType="application/vnd.openxmlformats-officedocument.presentationml.notesSlide+xml"/>
  <Override PartName="/ppt/charts/chart3.xml" ContentType="application/vnd.openxmlformats-officedocument.drawingml.chart+xml"/>
  <Override PartName="/ppt/theme/themeOverride3.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4.xml" ContentType="application/vnd.openxmlformats-officedocument.themeOverride+xml"/>
  <Override PartName="/ppt/notesSlides/notesSlide23.xml" ContentType="application/vnd.openxmlformats-officedocument.presentationml.notesSlid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5.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32.xml" ContentType="application/vnd.openxmlformats-officedocument.presentationml.notesSlide+xml"/>
  <Override PartName="/ppt/charts/chart7.xml" ContentType="application/vnd.openxmlformats-officedocument.drawingml.chart+xml"/>
  <Override PartName="/ppt/notesSlides/notesSlide33.xml" ContentType="application/vnd.openxmlformats-officedocument.presentationml.notesSlide+xml"/>
  <Override PartName="/ppt/charts/chart8.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6.xml" ContentType="application/vnd.openxmlformats-officedocument.themeOverr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4" r:id="rId1"/>
    <p:sldMasterId id="2147483675" r:id="rId2"/>
    <p:sldMasterId id="2147483676" r:id="rId3"/>
  </p:sldMasterIdLst>
  <p:notesMasterIdLst>
    <p:notesMasterId r:id="rId45"/>
  </p:notesMasterIdLst>
  <p:sldIdLst>
    <p:sldId id="256" r:id="rId4"/>
    <p:sldId id="260" r:id="rId5"/>
    <p:sldId id="261" r:id="rId6"/>
    <p:sldId id="313" r:id="rId7"/>
    <p:sldId id="263" r:id="rId8"/>
    <p:sldId id="264" r:id="rId9"/>
    <p:sldId id="314" r:id="rId10"/>
    <p:sldId id="315" r:id="rId11"/>
    <p:sldId id="316" r:id="rId12"/>
    <p:sldId id="305" r:id="rId13"/>
    <p:sldId id="269" r:id="rId14"/>
    <p:sldId id="304" r:id="rId15"/>
    <p:sldId id="275" r:id="rId16"/>
    <p:sldId id="272" r:id="rId17"/>
    <p:sldId id="273" r:id="rId18"/>
    <p:sldId id="271" r:id="rId19"/>
    <p:sldId id="274" r:id="rId20"/>
    <p:sldId id="276" r:id="rId21"/>
    <p:sldId id="277" r:id="rId22"/>
    <p:sldId id="302" r:id="rId23"/>
    <p:sldId id="278" r:id="rId24"/>
    <p:sldId id="279" r:id="rId25"/>
    <p:sldId id="280" r:id="rId26"/>
    <p:sldId id="298" r:id="rId27"/>
    <p:sldId id="299"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303" r:id="rId44"/>
  </p:sldIdLst>
  <p:sldSz cx="9144000" cy="6858000" type="screen4x3"/>
  <p:notesSz cx="7315200" cy="9601200"/>
  <p:embeddedFontLst>
    <p:embeddedFont>
      <p:font typeface="ＭＳ Ｐゴシック" panose="020B0600070205080204" pitchFamily="34" charset="-128"/>
      <p:regular r:id="rId46"/>
    </p:embeddedFont>
    <p:embeddedFont>
      <p:font typeface="Calibri" panose="020F0502020204030204" pitchFamily="34" charset="0"/>
      <p:regular r:id="rId47"/>
      <p:bold r:id="rId48"/>
      <p:italic r:id="rId49"/>
      <p:boldItalic r:id="rId50"/>
    </p:embeddedFont>
    <p:embeddedFont>
      <p:font typeface="Georgia" panose="02040502050405020303" pitchFamily="18" charset="0"/>
      <p:regular r:id="rId51"/>
      <p:bold r:id="rId52"/>
      <p:italic r:id="rId53"/>
      <p:boldItalic r:id="rId54"/>
    </p:embeddedFont>
    <p:embeddedFont>
      <p:font typeface="Source Sans Pro" panose="020B0604020202020204" charset="0"/>
      <p:regular r:id="rId55"/>
      <p:bold r:id="rId56"/>
      <p:italic r:id="rId57"/>
      <p:boldItalic r:id="rId5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bigail Wintker" initials="" lastIdx="1" clrIdx="0"/>
  <p:cmAuthor id="1" name="Abby Burris" initials="AWB" lastIdx="1" clrIdx="1">
    <p:extLst>
      <p:ext uri="{19B8F6BF-5375-455C-9EA6-DF929625EA0E}">
        <p15:presenceInfo xmlns:p15="http://schemas.microsoft.com/office/powerpoint/2012/main" userId="Abby Burri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73691" autoAdjust="0"/>
  </p:normalViewPr>
  <p:slideViewPr>
    <p:cSldViewPr snapToGrid="0">
      <p:cViewPr varScale="1">
        <p:scale>
          <a:sx n="54" d="100"/>
          <a:sy n="54" d="100"/>
        </p:scale>
        <p:origin x="1170" y="66"/>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63"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9.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font" Target="fonts/font13.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4.fntdata"/><Relationship Id="rId57" Type="http://schemas.openxmlformats.org/officeDocument/2006/relationships/font" Target="fonts/font12.fntdata"/><Relationship Id="rId61"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7.fntdata"/><Relationship Id="rId6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3.fntdata"/><Relationship Id="rId56" Type="http://schemas.openxmlformats.org/officeDocument/2006/relationships/font" Target="fonts/font11.fntdata"/><Relationship Id="rId69" Type="http://schemas.microsoft.com/office/2015/10/relationships/revisionInfo" Target="revisionInfo.xml"/><Relationship Id="rId8" Type="http://schemas.openxmlformats.org/officeDocument/2006/relationships/slide" Target="slides/slide5.xml"/><Relationship Id="rId51" Type="http://schemas.openxmlformats.org/officeDocument/2006/relationships/font" Target="fonts/font6.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1.fntdata"/><Relationship Id="rId59"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5.xml"/><Relationship Id="rId1" Type="http://schemas.microsoft.com/office/2011/relationships/chartStyle" Target="style5.xml"/></Relationships>
</file>

<file path=ppt/charts/_rels/chart7.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Worksheet5.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rgbClr val="92D050"/>
            </a:solidFill>
            <a:ln>
              <a:noFill/>
            </a:ln>
            <a:effectLst/>
          </c:spPr>
          <c:invertIfNegative val="0"/>
          <c:cat>
            <c:strRef>
              <c:f>'willing to share'!$A$1:$A$2</c:f>
              <c:strCache>
                <c:ptCount val="2"/>
                <c:pt idx="0">
                  <c:v>Place at least some of my data into a central repository (n=623)</c:v>
                </c:pt>
                <c:pt idx="1">
                  <c:v>Place all of my data into a central data repository (n=609)</c:v>
                </c:pt>
              </c:strCache>
            </c:strRef>
          </c:cat>
          <c:val>
            <c:numRef>
              <c:f>'willing to share'!$B$1:$B$2</c:f>
              <c:numCache>
                <c:formatCode>0%</c:formatCode>
                <c:ptCount val="2"/>
                <c:pt idx="0">
                  <c:v>0.85</c:v>
                </c:pt>
                <c:pt idx="1">
                  <c:v>0.48</c:v>
                </c:pt>
              </c:numCache>
            </c:numRef>
          </c:val>
          <c:extLst>
            <c:ext xmlns:c16="http://schemas.microsoft.com/office/drawing/2014/chart" uri="{C3380CC4-5D6E-409C-BE32-E72D297353CC}">
              <c16:uniqueId val="{00000000-05E0-4CBD-B8A4-BC9FE6160BE5}"/>
            </c:ext>
          </c:extLst>
        </c:ser>
        <c:dLbls>
          <c:showLegendKey val="0"/>
          <c:showVal val="0"/>
          <c:showCatName val="0"/>
          <c:showSerName val="0"/>
          <c:showPercent val="0"/>
          <c:showBubbleSize val="0"/>
        </c:dLbls>
        <c:gapWidth val="182"/>
        <c:axId val="210042880"/>
        <c:axId val="210044416"/>
      </c:barChart>
      <c:catAx>
        <c:axId val="21004288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crossAx val="210044416"/>
        <c:crosses val="autoZero"/>
        <c:auto val="1"/>
        <c:lblAlgn val="ctr"/>
        <c:lblOffset val="100"/>
        <c:noMultiLvlLbl val="0"/>
      </c:catAx>
      <c:valAx>
        <c:axId val="210044416"/>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21004288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rgbClr val="9A2500"/>
            </a:solidFill>
            <a:ln>
              <a:solidFill>
                <a:sysClr val="windowText" lastClr="000000"/>
              </a:solidFill>
            </a:ln>
            <a:effectLst/>
          </c:spPr>
          <c:invertIfNegative val="0"/>
          <c:dPt>
            <c:idx val="0"/>
            <c:invertIfNegative val="0"/>
            <c:bubble3D val="0"/>
            <c:extLst>
              <c:ext xmlns:c16="http://schemas.microsoft.com/office/drawing/2014/chart" uri="{C3380CC4-5D6E-409C-BE32-E72D297353CC}">
                <c16:uniqueId val="{00000000-927D-4E70-B799-D8B44F54666F}"/>
              </c:ext>
            </c:extLst>
          </c:dPt>
          <c:dPt>
            <c:idx val="1"/>
            <c:invertIfNegative val="0"/>
            <c:bubble3D val="0"/>
            <c:extLst>
              <c:ext xmlns:c16="http://schemas.microsoft.com/office/drawing/2014/chart" uri="{C3380CC4-5D6E-409C-BE32-E72D297353CC}">
                <c16:uniqueId val="{00000001-927D-4E70-B799-D8B44F54666F}"/>
              </c:ext>
            </c:extLst>
          </c:dPt>
          <c:dPt>
            <c:idx val="2"/>
            <c:invertIfNegative val="0"/>
            <c:bubble3D val="0"/>
            <c:extLst>
              <c:ext xmlns:c16="http://schemas.microsoft.com/office/drawing/2014/chart" uri="{C3380CC4-5D6E-409C-BE32-E72D297353CC}">
                <c16:uniqueId val="{00000002-927D-4E70-B799-D8B44F54666F}"/>
              </c:ext>
            </c:extLst>
          </c:dPt>
          <c:dPt>
            <c:idx val="3"/>
            <c:invertIfNegative val="0"/>
            <c:bubble3D val="0"/>
            <c:extLst>
              <c:ext xmlns:c16="http://schemas.microsoft.com/office/drawing/2014/chart" uri="{C3380CC4-5D6E-409C-BE32-E72D297353CC}">
                <c16:uniqueId val="{00000003-927D-4E70-B799-D8B44F54666F}"/>
              </c:ext>
            </c:extLst>
          </c:dPt>
          <c:dPt>
            <c:idx val="4"/>
            <c:invertIfNegative val="0"/>
            <c:bubble3D val="0"/>
            <c:extLst>
              <c:ext xmlns:c16="http://schemas.microsoft.com/office/drawing/2014/chart" uri="{C3380CC4-5D6E-409C-BE32-E72D297353CC}">
                <c16:uniqueId val="{00000004-927D-4E70-B799-D8B44F54666F}"/>
              </c:ext>
            </c:extLst>
          </c:dPt>
          <c:dPt>
            <c:idx val="5"/>
            <c:invertIfNegative val="0"/>
            <c:bubble3D val="0"/>
            <c:extLst>
              <c:ext xmlns:c16="http://schemas.microsoft.com/office/drawing/2014/chart" uri="{C3380CC4-5D6E-409C-BE32-E72D297353CC}">
                <c16:uniqueId val="{00000005-927D-4E70-B799-D8B44F54666F}"/>
              </c:ext>
            </c:extLst>
          </c:dPt>
          <c:dPt>
            <c:idx val="6"/>
            <c:invertIfNegative val="0"/>
            <c:bubble3D val="0"/>
            <c:extLst>
              <c:ext xmlns:c16="http://schemas.microsoft.com/office/drawing/2014/chart" uri="{C3380CC4-5D6E-409C-BE32-E72D297353CC}">
                <c16:uniqueId val="{00000006-927D-4E70-B799-D8B44F54666F}"/>
              </c:ext>
            </c:extLst>
          </c:dPt>
          <c:dPt>
            <c:idx val="7"/>
            <c:invertIfNegative val="0"/>
            <c:bubble3D val="0"/>
            <c:spPr>
              <a:solidFill>
                <a:srgbClr val="9A2500"/>
              </a:solidFill>
              <a:ln>
                <a:solidFill>
                  <a:srgbClr val="002060"/>
                </a:solidFill>
              </a:ln>
              <a:effectLst/>
            </c:spPr>
            <c:extLst>
              <c:ext xmlns:c16="http://schemas.microsoft.com/office/drawing/2014/chart" uri="{C3380CC4-5D6E-409C-BE32-E72D297353CC}">
                <c16:uniqueId val="{00000008-927D-4E70-B799-D8B44F54666F}"/>
              </c:ext>
            </c:extLst>
          </c:dPt>
          <c:dPt>
            <c:idx val="8"/>
            <c:invertIfNegative val="0"/>
            <c:bubble3D val="0"/>
            <c:spPr>
              <a:solidFill>
                <a:srgbClr val="FF0000"/>
              </a:solidFill>
              <a:ln>
                <a:solidFill>
                  <a:srgbClr val="C00000"/>
                </a:solidFill>
              </a:ln>
              <a:effectLst/>
            </c:spPr>
            <c:extLst>
              <c:ext xmlns:c16="http://schemas.microsoft.com/office/drawing/2014/chart" uri="{C3380CC4-5D6E-409C-BE32-E72D297353CC}">
                <c16:uniqueId val="{0000000A-927D-4E70-B799-D8B44F54666F}"/>
              </c:ext>
            </c:extLst>
          </c:dPt>
          <c:dLbls>
            <c:dLbl>
              <c:idx val="0"/>
              <c:tx>
                <c:rich>
                  <a:bodyPr/>
                  <a:lstStyle/>
                  <a:p>
                    <a:r>
                      <a:rPr lang="en-US"/>
                      <a:t>1.7%</a:t>
                    </a:r>
                    <a:endParaRPr lang="en-US" dirty="0"/>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27D-4E70-B799-D8B44F54666F}"/>
                </c:ext>
              </c:extLst>
            </c:dLbl>
            <c:dLbl>
              <c:idx val="2"/>
              <c:tx>
                <c:rich>
                  <a:bodyPr/>
                  <a:lstStyle/>
                  <a:p>
                    <a:r>
                      <a:rPr lang="en-US"/>
                      <a:t>7.1%</a:t>
                    </a:r>
                    <a:endParaRPr lang="en-US" dirty="0"/>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927D-4E70-B799-D8B44F54666F}"/>
                </c:ext>
              </c:extLst>
            </c:dLbl>
            <c:dLbl>
              <c:idx val="3"/>
              <c:tx>
                <c:rich>
                  <a:bodyPr/>
                  <a:lstStyle/>
                  <a:p>
                    <a:r>
                      <a:rPr lang="en-US"/>
                      <a:t>7.2%</a:t>
                    </a:r>
                    <a:endParaRPr lang="en-US" dirty="0"/>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927D-4E70-B799-D8B44F54666F}"/>
                </c:ext>
              </c:extLst>
            </c:dLbl>
            <c:dLbl>
              <c:idx val="4"/>
              <c:tx>
                <c:rich>
                  <a:bodyPr/>
                  <a:lstStyle/>
                  <a:p>
                    <a:r>
                      <a:rPr lang="en-US"/>
                      <a:t>8.5%</a:t>
                    </a:r>
                    <a:endParaRPr lang="en-US" dirty="0"/>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927D-4E70-B799-D8B44F54666F}"/>
                </c:ext>
              </c:extLst>
            </c:dLbl>
            <c:dLbl>
              <c:idx val="5"/>
              <c:tx>
                <c:rich>
                  <a:bodyPr/>
                  <a:lstStyle/>
                  <a:p>
                    <a:r>
                      <a:rPr lang="en-US"/>
                      <a:t>9.3%</a:t>
                    </a:r>
                    <a:endParaRPr lang="en-US" dirty="0"/>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927D-4E70-B799-D8B44F54666F}"/>
                </c:ext>
              </c:extLst>
            </c:dLbl>
            <c:dLbl>
              <c:idx val="6"/>
              <c:tx>
                <c:rich>
                  <a:bodyPr/>
                  <a:lstStyle/>
                  <a:p>
                    <a:r>
                      <a:rPr lang="en-US"/>
                      <a:t>10.2%</a:t>
                    </a:r>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927D-4E70-B799-D8B44F54666F}"/>
                </c:ext>
              </c:extLst>
            </c:dLbl>
            <c:dLbl>
              <c:idx val="7"/>
              <c:tx>
                <c:rich>
                  <a:bodyPr/>
                  <a:lstStyle/>
                  <a:p>
                    <a:r>
                      <a:rPr lang="en-US"/>
                      <a:t>16.7%</a:t>
                    </a:r>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927D-4E70-B799-D8B44F54666F}"/>
                </c:ext>
              </c:extLst>
            </c:dLbl>
            <c:dLbl>
              <c:idx val="8"/>
              <c:tx>
                <c:rich>
                  <a:bodyPr/>
                  <a:lstStyle/>
                  <a:p>
                    <a:r>
                      <a:rPr lang="en-US"/>
                      <a:t>47.9%</a:t>
                    </a:r>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927D-4E70-B799-D8B44F54666F}"/>
                </c:ext>
              </c:extLst>
            </c:dLbl>
            <c:spPr>
              <a:noFill/>
              <a:ln>
                <a:noFill/>
              </a:ln>
              <a:effectLst/>
            </c:spPr>
            <c:txPr>
              <a:bodyPr rot="0" spcFirstLastPara="1" vertOverflow="ellipsis" vert="horz" wrap="square" lIns="38100" tIns="19050" rIns="38100" bIns="19050" anchor="ctr" anchorCtr="1">
                <a:spAutoFit/>
              </a:bodyPr>
              <a:lstStyle/>
              <a:p>
                <a:pPr>
                  <a:defRPr sz="15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'Combined frequencies'!$A$12:$A$20</c:f>
              <c:strCache>
                <c:ptCount val="9"/>
                <c:pt idx="0">
                  <c:v>DIF</c:v>
                </c:pt>
                <c:pt idx="1">
                  <c:v>DwC</c:v>
                </c:pt>
                <c:pt idx="2">
                  <c:v>DC</c:v>
                </c:pt>
                <c:pt idx="3">
                  <c:v>Open GIS</c:v>
                </c:pt>
                <c:pt idx="4">
                  <c:v>FDGC</c:v>
                </c:pt>
                <c:pt idx="5">
                  <c:v>EML</c:v>
                </c:pt>
                <c:pt idx="6">
                  <c:v>ISO/Other ISO</c:v>
                </c:pt>
                <c:pt idx="7">
                  <c:v>Lab standard</c:v>
                </c:pt>
                <c:pt idx="8">
                  <c:v>None</c:v>
                </c:pt>
              </c:strCache>
            </c:strRef>
          </c:cat>
          <c:val>
            <c:numRef>
              <c:f>'Combined frequencies'!$B$12:$B$20</c:f>
              <c:numCache>
                <c:formatCode>0%</c:formatCode>
                <c:ptCount val="9"/>
                <c:pt idx="0" formatCode="0.00%">
                  <c:v>1.7000000000000001E-2</c:v>
                </c:pt>
                <c:pt idx="1">
                  <c:v>0.02</c:v>
                </c:pt>
                <c:pt idx="2">
                  <c:v>7.0999999999999994E-2</c:v>
                </c:pt>
                <c:pt idx="3">
                  <c:v>7.0999999999999994E-2</c:v>
                </c:pt>
                <c:pt idx="4" formatCode="0.00%">
                  <c:v>8.5000000000000006E-2</c:v>
                </c:pt>
                <c:pt idx="5" formatCode="0.00%">
                  <c:v>9.2999999999999999E-2</c:v>
                </c:pt>
                <c:pt idx="6" formatCode="0.00%">
                  <c:v>0.10199999999999999</c:v>
                </c:pt>
                <c:pt idx="7" formatCode="0.00%">
                  <c:v>0.16700000000000001</c:v>
                </c:pt>
                <c:pt idx="8" formatCode="0.00%">
                  <c:v>0.47899999999999998</c:v>
                </c:pt>
              </c:numCache>
            </c:numRef>
          </c:val>
          <c:extLst>
            <c:ext xmlns:c16="http://schemas.microsoft.com/office/drawing/2014/chart" uri="{C3380CC4-5D6E-409C-BE32-E72D297353CC}">
              <c16:uniqueId val="{0000000B-927D-4E70-B799-D8B44F54666F}"/>
            </c:ext>
          </c:extLst>
        </c:ser>
        <c:dLbls>
          <c:showLegendKey val="0"/>
          <c:showVal val="0"/>
          <c:showCatName val="0"/>
          <c:showSerName val="0"/>
          <c:showPercent val="0"/>
          <c:showBubbleSize val="0"/>
        </c:dLbls>
        <c:gapWidth val="50"/>
        <c:overlap val="-27"/>
        <c:axId val="209302272"/>
        <c:axId val="209303808"/>
      </c:barChart>
      <c:catAx>
        <c:axId val="209302272"/>
        <c:scaling>
          <c:orientation val="minMax"/>
        </c:scaling>
        <c:delete val="0"/>
        <c:axPos val="b"/>
        <c:numFmt formatCode="General" sourceLinked="1"/>
        <c:majorTickMark val="out"/>
        <c:minorTickMark val="none"/>
        <c:tickLblPos val="nextTo"/>
        <c:spPr>
          <a:noFill/>
          <a:ln w="15875" cap="flat" cmpd="sng" algn="ctr">
            <a:solidFill>
              <a:schemeClr val="tx1"/>
            </a:solidFill>
            <a:round/>
            <a:tailEnd w="sm" len="sm"/>
          </a:ln>
          <a:effectLst/>
        </c:spPr>
        <c:txPr>
          <a:bodyPr rot="-60000000" spcFirstLastPara="1" vertOverflow="ellipsis" vert="horz" wrap="square" anchor="ctr" anchorCtr="1"/>
          <a:lstStyle/>
          <a:p>
            <a:pPr>
              <a:defRPr sz="1600" b="1" i="0" u="none" strike="noStrike" kern="1200" baseline="0">
                <a:solidFill>
                  <a:schemeClr val="tx1"/>
                </a:solidFill>
                <a:latin typeface="+mn-lt"/>
                <a:ea typeface="+mn-ea"/>
                <a:cs typeface="+mn-cs"/>
              </a:defRPr>
            </a:pPr>
            <a:endParaRPr lang="en-US"/>
          </a:p>
        </c:txPr>
        <c:crossAx val="209303808"/>
        <c:crosses val="autoZero"/>
        <c:auto val="1"/>
        <c:lblAlgn val="ctr"/>
        <c:lblOffset val="100"/>
        <c:noMultiLvlLbl val="0"/>
      </c:catAx>
      <c:valAx>
        <c:axId val="209303808"/>
        <c:scaling>
          <c:orientation val="minMax"/>
        </c:scaling>
        <c:delete val="1"/>
        <c:axPos val="l"/>
        <c:numFmt formatCode="0.00%" sourceLinked="1"/>
        <c:majorTickMark val="none"/>
        <c:minorTickMark val="none"/>
        <c:tickLblPos val="nextTo"/>
        <c:crossAx val="209302272"/>
        <c:crosses val="autoZero"/>
        <c:crossBetween val="between"/>
      </c:valAx>
      <c:spPr>
        <a:noFill/>
        <a:ln>
          <a:noFill/>
        </a:ln>
        <a:effectLst/>
      </c:spPr>
    </c:plotArea>
    <c:plotVisOnly val="1"/>
    <c:dispBlanksAs val="gap"/>
    <c:showDLblsOverMax val="0"/>
  </c:chart>
  <c:spPr>
    <a:noFill/>
    <a:ln>
      <a:solidFill>
        <a:srgbClr val="FFFFFF">
          <a:lumMod val="50000"/>
        </a:srgbClr>
      </a:solidFill>
    </a:ln>
    <a:effectLst>
      <a:outerShdw blurRad="50800" dist="63500" dir="2700000" algn="tl" rotWithShape="0">
        <a:prstClr val="black">
          <a:alpha val="40000"/>
        </a:prstClr>
      </a:outerShdw>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1"/>
          <c:order val="0"/>
          <c:tx>
            <c:strRef>
              <c:f>Sheet1!$C$1</c:f>
              <c:strCache>
                <c:ptCount val="1"/>
                <c:pt idx="0">
                  <c:v>2014</c:v>
                </c:pt>
              </c:strCache>
            </c:strRef>
          </c:tx>
          <c:spPr>
            <a:solidFill>
              <a:srgbClr val="1F497D"/>
            </a:solidFill>
          </c:spPr>
          <c:invertIfNegative val="0"/>
          <c:dLbls>
            <c:spPr>
              <a:noFill/>
              <a:ln>
                <a:noFill/>
              </a:ln>
              <a:effectLst/>
            </c:spPr>
            <c:txPr>
              <a:bodyPr/>
              <a:lstStyle/>
              <a:p>
                <a:pPr>
                  <a:defRPr sz="1800" baseline="0">
                    <a:solidFill>
                      <a:schemeClr val="tx1"/>
                    </a:solidFill>
                    <a:latin typeface="+mn-lt"/>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Sheet1!$A$2:$A$10</c:f>
              <c:strCache>
                <c:ptCount val="9"/>
                <c:pt idx="0">
                  <c:v>Insufficient skills </c:v>
                </c:pt>
                <c:pt idx="1">
                  <c:v>Should not be available</c:v>
                </c:pt>
                <c:pt idx="2">
                  <c:v>No place to put data </c:v>
                </c:pt>
                <c:pt idx="3">
                  <c:v>Lack of standards</c:v>
                </c:pt>
                <c:pt idx="4">
                  <c:v>Do not need data</c:v>
                </c:pt>
                <c:pt idx="5">
                  <c:v>Lack of funding </c:v>
                </c:pt>
                <c:pt idx="6">
                  <c:v>I don’t have rights</c:v>
                </c:pt>
                <c:pt idx="7">
                  <c:v>Insufficient time</c:v>
                </c:pt>
                <c:pt idx="8">
                  <c:v>I need to publish</c:v>
                </c:pt>
              </c:strCache>
            </c:strRef>
          </c:cat>
          <c:val>
            <c:numRef>
              <c:f>Sheet1!$C$2:$C$10</c:f>
              <c:numCache>
                <c:formatCode>0%</c:formatCode>
                <c:ptCount val="9"/>
                <c:pt idx="0">
                  <c:v>0.13</c:v>
                </c:pt>
                <c:pt idx="1">
                  <c:v>0.13</c:v>
                </c:pt>
                <c:pt idx="2">
                  <c:v>0.18</c:v>
                </c:pt>
                <c:pt idx="3">
                  <c:v>0.18</c:v>
                </c:pt>
                <c:pt idx="4">
                  <c:v>0.25</c:v>
                </c:pt>
                <c:pt idx="5">
                  <c:v>0.25</c:v>
                </c:pt>
                <c:pt idx="6">
                  <c:v>0.26</c:v>
                </c:pt>
                <c:pt idx="7">
                  <c:v>0.39</c:v>
                </c:pt>
                <c:pt idx="8">
                  <c:v>0.44</c:v>
                </c:pt>
              </c:numCache>
            </c:numRef>
          </c:val>
          <c:extLst>
            <c:ext xmlns:c16="http://schemas.microsoft.com/office/drawing/2014/chart" uri="{C3380CC4-5D6E-409C-BE32-E72D297353CC}">
              <c16:uniqueId val="{00000000-F193-4EC6-A0D3-2DF53F3D8C53}"/>
            </c:ext>
          </c:extLst>
        </c:ser>
        <c:dLbls>
          <c:showLegendKey val="0"/>
          <c:showVal val="0"/>
          <c:showCatName val="0"/>
          <c:showSerName val="0"/>
          <c:showPercent val="0"/>
          <c:showBubbleSize val="0"/>
        </c:dLbls>
        <c:gapWidth val="50"/>
        <c:axId val="210454784"/>
        <c:axId val="210456576"/>
      </c:barChart>
      <c:catAx>
        <c:axId val="210454784"/>
        <c:scaling>
          <c:orientation val="minMax"/>
        </c:scaling>
        <c:delete val="0"/>
        <c:axPos val="l"/>
        <c:numFmt formatCode="General" sourceLinked="0"/>
        <c:majorTickMark val="out"/>
        <c:minorTickMark val="none"/>
        <c:tickLblPos val="nextTo"/>
        <c:spPr>
          <a:ln>
            <a:noFill/>
          </a:ln>
        </c:spPr>
        <c:txPr>
          <a:bodyPr/>
          <a:lstStyle/>
          <a:p>
            <a:pPr>
              <a:defRPr sz="1800" b="1" i="0" baseline="0">
                <a:solidFill>
                  <a:schemeClr val="tx1"/>
                </a:solidFill>
                <a:latin typeface="+mn-lt"/>
              </a:defRPr>
            </a:pPr>
            <a:endParaRPr lang="en-US"/>
          </a:p>
        </c:txPr>
        <c:crossAx val="210456576"/>
        <c:crossesAt val="0"/>
        <c:auto val="1"/>
        <c:lblAlgn val="ctr"/>
        <c:lblOffset val="100"/>
        <c:noMultiLvlLbl val="0"/>
      </c:catAx>
      <c:valAx>
        <c:axId val="210456576"/>
        <c:scaling>
          <c:orientation val="minMax"/>
          <c:max val="0.7"/>
          <c:min val="0"/>
        </c:scaling>
        <c:delete val="1"/>
        <c:axPos val="b"/>
        <c:numFmt formatCode="0%" sourceLinked="0"/>
        <c:majorTickMark val="out"/>
        <c:minorTickMark val="none"/>
        <c:tickLblPos val="nextTo"/>
        <c:crossAx val="210454784"/>
        <c:crosses val="autoZero"/>
        <c:crossBetween val="between"/>
        <c:majorUnit val="0.1"/>
        <c:minorUnit val="0.1"/>
      </c:valAx>
    </c:plotArea>
    <c:plotVisOnly val="1"/>
    <c:dispBlanksAs val="gap"/>
    <c:showDLblsOverMax val="0"/>
  </c:chart>
  <c:spPr>
    <a:ln>
      <a:solidFill>
        <a:srgbClr val="FFFFFF">
          <a:lumMod val="50000"/>
        </a:srgbClr>
      </a:solidFill>
    </a:ln>
    <a:effectLst>
      <a:outerShdw blurRad="50800" dist="63500" dir="2700000" algn="tl" rotWithShape="0">
        <a:prstClr val="black">
          <a:alpha val="40000"/>
        </a:prstClr>
      </a:outerShdw>
    </a:effectLst>
  </c:spPr>
  <c:txPr>
    <a:bodyPr/>
    <a:lstStyle/>
    <a:p>
      <a:pPr>
        <a:defRPr sz="1400">
          <a:solidFill>
            <a:schemeClr val="bg2"/>
          </a:solidFill>
          <a:latin typeface="Source Sans Pro"/>
          <a:cs typeface="Source Sans Pro"/>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rgbClr val="00B0F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7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'RDS offered by response rate'!$A$1:$A$6</c:f>
              <c:strCache>
                <c:ptCount val="6"/>
                <c:pt idx="0">
                  <c:v>Outreach/collaboration with other RDS providers</c:v>
                </c:pt>
                <c:pt idx="1">
                  <c:v>Consulting on data and metadata standards</c:v>
                </c:pt>
                <c:pt idx="2">
                  <c:v>Consulting on data mgt plans</c:v>
                </c:pt>
                <c:pt idx="3">
                  <c:v>Training colleagues on RDS</c:v>
                </c:pt>
                <c:pt idx="4">
                  <c:v>Involved in policy development/planning</c:v>
                </c:pt>
                <c:pt idx="5">
                  <c:v>Discussing RDS with others</c:v>
                </c:pt>
              </c:strCache>
            </c:strRef>
          </c:cat>
          <c:val>
            <c:numRef>
              <c:f>'RDS offered by response rate'!$B$1:$B$6</c:f>
              <c:numCache>
                <c:formatCode>0%</c:formatCode>
                <c:ptCount val="6"/>
                <c:pt idx="0">
                  <c:v>0.43</c:v>
                </c:pt>
                <c:pt idx="1">
                  <c:v>0.44</c:v>
                </c:pt>
                <c:pt idx="2">
                  <c:v>0.46</c:v>
                </c:pt>
                <c:pt idx="3">
                  <c:v>0.54</c:v>
                </c:pt>
                <c:pt idx="4">
                  <c:v>0.66</c:v>
                </c:pt>
                <c:pt idx="5">
                  <c:v>0.77</c:v>
                </c:pt>
              </c:numCache>
            </c:numRef>
          </c:val>
          <c:extLst>
            <c:ext xmlns:c16="http://schemas.microsoft.com/office/drawing/2014/chart" uri="{C3380CC4-5D6E-409C-BE32-E72D297353CC}">
              <c16:uniqueId val="{00000000-12AA-4A02-839C-45160DCBAC4E}"/>
            </c:ext>
          </c:extLst>
        </c:ser>
        <c:dLbls>
          <c:showLegendKey val="0"/>
          <c:showVal val="0"/>
          <c:showCatName val="0"/>
          <c:showSerName val="0"/>
          <c:showPercent val="0"/>
          <c:showBubbleSize val="0"/>
        </c:dLbls>
        <c:gapWidth val="75"/>
        <c:axId val="210832000"/>
        <c:axId val="210874752"/>
      </c:barChart>
      <c:catAx>
        <c:axId val="2108320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900" b="1" i="0" u="none" strike="noStrike" kern="1200" baseline="0">
                <a:solidFill>
                  <a:schemeClr val="tx1">
                    <a:lumMod val="65000"/>
                    <a:lumOff val="35000"/>
                  </a:schemeClr>
                </a:solidFill>
                <a:latin typeface="+mn-lt"/>
                <a:ea typeface="+mn-ea"/>
                <a:cs typeface="+mn-cs"/>
              </a:defRPr>
            </a:pPr>
            <a:endParaRPr lang="en-US"/>
          </a:p>
        </c:txPr>
        <c:crossAx val="210874752"/>
        <c:crosses val="autoZero"/>
        <c:auto val="1"/>
        <c:lblAlgn val="ctr"/>
        <c:lblOffset val="100"/>
        <c:noMultiLvlLbl val="0"/>
      </c:catAx>
      <c:valAx>
        <c:axId val="210874752"/>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300" b="1" i="0" u="none" strike="noStrike" kern="1200" baseline="0">
                <a:solidFill>
                  <a:schemeClr val="tx1">
                    <a:lumMod val="65000"/>
                    <a:lumOff val="35000"/>
                  </a:schemeClr>
                </a:solidFill>
                <a:latin typeface="+mn-lt"/>
                <a:ea typeface="+mn-ea"/>
                <a:cs typeface="+mn-cs"/>
              </a:defRPr>
            </a:pPr>
            <a:endParaRPr lang="en-US"/>
          </a:p>
        </c:txPr>
        <c:crossAx val="2108320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rgbClr val="00B0F0"/>
            </a:solidFill>
            <a:ln>
              <a:noFill/>
            </a:ln>
            <a:effectLst/>
          </c:spPr>
          <c:invertIfNegative val="0"/>
          <c:dLbls>
            <c:spPr>
              <a:noFill/>
              <a:ln>
                <a:noFill/>
              </a:ln>
              <a:effectLst/>
            </c:spPr>
            <c:txPr>
              <a:bodyPr rot="0" spcFirstLastPara="1" vertOverflow="ellipsis" vert="horz" wrap="square" anchor="ctr" anchorCtr="1"/>
              <a:lstStyle/>
              <a:p>
                <a:pPr>
                  <a:defRPr sz="17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'RDS offered by response rate'!$A$25:$A$29</c:f>
              <c:strCache>
                <c:ptCount val="5"/>
                <c:pt idx="0">
                  <c:v>ID datasets</c:v>
                </c:pt>
                <c:pt idx="1">
                  <c:v>Direct participation with researchers</c:v>
                </c:pt>
                <c:pt idx="2">
                  <c:v>Creating webguides</c:v>
                </c:pt>
                <c:pt idx="3">
                  <c:v>Providing ref. support for finding/citing data</c:v>
                </c:pt>
                <c:pt idx="4">
                  <c:v>Providing tech. support for RDS</c:v>
                </c:pt>
              </c:strCache>
            </c:strRef>
          </c:cat>
          <c:val>
            <c:numRef>
              <c:f>'RDS offered by response rate'!$B$25:$B$29</c:f>
              <c:numCache>
                <c:formatCode>0%</c:formatCode>
                <c:ptCount val="5"/>
                <c:pt idx="0">
                  <c:v>0.26</c:v>
                </c:pt>
                <c:pt idx="1">
                  <c:v>0.32</c:v>
                </c:pt>
                <c:pt idx="2">
                  <c:v>0.35</c:v>
                </c:pt>
                <c:pt idx="3">
                  <c:v>0.37</c:v>
                </c:pt>
                <c:pt idx="4">
                  <c:v>0.38</c:v>
                </c:pt>
              </c:numCache>
            </c:numRef>
          </c:val>
          <c:extLst>
            <c:ext xmlns:c16="http://schemas.microsoft.com/office/drawing/2014/chart" uri="{C3380CC4-5D6E-409C-BE32-E72D297353CC}">
              <c16:uniqueId val="{00000000-7AF3-4234-881C-AB5F77B2A91D}"/>
            </c:ext>
          </c:extLst>
        </c:ser>
        <c:dLbls>
          <c:showLegendKey val="0"/>
          <c:showVal val="0"/>
          <c:showCatName val="0"/>
          <c:showSerName val="0"/>
          <c:showPercent val="0"/>
          <c:showBubbleSize val="0"/>
        </c:dLbls>
        <c:gapWidth val="90"/>
        <c:axId val="209703296"/>
        <c:axId val="209704832"/>
      </c:barChart>
      <c:catAx>
        <c:axId val="20970329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crossAx val="209704832"/>
        <c:crosses val="autoZero"/>
        <c:auto val="1"/>
        <c:lblAlgn val="ctr"/>
        <c:lblOffset val="100"/>
        <c:noMultiLvlLbl val="0"/>
      </c:catAx>
      <c:valAx>
        <c:axId val="209704832"/>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700" b="1" i="0" u="none" strike="noStrike" kern="1200" baseline="0">
                <a:solidFill>
                  <a:schemeClr val="tx1">
                    <a:lumMod val="65000"/>
                    <a:lumOff val="35000"/>
                  </a:schemeClr>
                </a:solidFill>
                <a:latin typeface="+mn-lt"/>
                <a:ea typeface="+mn-ea"/>
                <a:cs typeface="+mn-cs"/>
              </a:defRPr>
            </a:pPr>
            <a:endParaRPr lang="en-US"/>
          </a:p>
        </c:txPr>
        <c:crossAx val="209703296"/>
        <c:crosses val="autoZero"/>
        <c:crossBetween val="between"/>
      </c:valAx>
      <c:spPr>
        <a:noFill/>
        <a:ln>
          <a:noFill/>
        </a:ln>
        <a:effectLst/>
      </c:spPr>
    </c:plotArea>
    <c:plotVisOnly val="1"/>
    <c:dispBlanksAs val="gap"/>
    <c:showDLblsOverMax val="0"/>
  </c:chart>
  <c:spPr>
    <a:noFill/>
    <a:ln>
      <a:noFill/>
    </a:ln>
    <a:effectLst/>
  </c:spPr>
  <c:txPr>
    <a:bodyPr/>
    <a:lstStyle/>
    <a:p>
      <a:pPr>
        <a:defRPr sz="1700" baseline="0"/>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5921159943105108"/>
          <c:y val="4.4755506882399952E-2"/>
          <c:w val="0.52331301120057983"/>
          <c:h val="0.83804664855944233"/>
        </c:manualLayout>
      </c:layout>
      <c:pieChart>
        <c:varyColors val="1"/>
        <c:ser>
          <c:idx val="0"/>
          <c:order val="0"/>
          <c:dPt>
            <c:idx val="0"/>
            <c:bubble3D val="0"/>
            <c:spPr>
              <a:solidFill>
                <a:srgbClr val="00B0F0"/>
              </a:solidFill>
              <a:ln w="19050">
                <a:solidFill>
                  <a:schemeClr val="lt1"/>
                </a:solidFill>
              </a:ln>
              <a:effectLst/>
            </c:spPr>
            <c:extLst>
              <c:ext xmlns:c16="http://schemas.microsoft.com/office/drawing/2014/chart" uri="{C3380CC4-5D6E-409C-BE32-E72D297353CC}">
                <c16:uniqueId val="{00000001-66A5-4D40-8846-ADD9D16BCE16}"/>
              </c:ext>
            </c:extLst>
          </c:dPt>
          <c:dPt>
            <c:idx val="1"/>
            <c:bubble3D val="0"/>
            <c:spPr>
              <a:solidFill>
                <a:srgbClr val="FF0000"/>
              </a:solidFill>
              <a:ln w="19050">
                <a:solidFill>
                  <a:schemeClr val="lt1"/>
                </a:solidFill>
              </a:ln>
              <a:effectLst/>
            </c:spPr>
            <c:extLst>
              <c:ext xmlns:c16="http://schemas.microsoft.com/office/drawing/2014/chart" uri="{C3380CC4-5D6E-409C-BE32-E72D297353CC}">
                <c16:uniqueId val="{00000003-66A5-4D40-8846-ADD9D16BCE16}"/>
              </c:ext>
            </c:extLst>
          </c:dPt>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'[Chart in Microsoft PowerPoint]Q13'!$A$3:$A$4</c:f>
              <c:strCache>
                <c:ptCount val="2"/>
                <c:pt idx="0">
                  <c:v>Yes</c:v>
                </c:pt>
                <c:pt idx="1">
                  <c:v>No</c:v>
                </c:pt>
              </c:strCache>
            </c:strRef>
          </c:cat>
          <c:val>
            <c:numRef>
              <c:f>'[Chart in Microsoft PowerPoint]Q13'!$B$3:$B$4</c:f>
              <c:numCache>
                <c:formatCode>0.00%</c:formatCode>
                <c:ptCount val="2"/>
                <c:pt idx="0">
                  <c:v>0.38800000000000001</c:v>
                </c:pt>
                <c:pt idx="1">
                  <c:v>0.61199999999999999</c:v>
                </c:pt>
              </c:numCache>
            </c:numRef>
          </c:val>
          <c:extLst>
            <c:ext xmlns:c16="http://schemas.microsoft.com/office/drawing/2014/chart" uri="{C3380CC4-5D6E-409C-BE32-E72D297353CC}">
              <c16:uniqueId val="{00000004-66A5-4D40-8846-ADD9D16BCE16}"/>
            </c:ext>
          </c:extLst>
        </c:ser>
        <c:dLbls>
          <c:dLblPos val="outEnd"/>
          <c:showLegendKey val="0"/>
          <c:showVal val="1"/>
          <c:showCatName val="0"/>
          <c:showSerName val="0"/>
          <c:showPercent val="0"/>
          <c:showBubbleSize val="0"/>
          <c:showLeaderLines val="1"/>
        </c:dLbls>
        <c:firstSliceAng val="0"/>
      </c:pieChart>
      <c:spPr>
        <a:noFill/>
        <a:ln>
          <a:noFill/>
        </a:ln>
        <a:effectLst/>
      </c:spPr>
    </c:plotArea>
    <c:legend>
      <c:legendPos val="b"/>
      <c:layout>
        <c:manualLayout>
          <c:xMode val="edge"/>
          <c:yMode val="edge"/>
          <c:x val="0.33955523098175061"/>
          <c:y val="0.90330499056310376"/>
          <c:w val="0.57213457013525482"/>
          <c:h val="9.6695009436896392E-2"/>
        </c:manualLayout>
      </c:layout>
      <c:overlay val="0"/>
      <c:spPr>
        <a:noFill/>
        <a:ln>
          <a:noFill/>
        </a:ln>
        <a:effectLst/>
      </c:spPr>
      <c:txPr>
        <a:bodyPr rot="0" spcFirstLastPara="1" vertOverflow="ellipsis" vert="horz" wrap="square" anchor="ctr" anchorCtr="1"/>
        <a:lstStyle/>
        <a:p>
          <a:pPr>
            <a:defRPr sz="1800" b="1"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0285404291568816"/>
          <c:y val="0.11511555847185768"/>
          <c:w val="0.55928923769397243"/>
          <c:h val="0.75903539401324838"/>
        </c:manualLayout>
      </c:layout>
      <c:pieChart>
        <c:varyColors val="1"/>
        <c:ser>
          <c:idx val="0"/>
          <c:order val="0"/>
          <c:dPt>
            <c:idx val="0"/>
            <c:bubble3D val="0"/>
            <c:spPr>
              <a:solidFill>
                <a:srgbClr val="00B0F0"/>
              </a:solidFill>
              <a:ln w="19050">
                <a:solidFill>
                  <a:schemeClr val="lt1"/>
                </a:solidFill>
              </a:ln>
              <a:effectLst/>
            </c:spPr>
            <c:extLst>
              <c:ext xmlns:c16="http://schemas.microsoft.com/office/drawing/2014/chart" uri="{C3380CC4-5D6E-409C-BE32-E72D297353CC}">
                <c16:uniqueId val="{00000001-3EAC-4612-8502-BBD21D67B753}"/>
              </c:ext>
            </c:extLst>
          </c:dPt>
          <c:dPt>
            <c:idx val="1"/>
            <c:bubble3D val="0"/>
            <c:spPr>
              <a:solidFill>
                <a:srgbClr val="FF0000"/>
              </a:solidFill>
              <a:ln w="19050">
                <a:solidFill>
                  <a:schemeClr val="lt1"/>
                </a:solidFill>
              </a:ln>
              <a:effectLst/>
            </c:spPr>
            <c:extLst>
              <c:ext xmlns:c16="http://schemas.microsoft.com/office/drawing/2014/chart" uri="{C3380CC4-5D6E-409C-BE32-E72D297353CC}">
                <c16:uniqueId val="{00000003-3EAC-4612-8502-BBD21D67B753}"/>
              </c:ext>
            </c:extLst>
          </c:dPt>
          <c:dLbls>
            <c:spPr>
              <a:noFill/>
              <a:ln>
                <a:noFill/>
              </a:ln>
              <a:effectLst/>
            </c:spPr>
            <c:txPr>
              <a:bodyPr rot="0" spcFirstLastPara="1" vertOverflow="ellipsis" vert="horz" wrap="square" lIns="91440" tIns="19050" rIns="38100" bIns="19050" anchor="b" anchorCtr="1">
                <a:spAutoFit/>
              </a:bodyPr>
              <a:lstStyle/>
              <a:p>
                <a:pPr>
                  <a:defRPr sz="18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rect">
                    <a:avLst/>
                  </a:prstGeom>
                </c15:spPr>
              </c:ext>
            </c:extLst>
          </c:dLbls>
          <c:cat>
            <c:strRef>
              <c:f>'[Chart in Microsoft PowerPoint]Q14'!$A$2:$A$3</c:f>
              <c:strCache>
                <c:ptCount val="2"/>
                <c:pt idx="0">
                  <c:v>Yes</c:v>
                </c:pt>
                <c:pt idx="1">
                  <c:v>No</c:v>
                </c:pt>
              </c:strCache>
            </c:strRef>
          </c:cat>
          <c:val>
            <c:numRef>
              <c:f>'[Chart in Microsoft PowerPoint]Q14'!$B$2:$B$3</c:f>
              <c:numCache>
                <c:formatCode>0.0%</c:formatCode>
                <c:ptCount val="2"/>
                <c:pt idx="0">
                  <c:v>0.83899999999999997</c:v>
                </c:pt>
                <c:pt idx="1">
                  <c:v>0.161</c:v>
                </c:pt>
              </c:numCache>
            </c:numRef>
          </c:val>
          <c:extLst>
            <c:ext xmlns:c16="http://schemas.microsoft.com/office/drawing/2014/chart" uri="{C3380CC4-5D6E-409C-BE32-E72D297353CC}">
              <c16:uniqueId val="{00000004-3EAC-4612-8502-BBD21D67B753}"/>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stacked"/>
        <c:varyColors val="0"/>
        <c:ser>
          <c:idx val="0"/>
          <c:order val="0"/>
          <c:spPr>
            <a:solidFill>
              <a:srgbClr val="4BACC6">
                <a:lumMod val="60000"/>
                <a:lumOff val="40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7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'Q14 ranked'!$A$1:$A$5</c:f>
              <c:strCache>
                <c:ptCount val="5"/>
                <c:pt idx="0">
                  <c:v>Collaboration with others with skills related to RDS</c:v>
                </c:pt>
                <c:pt idx="1">
                  <c:v>In-house staff workshops</c:v>
                </c:pt>
                <c:pt idx="2">
                  <c:v>Support for staff to join working groups related to RDS</c:v>
                </c:pt>
                <c:pt idx="3">
                  <c:v>Support for staff to take courses related to RDS</c:v>
                </c:pt>
                <c:pt idx="4">
                  <c:v>Support for staff to attend conferences &amp; workshops</c:v>
                </c:pt>
              </c:strCache>
            </c:strRef>
          </c:cat>
          <c:val>
            <c:numRef>
              <c:f>'Q14 ranked'!$B$1:$B$5</c:f>
              <c:numCache>
                <c:formatCode>0%</c:formatCode>
                <c:ptCount val="5"/>
                <c:pt idx="0">
                  <c:v>0.09</c:v>
                </c:pt>
                <c:pt idx="1">
                  <c:v>0.47</c:v>
                </c:pt>
                <c:pt idx="2">
                  <c:v>0.59</c:v>
                </c:pt>
                <c:pt idx="3">
                  <c:v>0.6</c:v>
                </c:pt>
                <c:pt idx="4">
                  <c:v>0.78</c:v>
                </c:pt>
              </c:numCache>
            </c:numRef>
          </c:val>
          <c:extLst>
            <c:ext xmlns:c16="http://schemas.microsoft.com/office/drawing/2014/chart" uri="{C3380CC4-5D6E-409C-BE32-E72D297353CC}">
              <c16:uniqueId val="{00000000-7EFB-4915-8171-728EDE006E86}"/>
            </c:ext>
          </c:extLst>
        </c:ser>
        <c:dLbls>
          <c:showLegendKey val="0"/>
          <c:showVal val="0"/>
          <c:showCatName val="0"/>
          <c:showSerName val="0"/>
          <c:showPercent val="0"/>
          <c:showBubbleSize val="0"/>
        </c:dLbls>
        <c:gapWidth val="150"/>
        <c:overlap val="100"/>
        <c:axId val="213331328"/>
        <c:axId val="213353600"/>
      </c:barChart>
      <c:catAx>
        <c:axId val="21333132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700" b="1" i="0" u="none" strike="noStrike" kern="1200" baseline="0">
                <a:solidFill>
                  <a:schemeClr val="tx1">
                    <a:lumMod val="65000"/>
                    <a:lumOff val="35000"/>
                  </a:schemeClr>
                </a:solidFill>
                <a:latin typeface="+mn-lt"/>
                <a:ea typeface="+mn-ea"/>
                <a:cs typeface="+mn-cs"/>
              </a:defRPr>
            </a:pPr>
            <a:endParaRPr lang="en-US"/>
          </a:p>
        </c:txPr>
        <c:crossAx val="213353600"/>
        <c:crosses val="autoZero"/>
        <c:auto val="1"/>
        <c:lblAlgn val="ctr"/>
        <c:lblOffset val="100"/>
        <c:noMultiLvlLbl val="0"/>
      </c:catAx>
      <c:valAx>
        <c:axId val="213353600"/>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213331328"/>
        <c:crosses val="autoZero"/>
        <c:crossBetween val="between"/>
      </c:valAx>
      <c:spPr>
        <a:noFill/>
        <a:ln>
          <a:noFill/>
        </a:ln>
        <a:effectLst/>
      </c:spPr>
    </c:plotArea>
    <c:plotVisOnly val="1"/>
    <c:dispBlanksAs val="gap"/>
    <c:showDLblsOverMax val="0"/>
  </c:chart>
  <c:spPr>
    <a:noFill/>
    <a:ln>
      <a:noFill/>
    </a:ln>
    <a:effectLst>
      <a:outerShdw blurRad="50800" algn="ctr" rotWithShape="0">
        <a:prstClr val="black">
          <a:alpha val="40000"/>
        </a:prstClr>
      </a:outerShdw>
    </a:effectLst>
  </c:spPr>
  <c:txPr>
    <a:bodyPr/>
    <a:lstStyle/>
    <a:p>
      <a:pPr>
        <a:defRPr sz="1400" baseline="0"/>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2" y="1"/>
            <a:ext cx="3169919" cy="480059"/>
          </a:xfrm>
          <a:prstGeom prst="rect">
            <a:avLst/>
          </a:prstGeom>
          <a:noFill/>
          <a:ln>
            <a:noFill/>
          </a:ln>
        </p:spPr>
        <p:txBody>
          <a:bodyPr wrap="square" lIns="95627" tIns="95627" rIns="95627" bIns="95627" anchor="t" anchorCtr="0"/>
          <a:lstStyle>
            <a:lvl1pPr marL="0" marR="0" lvl="0" indent="0" algn="l" rtl="0">
              <a:spcBef>
                <a:spcPts val="0"/>
              </a:spcBef>
              <a:buNone/>
              <a:defRPr sz="1300" b="0" i="0" u="none" strike="noStrike" cap="none">
                <a:solidFill>
                  <a:schemeClr val="dk1"/>
                </a:solidFill>
                <a:latin typeface="Calibri"/>
                <a:ea typeface="Calibri"/>
                <a:cs typeface="Calibri"/>
                <a:sym typeface="Calibri"/>
              </a:defRPr>
            </a:lvl1pPr>
            <a:lvl2pPr marL="478210" marR="0" lvl="1" indent="0" algn="l" rtl="0">
              <a:spcBef>
                <a:spcPts val="0"/>
              </a:spcBef>
              <a:buNone/>
              <a:defRPr sz="1900" b="0" i="0" u="none" strike="noStrike" cap="none">
                <a:solidFill>
                  <a:schemeClr val="dk1"/>
                </a:solidFill>
                <a:latin typeface="Calibri"/>
                <a:ea typeface="Calibri"/>
                <a:cs typeface="Calibri"/>
                <a:sym typeface="Calibri"/>
              </a:defRPr>
            </a:lvl2pPr>
            <a:lvl3pPr marL="956420" marR="0" lvl="2" indent="0" algn="l" rtl="0">
              <a:spcBef>
                <a:spcPts val="0"/>
              </a:spcBef>
              <a:buNone/>
              <a:defRPr sz="1900" b="0" i="0" u="none" strike="noStrike" cap="none">
                <a:solidFill>
                  <a:schemeClr val="dk1"/>
                </a:solidFill>
                <a:latin typeface="Calibri"/>
                <a:ea typeface="Calibri"/>
                <a:cs typeface="Calibri"/>
                <a:sym typeface="Calibri"/>
              </a:defRPr>
            </a:lvl3pPr>
            <a:lvl4pPr marL="1434631" marR="0" lvl="3" indent="0" algn="l" rtl="0">
              <a:spcBef>
                <a:spcPts val="0"/>
              </a:spcBef>
              <a:buNone/>
              <a:defRPr sz="1900" b="0" i="0" u="none" strike="noStrike" cap="none">
                <a:solidFill>
                  <a:schemeClr val="dk1"/>
                </a:solidFill>
                <a:latin typeface="Calibri"/>
                <a:ea typeface="Calibri"/>
                <a:cs typeface="Calibri"/>
                <a:sym typeface="Calibri"/>
              </a:defRPr>
            </a:lvl4pPr>
            <a:lvl5pPr marL="1912841" marR="0" lvl="4" indent="0" algn="l" rtl="0">
              <a:spcBef>
                <a:spcPts val="0"/>
              </a:spcBef>
              <a:buNone/>
              <a:defRPr sz="1900" b="0" i="0" u="none" strike="noStrike" cap="none">
                <a:solidFill>
                  <a:schemeClr val="dk1"/>
                </a:solidFill>
                <a:latin typeface="Calibri"/>
                <a:ea typeface="Calibri"/>
                <a:cs typeface="Calibri"/>
                <a:sym typeface="Calibri"/>
              </a:defRPr>
            </a:lvl5pPr>
            <a:lvl6pPr marL="2391051" marR="0" lvl="5" indent="0" algn="l" rtl="0">
              <a:spcBef>
                <a:spcPts val="0"/>
              </a:spcBef>
              <a:buNone/>
              <a:defRPr sz="1900" b="0" i="0" u="none" strike="noStrike" cap="none">
                <a:solidFill>
                  <a:schemeClr val="dk1"/>
                </a:solidFill>
                <a:latin typeface="Calibri"/>
                <a:ea typeface="Calibri"/>
                <a:cs typeface="Calibri"/>
                <a:sym typeface="Calibri"/>
              </a:defRPr>
            </a:lvl6pPr>
            <a:lvl7pPr marL="2869261" marR="0" lvl="6" indent="0" algn="l" rtl="0">
              <a:spcBef>
                <a:spcPts val="0"/>
              </a:spcBef>
              <a:buNone/>
              <a:defRPr sz="1900" b="0" i="0" u="none" strike="noStrike" cap="none">
                <a:solidFill>
                  <a:schemeClr val="dk1"/>
                </a:solidFill>
                <a:latin typeface="Calibri"/>
                <a:ea typeface="Calibri"/>
                <a:cs typeface="Calibri"/>
                <a:sym typeface="Calibri"/>
              </a:defRPr>
            </a:lvl7pPr>
            <a:lvl8pPr marL="3347471" marR="0" lvl="7" indent="0" algn="l" rtl="0">
              <a:spcBef>
                <a:spcPts val="0"/>
              </a:spcBef>
              <a:buNone/>
              <a:defRPr sz="1900" b="0" i="0" u="none" strike="noStrike" cap="none">
                <a:solidFill>
                  <a:schemeClr val="dk1"/>
                </a:solidFill>
                <a:latin typeface="Calibri"/>
                <a:ea typeface="Calibri"/>
                <a:cs typeface="Calibri"/>
                <a:sym typeface="Calibri"/>
              </a:defRPr>
            </a:lvl8pPr>
            <a:lvl9pPr marL="3825681" marR="0" lvl="8" indent="0" algn="l" rtl="0">
              <a:spcBef>
                <a:spcPts val="0"/>
              </a:spcBef>
              <a:buNone/>
              <a:defRPr sz="1900" b="0" i="0" u="none" strike="noStrike" cap="none">
                <a:solidFill>
                  <a:schemeClr val="dk1"/>
                </a:solidFill>
                <a:latin typeface="Calibri"/>
                <a:ea typeface="Calibri"/>
                <a:cs typeface="Calibri"/>
                <a:sym typeface="Calibri"/>
              </a:defRPr>
            </a:lvl9pPr>
          </a:lstStyle>
          <a:p>
            <a:endParaRPr/>
          </a:p>
        </p:txBody>
      </p:sp>
      <p:sp>
        <p:nvSpPr>
          <p:cNvPr id="4" name="Shape 4"/>
          <p:cNvSpPr txBox="1">
            <a:spLocks noGrp="1"/>
          </p:cNvSpPr>
          <p:nvPr>
            <p:ph type="dt" idx="10"/>
          </p:nvPr>
        </p:nvSpPr>
        <p:spPr>
          <a:xfrm>
            <a:off x="4143587" y="1"/>
            <a:ext cx="3169919" cy="480059"/>
          </a:xfrm>
          <a:prstGeom prst="rect">
            <a:avLst/>
          </a:prstGeom>
          <a:noFill/>
          <a:ln>
            <a:noFill/>
          </a:ln>
        </p:spPr>
        <p:txBody>
          <a:bodyPr wrap="square" lIns="95627" tIns="95627" rIns="95627" bIns="95627" anchor="t" anchorCtr="0"/>
          <a:lstStyle>
            <a:lvl1pPr marL="0" marR="0" lvl="0" indent="0" algn="r" rtl="0">
              <a:spcBef>
                <a:spcPts val="0"/>
              </a:spcBef>
              <a:buNone/>
              <a:defRPr sz="1300" b="0" i="0" u="none" strike="noStrike" cap="none">
                <a:solidFill>
                  <a:schemeClr val="dk1"/>
                </a:solidFill>
                <a:latin typeface="Calibri"/>
                <a:ea typeface="Calibri"/>
                <a:cs typeface="Calibri"/>
                <a:sym typeface="Calibri"/>
              </a:defRPr>
            </a:lvl1pPr>
            <a:lvl2pPr marL="478210" marR="0" lvl="1" indent="0" algn="l" rtl="0">
              <a:spcBef>
                <a:spcPts val="0"/>
              </a:spcBef>
              <a:buNone/>
              <a:defRPr sz="1900" b="0" i="0" u="none" strike="noStrike" cap="none">
                <a:solidFill>
                  <a:schemeClr val="dk1"/>
                </a:solidFill>
                <a:latin typeface="Calibri"/>
                <a:ea typeface="Calibri"/>
                <a:cs typeface="Calibri"/>
                <a:sym typeface="Calibri"/>
              </a:defRPr>
            </a:lvl2pPr>
            <a:lvl3pPr marL="956420" marR="0" lvl="2" indent="0" algn="l" rtl="0">
              <a:spcBef>
                <a:spcPts val="0"/>
              </a:spcBef>
              <a:buNone/>
              <a:defRPr sz="1900" b="0" i="0" u="none" strike="noStrike" cap="none">
                <a:solidFill>
                  <a:schemeClr val="dk1"/>
                </a:solidFill>
                <a:latin typeface="Calibri"/>
                <a:ea typeface="Calibri"/>
                <a:cs typeface="Calibri"/>
                <a:sym typeface="Calibri"/>
              </a:defRPr>
            </a:lvl3pPr>
            <a:lvl4pPr marL="1434631" marR="0" lvl="3" indent="0" algn="l" rtl="0">
              <a:spcBef>
                <a:spcPts val="0"/>
              </a:spcBef>
              <a:buNone/>
              <a:defRPr sz="1900" b="0" i="0" u="none" strike="noStrike" cap="none">
                <a:solidFill>
                  <a:schemeClr val="dk1"/>
                </a:solidFill>
                <a:latin typeface="Calibri"/>
                <a:ea typeface="Calibri"/>
                <a:cs typeface="Calibri"/>
                <a:sym typeface="Calibri"/>
              </a:defRPr>
            </a:lvl4pPr>
            <a:lvl5pPr marL="1912841" marR="0" lvl="4" indent="0" algn="l" rtl="0">
              <a:spcBef>
                <a:spcPts val="0"/>
              </a:spcBef>
              <a:buNone/>
              <a:defRPr sz="1900" b="0" i="0" u="none" strike="noStrike" cap="none">
                <a:solidFill>
                  <a:schemeClr val="dk1"/>
                </a:solidFill>
                <a:latin typeface="Calibri"/>
                <a:ea typeface="Calibri"/>
                <a:cs typeface="Calibri"/>
                <a:sym typeface="Calibri"/>
              </a:defRPr>
            </a:lvl5pPr>
            <a:lvl6pPr marL="2391051" marR="0" lvl="5" indent="0" algn="l" rtl="0">
              <a:spcBef>
                <a:spcPts val="0"/>
              </a:spcBef>
              <a:buNone/>
              <a:defRPr sz="1900" b="0" i="0" u="none" strike="noStrike" cap="none">
                <a:solidFill>
                  <a:schemeClr val="dk1"/>
                </a:solidFill>
                <a:latin typeface="Calibri"/>
                <a:ea typeface="Calibri"/>
                <a:cs typeface="Calibri"/>
                <a:sym typeface="Calibri"/>
              </a:defRPr>
            </a:lvl6pPr>
            <a:lvl7pPr marL="2869261" marR="0" lvl="6" indent="0" algn="l" rtl="0">
              <a:spcBef>
                <a:spcPts val="0"/>
              </a:spcBef>
              <a:buNone/>
              <a:defRPr sz="1900" b="0" i="0" u="none" strike="noStrike" cap="none">
                <a:solidFill>
                  <a:schemeClr val="dk1"/>
                </a:solidFill>
                <a:latin typeface="Calibri"/>
                <a:ea typeface="Calibri"/>
                <a:cs typeface="Calibri"/>
                <a:sym typeface="Calibri"/>
              </a:defRPr>
            </a:lvl7pPr>
            <a:lvl8pPr marL="3347471" marR="0" lvl="7" indent="0" algn="l" rtl="0">
              <a:spcBef>
                <a:spcPts val="0"/>
              </a:spcBef>
              <a:buNone/>
              <a:defRPr sz="1900" b="0" i="0" u="none" strike="noStrike" cap="none">
                <a:solidFill>
                  <a:schemeClr val="dk1"/>
                </a:solidFill>
                <a:latin typeface="Calibri"/>
                <a:ea typeface="Calibri"/>
                <a:cs typeface="Calibri"/>
                <a:sym typeface="Calibri"/>
              </a:defRPr>
            </a:lvl8pPr>
            <a:lvl9pPr marL="3825681" marR="0" lvl="8" indent="0" algn="l" rtl="0">
              <a:spcBef>
                <a:spcPts val="0"/>
              </a:spcBef>
              <a:buNone/>
              <a:defRPr sz="1900" b="0" i="0" u="none" strike="noStrike" cap="none">
                <a:solidFill>
                  <a:schemeClr val="dk1"/>
                </a:solidFill>
                <a:latin typeface="Calibri"/>
                <a:ea typeface="Calibri"/>
                <a:cs typeface="Calibri"/>
                <a:sym typeface="Calibri"/>
              </a:defRPr>
            </a:lvl9pPr>
          </a:lstStyle>
          <a:p>
            <a:endParaRPr/>
          </a:p>
        </p:txBody>
      </p:sp>
      <p:sp>
        <p:nvSpPr>
          <p:cNvPr id="5" name="Shape 5"/>
          <p:cNvSpPr>
            <a:spLocks noGrp="1" noRot="1" noChangeAspect="1"/>
          </p:cNvSpPr>
          <p:nvPr>
            <p:ph type="sldImg" idx="3"/>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731522" y="4560570"/>
            <a:ext cx="5852159" cy="4320540"/>
          </a:xfrm>
          <a:prstGeom prst="rect">
            <a:avLst/>
          </a:prstGeom>
          <a:noFill/>
          <a:ln>
            <a:noFill/>
          </a:ln>
        </p:spPr>
        <p:txBody>
          <a:bodyPr wrap="square" lIns="95627" tIns="95627" rIns="95627" bIns="95627" anchor="t" anchorCtr="0"/>
          <a:lstStyle>
            <a:lvl1pPr marL="0" marR="0" lvl="0" indent="0" algn="l" rtl="0">
              <a:spcBef>
                <a:spcPts val="0"/>
              </a:spcBef>
              <a:buChar char="●"/>
              <a:defRPr sz="1200" b="0" i="0" u="none" strike="noStrike" cap="none">
                <a:solidFill>
                  <a:schemeClr val="dk1"/>
                </a:solidFill>
                <a:latin typeface="Calibri"/>
                <a:ea typeface="Calibri"/>
                <a:cs typeface="Calibri"/>
                <a:sym typeface="Calibri"/>
              </a:defRPr>
            </a:lvl1pPr>
            <a:lvl2pPr marL="457200" marR="0" lvl="1" indent="0" algn="l" rtl="0">
              <a:spcBef>
                <a:spcPts val="0"/>
              </a:spcBef>
              <a:buChar char="○"/>
              <a:defRPr sz="1200" b="0" i="0" u="none" strike="noStrike" cap="none">
                <a:solidFill>
                  <a:schemeClr val="dk1"/>
                </a:solidFill>
                <a:latin typeface="Calibri"/>
                <a:ea typeface="Calibri"/>
                <a:cs typeface="Calibri"/>
                <a:sym typeface="Calibri"/>
              </a:defRPr>
            </a:lvl2pPr>
            <a:lvl3pPr marL="914400" marR="0" lvl="2" indent="0" algn="l" rtl="0">
              <a:spcBef>
                <a:spcPts val="0"/>
              </a:spcBef>
              <a:buChar char="■"/>
              <a:defRPr sz="1200" b="0" i="0" u="none" strike="noStrike" cap="none">
                <a:solidFill>
                  <a:schemeClr val="dk1"/>
                </a:solidFill>
                <a:latin typeface="Calibri"/>
                <a:ea typeface="Calibri"/>
                <a:cs typeface="Calibri"/>
                <a:sym typeface="Calibri"/>
              </a:defRPr>
            </a:lvl3pPr>
            <a:lvl4pPr marL="1371600" marR="0" lvl="3" indent="0" algn="l" rtl="0">
              <a:spcBef>
                <a:spcPts val="0"/>
              </a:spcBef>
              <a:buChar char="●"/>
              <a:defRPr sz="1200" b="0" i="0" u="none" strike="noStrike" cap="none">
                <a:solidFill>
                  <a:schemeClr val="dk1"/>
                </a:solidFill>
                <a:latin typeface="Calibri"/>
                <a:ea typeface="Calibri"/>
                <a:cs typeface="Calibri"/>
                <a:sym typeface="Calibri"/>
              </a:defRPr>
            </a:lvl4pPr>
            <a:lvl5pPr marL="1828800" marR="0" lvl="4" indent="0" algn="l" rtl="0">
              <a:spcBef>
                <a:spcPts val="0"/>
              </a:spcBef>
              <a:buChar char="○"/>
              <a:defRPr sz="1200" b="0" i="0" u="none" strike="noStrike" cap="none">
                <a:solidFill>
                  <a:schemeClr val="dk1"/>
                </a:solidFill>
                <a:latin typeface="Calibri"/>
                <a:ea typeface="Calibri"/>
                <a:cs typeface="Calibri"/>
                <a:sym typeface="Calibri"/>
              </a:defRPr>
            </a:lvl5pPr>
            <a:lvl6pPr marL="2286000" marR="0" lvl="5" indent="0" algn="l" rtl="0">
              <a:spcBef>
                <a:spcPts val="0"/>
              </a:spcBef>
              <a:buChar char="■"/>
              <a:defRPr sz="1200" b="0" i="0" u="none" strike="noStrike" cap="none">
                <a:solidFill>
                  <a:schemeClr val="dk1"/>
                </a:solidFill>
                <a:latin typeface="Calibri"/>
                <a:ea typeface="Calibri"/>
                <a:cs typeface="Calibri"/>
                <a:sym typeface="Calibri"/>
              </a:defRPr>
            </a:lvl6pPr>
            <a:lvl7pPr marL="2743200" marR="0" lvl="6" indent="0" algn="l" rtl="0">
              <a:spcBef>
                <a:spcPts val="0"/>
              </a:spcBef>
              <a:buChar char="●"/>
              <a:defRPr sz="1200" b="0" i="0" u="none" strike="noStrike" cap="none">
                <a:solidFill>
                  <a:schemeClr val="dk1"/>
                </a:solidFill>
                <a:latin typeface="Calibri"/>
                <a:ea typeface="Calibri"/>
                <a:cs typeface="Calibri"/>
                <a:sym typeface="Calibri"/>
              </a:defRPr>
            </a:lvl7pPr>
            <a:lvl8pPr marL="3200400" marR="0" lvl="7" indent="0" algn="l" rtl="0">
              <a:spcBef>
                <a:spcPts val="0"/>
              </a:spcBef>
              <a:buChar char="○"/>
              <a:defRPr sz="1200" b="0" i="0" u="none" strike="noStrike" cap="none">
                <a:solidFill>
                  <a:schemeClr val="dk1"/>
                </a:solidFill>
                <a:latin typeface="Calibri"/>
                <a:ea typeface="Calibri"/>
                <a:cs typeface="Calibri"/>
                <a:sym typeface="Calibri"/>
              </a:defRPr>
            </a:lvl8pPr>
            <a:lvl9pPr marL="3657600" marR="0" lvl="8" indent="0" algn="l" rtl="0">
              <a:spcBef>
                <a:spcPts val="0"/>
              </a:spcBef>
              <a:buChar char="■"/>
              <a:defRPr sz="1200" b="0" i="0" u="none" strike="noStrike" cap="none">
                <a:solidFill>
                  <a:schemeClr val="dk1"/>
                </a:solidFill>
                <a:latin typeface="Calibri"/>
                <a:ea typeface="Calibri"/>
                <a:cs typeface="Calibri"/>
                <a:sym typeface="Calibri"/>
              </a:defRPr>
            </a:lvl9pPr>
          </a:lstStyle>
          <a:p>
            <a:endParaRPr/>
          </a:p>
        </p:txBody>
      </p:sp>
      <p:sp>
        <p:nvSpPr>
          <p:cNvPr id="7" name="Shape 7"/>
          <p:cNvSpPr txBox="1">
            <a:spLocks noGrp="1"/>
          </p:cNvSpPr>
          <p:nvPr>
            <p:ph type="ftr" idx="11"/>
          </p:nvPr>
        </p:nvSpPr>
        <p:spPr>
          <a:xfrm>
            <a:off x="2" y="9119474"/>
            <a:ext cx="3169919" cy="480059"/>
          </a:xfrm>
          <a:prstGeom prst="rect">
            <a:avLst/>
          </a:prstGeom>
          <a:noFill/>
          <a:ln>
            <a:noFill/>
          </a:ln>
        </p:spPr>
        <p:txBody>
          <a:bodyPr wrap="square" lIns="95627" tIns="95627" rIns="95627" bIns="95627" anchor="b" anchorCtr="0"/>
          <a:lstStyle>
            <a:lvl1pPr marL="0" marR="0" lvl="0" indent="0" algn="l" rtl="0">
              <a:spcBef>
                <a:spcPts val="0"/>
              </a:spcBef>
              <a:buNone/>
              <a:defRPr sz="1300" b="0" i="0" u="none" strike="noStrike" cap="none">
                <a:solidFill>
                  <a:schemeClr val="dk1"/>
                </a:solidFill>
                <a:latin typeface="Calibri"/>
                <a:ea typeface="Calibri"/>
                <a:cs typeface="Calibri"/>
                <a:sym typeface="Calibri"/>
              </a:defRPr>
            </a:lvl1pPr>
            <a:lvl2pPr marL="478210" marR="0" lvl="1" indent="0" algn="l" rtl="0">
              <a:spcBef>
                <a:spcPts val="0"/>
              </a:spcBef>
              <a:buNone/>
              <a:defRPr sz="1900" b="0" i="0" u="none" strike="noStrike" cap="none">
                <a:solidFill>
                  <a:schemeClr val="dk1"/>
                </a:solidFill>
                <a:latin typeface="Calibri"/>
                <a:ea typeface="Calibri"/>
                <a:cs typeface="Calibri"/>
                <a:sym typeface="Calibri"/>
              </a:defRPr>
            </a:lvl2pPr>
            <a:lvl3pPr marL="956420" marR="0" lvl="2" indent="0" algn="l" rtl="0">
              <a:spcBef>
                <a:spcPts val="0"/>
              </a:spcBef>
              <a:buNone/>
              <a:defRPr sz="1900" b="0" i="0" u="none" strike="noStrike" cap="none">
                <a:solidFill>
                  <a:schemeClr val="dk1"/>
                </a:solidFill>
                <a:latin typeface="Calibri"/>
                <a:ea typeface="Calibri"/>
                <a:cs typeface="Calibri"/>
                <a:sym typeface="Calibri"/>
              </a:defRPr>
            </a:lvl3pPr>
            <a:lvl4pPr marL="1434631" marR="0" lvl="3" indent="0" algn="l" rtl="0">
              <a:spcBef>
                <a:spcPts val="0"/>
              </a:spcBef>
              <a:buNone/>
              <a:defRPr sz="1900" b="0" i="0" u="none" strike="noStrike" cap="none">
                <a:solidFill>
                  <a:schemeClr val="dk1"/>
                </a:solidFill>
                <a:latin typeface="Calibri"/>
                <a:ea typeface="Calibri"/>
                <a:cs typeface="Calibri"/>
                <a:sym typeface="Calibri"/>
              </a:defRPr>
            </a:lvl4pPr>
            <a:lvl5pPr marL="1912841" marR="0" lvl="4" indent="0" algn="l" rtl="0">
              <a:spcBef>
                <a:spcPts val="0"/>
              </a:spcBef>
              <a:buNone/>
              <a:defRPr sz="1900" b="0" i="0" u="none" strike="noStrike" cap="none">
                <a:solidFill>
                  <a:schemeClr val="dk1"/>
                </a:solidFill>
                <a:latin typeface="Calibri"/>
                <a:ea typeface="Calibri"/>
                <a:cs typeface="Calibri"/>
                <a:sym typeface="Calibri"/>
              </a:defRPr>
            </a:lvl5pPr>
            <a:lvl6pPr marL="2391051" marR="0" lvl="5" indent="0" algn="l" rtl="0">
              <a:spcBef>
                <a:spcPts val="0"/>
              </a:spcBef>
              <a:buNone/>
              <a:defRPr sz="1900" b="0" i="0" u="none" strike="noStrike" cap="none">
                <a:solidFill>
                  <a:schemeClr val="dk1"/>
                </a:solidFill>
                <a:latin typeface="Calibri"/>
                <a:ea typeface="Calibri"/>
                <a:cs typeface="Calibri"/>
                <a:sym typeface="Calibri"/>
              </a:defRPr>
            </a:lvl6pPr>
            <a:lvl7pPr marL="2869261" marR="0" lvl="6" indent="0" algn="l" rtl="0">
              <a:spcBef>
                <a:spcPts val="0"/>
              </a:spcBef>
              <a:buNone/>
              <a:defRPr sz="1900" b="0" i="0" u="none" strike="noStrike" cap="none">
                <a:solidFill>
                  <a:schemeClr val="dk1"/>
                </a:solidFill>
                <a:latin typeface="Calibri"/>
                <a:ea typeface="Calibri"/>
                <a:cs typeface="Calibri"/>
                <a:sym typeface="Calibri"/>
              </a:defRPr>
            </a:lvl7pPr>
            <a:lvl8pPr marL="3347471" marR="0" lvl="7" indent="0" algn="l" rtl="0">
              <a:spcBef>
                <a:spcPts val="0"/>
              </a:spcBef>
              <a:buNone/>
              <a:defRPr sz="1900" b="0" i="0" u="none" strike="noStrike" cap="none">
                <a:solidFill>
                  <a:schemeClr val="dk1"/>
                </a:solidFill>
                <a:latin typeface="Calibri"/>
                <a:ea typeface="Calibri"/>
                <a:cs typeface="Calibri"/>
                <a:sym typeface="Calibri"/>
              </a:defRPr>
            </a:lvl8pPr>
            <a:lvl9pPr marL="3825681" marR="0" lvl="8" indent="0" algn="l" rtl="0">
              <a:spcBef>
                <a:spcPts val="0"/>
              </a:spcBef>
              <a:buNone/>
              <a:defRPr sz="1900" b="0" i="0" u="none" strike="noStrike" cap="none">
                <a:solidFill>
                  <a:schemeClr val="dk1"/>
                </a:solidFill>
                <a:latin typeface="Calibri"/>
                <a:ea typeface="Calibri"/>
                <a:cs typeface="Calibri"/>
                <a:sym typeface="Calibri"/>
              </a:defRPr>
            </a:lvl9pPr>
          </a:lstStyle>
          <a:p>
            <a:endParaRPr/>
          </a:p>
        </p:txBody>
      </p:sp>
      <p:sp>
        <p:nvSpPr>
          <p:cNvPr id="8" name="Shape 8"/>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smtClean="0">
                <a:solidFill>
                  <a:schemeClr val="dk1"/>
                </a:solidFill>
                <a:latin typeface="Calibri"/>
                <a:ea typeface="Calibri"/>
                <a:cs typeface="Calibri"/>
                <a:sym typeface="Calibri"/>
              </a:rPr>
              <a:pPr algn="r">
                <a:buSzPct val="25000"/>
              </a:pPr>
              <a:t>‹#›</a:t>
            </a:fld>
            <a:endParaRPr lang="en-US" sz="130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Shape 176"/>
          <p:cNvSpPr txBox="1">
            <a:spLocks noGrp="1"/>
          </p:cNvSpPr>
          <p:nvPr>
            <p:ph type="body" idx="1"/>
          </p:nvPr>
        </p:nvSpPr>
        <p:spPr>
          <a:xfrm>
            <a:off x="731522" y="4560570"/>
            <a:ext cx="5852159" cy="4320540"/>
          </a:xfrm>
          <a:prstGeom prst="rect">
            <a:avLst/>
          </a:prstGeom>
        </p:spPr>
        <p:txBody>
          <a:bodyPr wrap="square" lIns="95627" tIns="95627" rIns="95627" bIns="95627" anchor="t" anchorCtr="0">
            <a:noAutofit/>
          </a:bodyPr>
          <a:lstStyle/>
          <a:p>
            <a:pPr>
              <a:buNone/>
            </a:pPr>
            <a:endParaRPr dirty="0"/>
          </a:p>
        </p:txBody>
      </p:sp>
      <p:sp>
        <p:nvSpPr>
          <p:cNvPr id="177" name="Shape 177"/>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Shape 216"/>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17" name="Shape 217"/>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Clr>
                <a:schemeClr val="dk1"/>
              </a:buClr>
              <a:buSzPct val="25000"/>
              <a:buNone/>
            </a:pPr>
            <a:r>
              <a:rPr lang="en-US" b="1" dirty="0" err="1"/>
              <a:t>DataONE</a:t>
            </a:r>
            <a:r>
              <a:rPr lang="en-US" b="1" dirty="0"/>
              <a:t> mission:</a:t>
            </a:r>
            <a:r>
              <a:rPr lang="en-US" dirty="0"/>
              <a:t> Enable new science and knowledge creation through universal access to data about life on earth and the environment that sustains it. (dataone.org)</a:t>
            </a:r>
          </a:p>
          <a:p>
            <a:pPr>
              <a:buSzPct val="25000"/>
              <a:buNone/>
            </a:pPr>
            <a:endParaRPr dirty="0"/>
          </a:p>
          <a:p>
            <a:pPr>
              <a:buSzPct val="25000"/>
              <a:buNone/>
            </a:pPr>
            <a:r>
              <a:rPr lang="en-US" dirty="0"/>
              <a:t>WG: collects good practices and lessons learned in the area of research data management in libraries. The Working Group collaborates with other initiatives to evaluate and support skills development.</a:t>
            </a:r>
          </a:p>
        </p:txBody>
      </p:sp>
      <p:sp>
        <p:nvSpPr>
          <p:cNvPr id="218" name="Shape 218"/>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2</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Shape 226"/>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27" name="Shape 227"/>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endParaRPr dirty="0"/>
          </a:p>
        </p:txBody>
      </p:sp>
      <p:sp>
        <p:nvSpPr>
          <p:cNvPr id="228" name="Shape 228"/>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3</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Shape 268"/>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69" name="Shape 269"/>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Clr>
                <a:schemeClr val="dk1"/>
              </a:buClr>
              <a:buSzPct val="25000"/>
              <a:buNone/>
            </a:pPr>
            <a:r>
              <a:rPr lang="en-US" dirty="0">
                <a:latin typeface="Arial"/>
                <a:ea typeface="Arial"/>
                <a:cs typeface="Arial"/>
                <a:sym typeface="Arial"/>
              </a:rPr>
              <a:t>Librarians also have questions about their role. We wanted to find out, through Academic university librarian survey</a:t>
            </a:r>
          </a:p>
          <a:p>
            <a:pPr marL="478210" indent="-478210">
              <a:buClr>
                <a:schemeClr val="dk1"/>
              </a:buClr>
              <a:buSzPct val="100000"/>
              <a:buNone/>
            </a:pPr>
            <a:endParaRPr dirty="0">
              <a:latin typeface="Arial"/>
              <a:ea typeface="Arial"/>
              <a:cs typeface="Arial"/>
              <a:sym typeface="Arial"/>
            </a:endParaRPr>
          </a:p>
          <a:p>
            <a:pPr marL="478210" indent="-478210">
              <a:buClr>
                <a:schemeClr val="dk1"/>
              </a:buClr>
              <a:buSzPct val="100000"/>
              <a:buFont typeface="Arial"/>
              <a:buChar char="•"/>
            </a:pPr>
            <a:r>
              <a:rPr lang="en-US" dirty="0">
                <a:latin typeface="Arial"/>
                <a:ea typeface="Arial"/>
                <a:cs typeface="Arial"/>
                <a:sym typeface="Arial"/>
              </a:rPr>
              <a:t>Do librarians have the background, skills and education to provide RDS?</a:t>
            </a:r>
          </a:p>
          <a:p>
            <a:pPr marL="478210" indent="-478210">
              <a:buClr>
                <a:schemeClr val="dk1"/>
              </a:buClr>
              <a:buSzPct val="100000"/>
              <a:buFont typeface="Arial"/>
              <a:buChar char="•"/>
            </a:pPr>
            <a:r>
              <a:rPr lang="en-US" dirty="0">
                <a:latin typeface="Arial"/>
                <a:ea typeface="Arial"/>
                <a:cs typeface="Arial"/>
                <a:sym typeface="Arial"/>
              </a:rPr>
              <a:t>What are librarian attitudes regarding the importance of RDS?</a:t>
            </a:r>
          </a:p>
          <a:p>
            <a:pPr marL="478210" indent="-478210">
              <a:buClr>
                <a:schemeClr val="dk1"/>
              </a:buClr>
              <a:buSzPct val="100000"/>
              <a:buFont typeface="Arial"/>
              <a:buChar char="•"/>
            </a:pPr>
            <a:r>
              <a:rPr lang="en-US" dirty="0">
                <a:latin typeface="Arial"/>
                <a:ea typeface="Arial"/>
                <a:cs typeface="Arial"/>
                <a:sym typeface="Arial"/>
              </a:rPr>
              <a:t>What factors contribute to or inhibit engagement of librarians in RDS?s</a:t>
            </a:r>
          </a:p>
          <a:p>
            <a:pPr>
              <a:buSzPct val="25000"/>
              <a:buNone/>
            </a:pPr>
            <a:endParaRPr dirty="0"/>
          </a:p>
        </p:txBody>
      </p:sp>
      <p:sp>
        <p:nvSpPr>
          <p:cNvPr id="270" name="Shape 270"/>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5</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Shape 310"/>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311" name="Shape 311"/>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endParaRPr dirty="0"/>
          </a:p>
        </p:txBody>
      </p:sp>
      <p:sp>
        <p:nvSpPr>
          <p:cNvPr id="312" name="Shape 312"/>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latin typeface="Calibri"/>
                <a:ea typeface="Calibri"/>
                <a:cs typeface="Calibri"/>
                <a:sym typeface="Calibri"/>
              </a:rPr>
              <a:pPr algn="r">
                <a:buSzPct val="25000"/>
              </a:pPr>
              <a:t>6</a:t>
            </a:fld>
            <a:endParaRPr lang="en-US" sz="1300">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Shape 318"/>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319" name="Shape 319"/>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endParaRPr lang="en-US" dirty="0"/>
          </a:p>
        </p:txBody>
      </p:sp>
      <p:sp>
        <p:nvSpPr>
          <p:cNvPr id="320" name="Shape 320"/>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7</a:t>
            </a:fld>
            <a:endParaRPr lang="en-US" sz="13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827130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Shape 326"/>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327" name="Shape 327"/>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endParaRPr dirty="0"/>
          </a:p>
        </p:txBody>
      </p:sp>
      <p:sp>
        <p:nvSpPr>
          <p:cNvPr id="328" name="Shape 328"/>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8</a:t>
            </a:fld>
            <a:endParaRPr lang="en-US" sz="13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830278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Shape 334"/>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335" name="Shape 335"/>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endParaRPr b="1" i="1">
              <a:latin typeface="Arial"/>
              <a:ea typeface="Arial"/>
              <a:cs typeface="Arial"/>
              <a:sym typeface="Arial"/>
            </a:endParaRPr>
          </a:p>
        </p:txBody>
      </p:sp>
      <p:sp>
        <p:nvSpPr>
          <p:cNvPr id="336" name="Shape 336"/>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9</a:t>
            </a:fld>
            <a:endParaRPr lang="en-US" sz="13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591313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US" dirty="0"/>
              <a:t> Data Sharing by Scientists: Practices and Perceptions</a:t>
            </a:r>
          </a:p>
          <a:p>
            <a:pPr>
              <a:buNone/>
            </a:pPr>
            <a:r>
              <a:rPr lang="en-US" dirty="0"/>
              <a:t>    Carol </a:t>
            </a:r>
            <a:r>
              <a:rPr lang="en-US" dirty="0" err="1"/>
              <a:t>Tenopir</a:t>
            </a:r>
            <a:r>
              <a:rPr lang="en-US" dirty="0"/>
              <a:t>, Suzie Allard, Kimberly Douglass, </a:t>
            </a:r>
            <a:r>
              <a:rPr lang="en-US" dirty="0" err="1"/>
              <a:t>Arsev</a:t>
            </a:r>
            <a:r>
              <a:rPr lang="en-US" dirty="0"/>
              <a:t> </a:t>
            </a:r>
            <a:r>
              <a:rPr lang="en-US" dirty="0" err="1"/>
              <a:t>Umur</a:t>
            </a:r>
            <a:r>
              <a:rPr lang="en-US" dirty="0"/>
              <a:t> </a:t>
            </a:r>
            <a:r>
              <a:rPr lang="en-US" dirty="0" err="1"/>
              <a:t>Aydinoglu</a:t>
            </a:r>
            <a:r>
              <a:rPr lang="en-US" dirty="0"/>
              <a:t>, Lei Wu, Eleanor Read, Maribeth </a:t>
            </a:r>
            <a:r>
              <a:rPr lang="en-US" dirty="0" err="1"/>
              <a:t>Manoff</a:t>
            </a:r>
            <a:r>
              <a:rPr lang="en-US" dirty="0"/>
              <a:t>, Mike Frame</a:t>
            </a:r>
          </a:p>
          <a:p>
            <a:pPr>
              <a:buNone/>
            </a:pPr>
            <a:r>
              <a:rPr lang="en-US" dirty="0"/>
              <a:t>    Research Article | published 29 Jun 2011 PLOS ONE</a:t>
            </a:r>
          </a:p>
          <a:p>
            <a:pPr>
              <a:buNone/>
            </a:pPr>
            <a:r>
              <a:rPr lang="en-US" dirty="0"/>
              <a:t>    https://doi.org/10.1371/journal.pone.0021101</a:t>
            </a:r>
          </a:p>
          <a:p>
            <a:pPr>
              <a:buNone/>
            </a:pPr>
            <a:r>
              <a:rPr lang="en-US" dirty="0"/>
              <a:t>    Views: 41449 • Citations: 273 • Saves: 722 • Shares: 75</a:t>
            </a:r>
          </a:p>
          <a:p>
            <a:pPr>
              <a:buNone/>
            </a:pPr>
            <a:endParaRPr lang="en-US" dirty="0"/>
          </a:p>
          <a:p>
            <a:pPr>
              <a:buNone/>
            </a:pPr>
            <a:r>
              <a:rPr lang="en-US" dirty="0"/>
              <a:t>OLD METRICS</a:t>
            </a:r>
          </a:p>
          <a:p>
            <a:pPr>
              <a:buNone/>
            </a:pPr>
            <a:r>
              <a:rPr lang="en-US" dirty="0"/>
              <a:t>Views: 36,313 Citations: 205 Shares: 68 </a:t>
            </a:r>
          </a:p>
          <a:p>
            <a:pPr>
              <a:buNone/>
            </a:pPr>
            <a:endParaRPr lang="en-US" dirty="0"/>
          </a:p>
          <a:p>
            <a:pPr>
              <a:buNone/>
            </a:pPr>
            <a:r>
              <a:rPr lang="en-US" dirty="0"/>
              <a:t> Changes in Data Sharing and Data Reuse Practices and Perceptions among Scientists Worldwide</a:t>
            </a:r>
          </a:p>
          <a:p>
            <a:pPr>
              <a:buNone/>
            </a:pPr>
            <a:endParaRPr lang="en-US" dirty="0"/>
          </a:p>
          <a:p>
            <a:pPr>
              <a:buNone/>
            </a:pPr>
            <a:r>
              <a:rPr lang="en-US" dirty="0"/>
              <a:t>    Carol </a:t>
            </a:r>
            <a:r>
              <a:rPr lang="en-US" dirty="0" err="1"/>
              <a:t>Tenopir</a:t>
            </a:r>
            <a:r>
              <a:rPr lang="en-US" dirty="0"/>
              <a:t>, Elizabeth D. Dalton, Suzie Allard, Mike Frame, Ivanka </a:t>
            </a:r>
            <a:r>
              <a:rPr lang="en-US" dirty="0" err="1"/>
              <a:t>Pjesivac</a:t>
            </a:r>
            <a:r>
              <a:rPr lang="en-US" dirty="0"/>
              <a:t>, Ben Birch, Danielle Pollock, Kristina Dorsett</a:t>
            </a:r>
          </a:p>
          <a:p>
            <a:pPr>
              <a:buNone/>
            </a:pPr>
            <a:r>
              <a:rPr lang="en-US" dirty="0"/>
              <a:t>    Research Article | published 26 Aug 2015 PLOS ONE</a:t>
            </a:r>
          </a:p>
          <a:p>
            <a:pPr>
              <a:buNone/>
            </a:pPr>
            <a:r>
              <a:rPr lang="en-US" dirty="0"/>
              <a:t>    https://doi.org/10.1371/journal.pone.0134826</a:t>
            </a:r>
          </a:p>
          <a:p>
            <a:pPr>
              <a:buNone/>
            </a:pPr>
            <a:r>
              <a:rPr lang="en-US" dirty="0"/>
              <a:t>    Views: 10868 • Citations: 27 • Saves: 178 • Shares: 175</a:t>
            </a:r>
          </a:p>
          <a:p>
            <a:pPr>
              <a:buNone/>
            </a:pPr>
            <a:endParaRPr lang="en-US" dirty="0"/>
          </a:p>
          <a:p>
            <a:pPr>
              <a:buNone/>
            </a:pPr>
            <a:r>
              <a:rPr lang="en-US" dirty="0"/>
              <a:t>OLD METRICS CHANGES</a:t>
            </a:r>
          </a:p>
          <a:p>
            <a:pPr>
              <a:buNone/>
            </a:pPr>
            <a:r>
              <a:rPr lang="en-US" dirty="0"/>
              <a:t>Views: 8,511</a:t>
            </a:r>
          </a:p>
          <a:p>
            <a:pPr>
              <a:buNone/>
            </a:pPr>
            <a:r>
              <a:rPr lang="en-US" dirty="0"/>
              <a:t>Citations: 8 </a:t>
            </a:r>
          </a:p>
          <a:p>
            <a:pPr>
              <a:buNone/>
            </a:pPr>
            <a:r>
              <a:rPr lang="en-US"/>
              <a:t>Shares: 165</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8111CB4-F7F3-4A44-82E5-7DD80A152AA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164079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Shape 369"/>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370" name="Shape 370"/>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endParaRPr/>
          </a:p>
        </p:txBody>
      </p:sp>
      <p:sp>
        <p:nvSpPr>
          <p:cNvPr id="371" name="Shape 371"/>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11</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latin typeface="Arial" panose="020B0604020202020204" pitchFamily="34" charset="0"/>
                <a:cs typeface="Arial" panose="020B0604020202020204" pitchFamily="34" charset="0"/>
              </a:rPr>
              <a:t>But stakeholders don’t always follow all. Researchers, for example, may be focused on collecting and analyzing; so this is a key stakeholder group and I’ll give just a few highlights of the original survey of scientists.</a:t>
            </a:r>
          </a:p>
          <a:p>
            <a:endParaRPr lang="en-US" sz="1400"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Personas are a representation of the objectives and behavior of a real group of users; </a:t>
            </a:r>
            <a:r>
              <a:rPr lang="en-US" sz="1400" dirty="0" err="1">
                <a:latin typeface="Arial" panose="020B0604020202020204" pitchFamily="34" charset="0"/>
                <a:cs typeface="Arial" panose="020B0604020202020204" pitchFamily="34" charset="0"/>
              </a:rPr>
              <a:t>DataONE</a:t>
            </a:r>
            <a:r>
              <a:rPr lang="en-US" sz="1400" dirty="0">
                <a:latin typeface="Arial" panose="020B0604020202020204" pitchFamily="34" charset="0"/>
                <a:cs typeface="Arial" panose="020B0604020202020204" pitchFamily="34" charset="0"/>
              </a:rPr>
              <a:t> working group members created these fictional representations by synthesizing data collected from users, particularly from surveys.  </a:t>
            </a:r>
            <a:r>
              <a:rPr lang="en-US" sz="1400" dirty="0" err="1">
                <a:latin typeface="Arial" panose="020B0604020202020204" pitchFamily="34" charset="0"/>
                <a:cs typeface="Arial" panose="020B0604020202020204" pitchFamily="34" charset="0"/>
              </a:rPr>
              <a:t>DataONE</a:t>
            </a:r>
            <a:r>
              <a:rPr lang="en-US" sz="1400" dirty="0">
                <a:latin typeface="Arial" panose="020B0604020202020204" pitchFamily="34" charset="0"/>
                <a:cs typeface="Arial" panose="020B0604020202020204" pitchFamily="34" charset="0"/>
              </a:rPr>
              <a:t> WG members also used </a:t>
            </a:r>
            <a:r>
              <a:rPr lang="en-US" sz="1400" dirty="0" err="1">
                <a:latin typeface="Arial" panose="020B0604020202020204" pitchFamily="34" charset="0"/>
                <a:cs typeface="Arial" panose="020B0604020202020204" pitchFamily="34" charset="0"/>
              </a:rPr>
              <a:t>nterviews</a:t>
            </a:r>
            <a:r>
              <a:rPr lang="en-US" sz="1400" dirty="0">
                <a:latin typeface="Arial" panose="020B0604020202020204" pitchFamily="34" charset="0"/>
                <a:cs typeface="Arial" panose="020B0604020202020204" pitchFamily="34" charset="0"/>
              </a:rPr>
              <a:t> collected by researchers in the Digital </a:t>
            </a:r>
            <a:r>
              <a:rPr lang="en-US" sz="1400" dirty="0" err="1">
                <a:latin typeface="Arial" panose="020B0604020202020204" pitchFamily="34" charset="0"/>
                <a:cs typeface="Arial" panose="020B0604020202020204" pitchFamily="34" charset="0"/>
              </a:rPr>
              <a:t>Curaiton</a:t>
            </a:r>
            <a:r>
              <a:rPr lang="en-US" sz="1400" dirty="0">
                <a:latin typeface="Arial" panose="020B0604020202020204" pitchFamily="34" charset="0"/>
                <a:cs typeface="Arial" panose="020B0604020202020204" pitchFamily="34" charset="0"/>
              </a:rPr>
              <a:t> Profiles project at Purdue and UIUC.  Creating these personas was actually a means of engagement &amp; collaboration.</a:t>
            </a:r>
          </a:p>
          <a:p>
            <a:endParaRPr lang="en-US" sz="1400"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Scenarios differ from personas because they are focused on the context and process of an activity rather than on the individual engaged in the activity. We create these narratives to  describe the expected flow of an activity based on the characteristics of the researcher when it was aligned with the information lifecycle. Scenarios are projections of expected behaviors to portray user behavior with respect to the system interface and represent the workflow indicating usage of a product by the users in a real life situation. </a:t>
            </a:r>
          </a:p>
          <a:p>
            <a:endParaRPr lang="en-US" sz="1400"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Here is an example of an early career field scientist where the current data practices are in blue and pink represents the places in the data lifecycle that can be augmented by tools or infrastructure from </a:t>
            </a:r>
            <a:r>
              <a:rPr lang="en-US" sz="1400" dirty="0" err="1">
                <a:latin typeface="Arial" panose="020B0604020202020204" pitchFamily="34" charset="0"/>
                <a:cs typeface="Arial" panose="020B0604020202020204" pitchFamily="34" charset="0"/>
              </a:rPr>
              <a:t>DataONE</a:t>
            </a:r>
            <a:r>
              <a:rPr lang="en-US" sz="1400" dirty="0">
                <a:latin typeface="Arial" panose="020B0604020202020204" pitchFamily="34" charset="0"/>
                <a:cs typeface="Arial" panose="020B0604020202020204" pitchFamily="34" charset="0"/>
              </a:rPr>
              <a:t>.</a:t>
            </a:r>
          </a:p>
          <a:p>
            <a:endParaRPr lang="en-US" sz="1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277BA70D-DF36-974B-80CD-8C910266DD3C}" type="slidenum">
              <a:rPr lang="en-US" smtClean="0"/>
              <a:t>12</a:t>
            </a:fld>
            <a:endParaRPr lang="en-US"/>
          </a:p>
        </p:txBody>
      </p:sp>
    </p:spTree>
    <p:extLst>
      <p:ext uri="{BB962C8B-B14F-4D97-AF65-F5344CB8AC3E}">
        <p14:creationId xmlns:p14="http://schemas.microsoft.com/office/powerpoint/2010/main" val="20784615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Shape 431"/>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32" name="Shape 432"/>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r>
              <a:rPr lang="en-US"/>
              <a:t>Impediment to progress to science: M=4</a:t>
            </a:r>
          </a:p>
          <a:p>
            <a:pPr>
              <a:buSzPct val="25000"/>
              <a:buNone/>
            </a:pPr>
            <a:r>
              <a:rPr lang="en-US"/>
              <a:t>Restricted my ability to answer scientific questions: M=3.4</a:t>
            </a:r>
          </a:p>
          <a:p>
            <a:pPr>
              <a:buSzPct val="25000"/>
              <a:buNone/>
            </a:pPr>
            <a:endParaRPr/>
          </a:p>
        </p:txBody>
      </p:sp>
      <p:sp>
        <p:nvSpPr>
          <p:cNvPr id="433" name="Shape 433"/>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13</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Shape 409"/>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10" name="Shape 410"/>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Clr>
                <a:schemeClr val="dk1"/>
              </a:buClr>
              <a:buSzPct val="25000"/>
              <a:buNone/>
            </a:pPr>
            <a:r>
              <a:rPr lang="en-US" dirty="0"/>
              <a:t>2014/15</a:t>
            </a:r>
          </a:p>
        </p:txBody>
      </p:sp>
      <p:sp>
        <p:nvSpPr>
          <p:cNvPr id="411" name="Shape 411"/>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latin typeface="Calibri"/>
                <a:ea typeface="Calibri"/>
                <a:cs typeface="Calibri"/>
                <a:sym typeface="Calibri"/>
              </a:rPr>
              <a:pPr algn="r">
                <a:buSzPct val="25000"/>
              </a:pPr>
              <a:t>14</a:t>
            </a:fld>
            <a:endParaRPr lang="en-US" sz="1300">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Shape 416"/>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17" name="Shape 417"/>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r>
              <a:rPr lang="en-US" b="1" i="1" dirty="0"/>
              <a:t>n=743; 2014-15</a:t>
            </a:r>
          </a:p>
        </p:txBody>
      </p:sp>
      <p:sp>
        <p:nvSpPr>
          <p:cNvPr id="418" name="Shape 418"/>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15</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Shape 401"/>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02" name="Shape 402"/>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endParaRPr lang="en-US" dirty="0"/>
          </a:p>
        </p:txBody>
      </p:sp>
      <p:sp>
        <p:nvSpPr>
          <p:cNvPr id="403" name="Shape 403"/>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16</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Shape 424"/>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25" name="Shape 425"/>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r>
              <a:rPr lang="en-US" dirty="0"/>
              <a:t>2014/15</a:t>
            </a:r>
          </a:p>
        </p:txBody>
      </p:sp>
      <p:sp>
        <p:nvSpPr>
          <p:cNvPr id="426" name="Shape 426"/>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17</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Shape 441"/>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42" name="Shape 442"/>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Shape 448"/>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49" name="Shape 449"/>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r>
              <a:rPr lang="en-US" dirty="0"/>
              <a:t>On “Current Practices…” according to </a:t>
            </a:r>
            <a:r>
              <a:rPr lang="en-US" dirty="0" err="1"/>
              <a:t>GoogleScholar</a:t>
            </a:r>
            <a:r>
              <a:rPr lang="en-US" dirty="0"/>
              <a:t>, has been cited=104. I checked Web of Science and ACRL sites.</a:t>
            </a:r>
          </a:p>
          <a:p>
            <a:pPr>
              <a:buSzPct val="25000"/>
              <a:buNone/>
            </a:pPr>
            <a:endParaRPr lang="en-US" dirty="0"/>
          </a:p>
          <a:p>
            <a:pPr>
              <a:buSzPct val="25000"/>
              <a:buNone/>
            </a:pPr>
            <a:r>
              <a:rPr lang="en-US" dirty="0"/>
              <a:t>On “RDS” article, </a:t>
            </a:r>
            <a:r>
              <a:rPr lang="en-US" dirty="0" err="1"/>
              <a:t>JeSL</a:t>
            </a:r>
            <a:r>
              <a:rPr lang="en-US" dirty="0"/>
              <a:t> only lists downloads; Google Scholar has citation count of 23.)</a:t>
            </a:r>
          </a:p>
          <a:p>
            <a:pPr>
              <a:buSzPct val="25000"/>
              <a:buNone/>
            </a:pPr>
            <a:endParaRPr lang="en-US" dirty="0"/>
          </a:p>
          <a:p>
            <a:pPr>
              <a:buSzPct val="25000"/>
              <a:buNone/>
            </a:pPr>
            <a:endParaRPr lang="en-US" dirty="0"/>
          </a:p>
        </p:txBody>
      </p:sp>
      <p:sp>
        <p:nvSpPr>
          <p:cNvPr id="450" name="Shape 450"/>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19</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Shape 460"/>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61" name="Shape 461"/>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Clr>
                <a:schemeClr val="dk1"/>
              </a:buClr>
              <a:buSzPct val="25000"/>
              <a:buNone/>
            </a:pPr>
            <a:r>
              <a:rPr lang="en-US">
                <a:latin typeface="Arial"/>
                <a:ea typeface="Arial"/>
                <a:cs typeface="Arial"/>
                <a:sym typeface="Arial"/>
              </a:rPr>
              <a:t>n=119; (answered both a demographic &amp; analysis questions) n=109 answered by country</a:t>
            </a:r>
          </a:p>
          <a:p>
            <a:pPr>
              <a:buClr>
                <a:schemeClr val="dk1"/>
              </a:buClr>
              <a:buSzPct val="25000"/>
              <a:buNone/>
            </a:pPr>
            <a:r>
              <a:rPr lang="en-US">
                <a:latin typeface="Arial"/>
                <a:ea typeface="Arial"/>
                <a:cs typeface="Arial"/>
                <a:sym typeface="Arial"/>
              </a:rPr>
              <a:t>West: 51% North: 19% East: 17% South: 13%</a:t>
            </a:r>
          </a:p>
          <a:p>
            <a:pPr>
              <a:buClr>
                <a:schemeClr val="dk1"/>
              </a:buClr>
              <a:buSzPct val="25000"/>
              <a:buNone/>
            </a:pPr>
            <a:endParaRPr>
              <a:latin typeface="Arial"/>
              <a:ea typeface="Arial"/>
              <a:cs typeface="Arial"/>
              <a:sym typeface="Arial"/>
            </a:endParaRPr>
          </a:p>
          <a:p>
            <a:pPr>
              <a:buClr>
                <a:schemeClr val="dk1"/>
              </a:buClr>
              <a:buSzPct val="25000"/>
              <a:buNone/>
            </a:pPr>
            <a:r>
              <a:rPr lang="en-US">
                <a:latin typeface="Arial"/>
                <a:ea typeface="Arial"/>
                <a:cs typeface="Arial"/>
                <a:sym typeface="Arial"/>
              </a:rPr>
              <a:t>n=333 (LIBER pop) </a:t>
            </a:r>
          </a:p>
          <a:p>
            <a:pPr>
              <a:buClr>
                <a:schemeClr val="dk1"/>
              </a:buClr>
              <a:buSzPct val="25000"/>
              <a:buNone/>
            </a:pPr>
            <a:r>
              <a:rPr lang="en-US">
                <a:latin typeface="Arial"/>
                <a:ea typeface="Arial"/>
                <a:cs typeface="Arial"/>
                <a:sym typeface="Arial"/>
              </a:rPr>
              <a:t>West: 177 (53.1%) East:  52 (15.6%) North: 49 (14.7%) South: 55 (16.5%)</a:t>
            </a:r>
          </a:p>
          <a:p>
            <a:pPr>
              <a:buSzPct val="25000"/>
              <a:buNone/>
            </a:pPr>
            <a:endParaRPr/>
          </a:p>
        </p:txBody>
      </p:sp>
      <p:sp>
        <p:nvSpPr>
          <p:cNvPr id="462" name="Shape 462"/>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21</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Shape 489"/>
          <p:cNvSpPr txBox="1">
            <a:spLocks noGrp="1"/>
          </p:cNvSpPr>
          <p:nvPr>
            <p:ph type="body" idx="1"/>
          </p:nvPr>
        </p:nvSpPr>
        <p:spPr>
          <a:xfrm>
            <a:off x="731522" y="4560570"/>
            <a:ext cx="5852159" cy="4320540"/>
          </a:xfrm>
          <a:prstGeom prst="rect">
            <a:avLst/>
          </a:prstGeom>
        </p:spPr>
        <p:txBody>
          <a:bodyPr wrap="square" lIns="95627" tIns="95627" rIns="95627" bIns="95627" anchor="t" anchorCtr="0">
            <a:noAutofit/>
          </a:bodyPr>
          <a:lstStyle/>
          <a:p>
            <a:pPr>
              <a:buNone/>
            </a:pPr>
            <a:endParaRPr/>
          </a:p>
        </p:txBody>
      </p:sp>
      <p:sp>
        <p:nvSpPr>
          <p:cNvPr id="490" name="Shape 490"/>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Shape 495"/>
          <p:cNvSpPr txBox="1">
            <a:spLocks noGrp="1"/>
          </p:cNvSpPr>
          <p:nvPr>
            <p:ph type="body" idx="1"/>
          </p:nvPr>
        </p:nvSpPr>
        <p:spPr>
          <a:xfrm>
            <a:off x="731522" y="4560570"/>
            <a:ext cx="5852159" cy="4320540"/>
          </a:xfrm>
          <a:prstGeom prst="rect">
            <a:avLst/>
          </a:prstGeom>
        </p:spPr>
        <p:txBody>
          <a:bodyPr wrap="square" lIns="95627" tIns="95627" rIns="95627" bIns="95627" anchor="t" anchorCtr="0">
            <a:noAutofit/>
          </a:bodyPr>
          <a:lstStyle/>
          <a:p>
            <a:pPr>
              <a:buNone/>
            </a:pPr>
            <a:endParaRPr/>
          </a:p>
        </p:txBody>
      </p:sp>
      <p:sp>
        <p:nvSpPr>
          <p:cNvPr id="496" name="Shape 496"/>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*yes only responses*</a:t>
            </a:r>
          </a:p>
          <a:p>
            <a:r>
              <a:rPr lang="en-US" sz="1200" b="0" i="0" u="none" strike="noStrike" kern="1200" dirty="0">
                <a:solidFill>
                  <a:schemeClr val="tx1"/>
                </a:solidFill>
                <a:effectLst/>
                <a:latin typeface="+mn-lt"/>
                <a:ea typeface="+mn-ea"/>
                <a:cs typeface="+mn-cs"/>
              </a:rPr>
              <a:t>Outreach/collaboration with other RDS providers (n=107)</a:t>
            </a:r>
            <a:r>
              <a:rPr lang="en-US" dirty="0"/>
              <a:t> </a:t>
            </a:r>
          </a:p>
          <a:p>
            <a:r>
              <a:rPr lang="en-US" sz="1200" b="0" i="0" u="none" strike="noStrike" kern="1200" dirty="0">
                <a:solidFill>
                  <a:schemeClr val="tx1"/>
                </a:solidFill>
                <a:effectLst/>
                <a:latin typeface="+mn-lt"/>
                <a:ea typeface="+mn-ea"/>
                <a:cs typeface="+mn-cs"/>
              </a:rPr>
              <a:t>Consulting on data and metadata standards (n=105)</a:t>
            </a:r>
            <a:r>
              <a:rPr lang="en-US" dirty="0"/>
              <a:t> </a:t>
            </a:r>
          </a:p>
          <a:p>
            <a:r>
              <a:rPr lang="en-US" sz="1200" b="0" i="0" u="none" strike="noStrike" kern="1200" dirty="0">
                <a:solidFill>
                  <a:schemeClr val="tx1"/>
                </a:solidFill>
                <a:effectLst/>
                <a:latin typeface="+mn-lt"/>
                <a:ea typeface="+mn-ea"/>
                <a:cs typeface="+mn-cs"/>
              </a:rPr>
              <a:t>Consulting on data </a:t>
            </a:r>
            <a:r>
              <a:rPr lang="en-US" sz="1200" b="0" i="0" u="none" strike="noStrike" kern="1200" dirty="0" err="1">
                <a:solidFill>
                  <a:schemeClr val="tx1"/>
                </a:solidFill>
                <a:effectLst/>
                <a:latin typeface="+mn-lt"/>
                <a:ea typeface="+mn-ea"/>
                <a:cs typeface="+mn-cs"/>
              </a:rPr>
              <a:t>mgt</a:t>
            </a:r>
            <a:r>
              <a:rPr lang="en-US" sz="1200" b="0" i="0" u="none" strike="noStrike" kern="1200" dirty="0">
                <a:solidFill>
                  <a:schemeClr val="tx1"/>
                </a:solidFill>
                <a:effectLst/>
                <a:latin typeface="+mn-lt"/>
                <a:ea typeface="+mn-ea"/>
                <a:cs typeface="+mn-cs"/>
              </a:rPr>
              <a:t> plans (n=107)</a:t>
            </a:r>
            <a:r>
              <a:rPr lang="en-US" dirty="0"/>
              <a:t> </a:t>
            </a:r>
          </a:p>
          <a:p>
            <a:r>
              <a:rPr lang="en-US" sz="1200" b="0" i="0" u="none" strike="noStrike" kern="1200" dirty="0">
                <a:solidFill>
                  <a:schemeClr val="tx1"/>
                </a:solidFill>
                <a:effectLst/>
                <a:latin typeface="+mn-lt"/>
                <a:ea typeface="+mn-ea"/>
                <a:cs typeface="+mn-cs"/>
              </a:rPr>
              <a:t>Training colleagues on RDS (n=95)</a:t>
            </a:r>
            <a:r>
              <a:rPr lang="en-US" dirty="0"/>
              <a:t> </a:t>
            </a:r>
          </a:p>
          <a:p>
            <a:r>
              <a:rPr lang="en-US" sz="1200" b="0" i="0" u="none" strike="noStrike" kern="1200" dirty="0">
                <a:solidFill>
                  <a:schemeClr val="tx1"/>
                </a:solidFill>
                <a:effectLst/>
                <a:latin typeface="+mn-lt"/>
                <a:ea typeface="+mn-ea"/>
                <a:cs typeface="+mn-cs"/>
              </a:rPr>
              <a:t>Involved in policy development/planning (n=95)</a:t>
            </a:r>
            <a:r>
              <a:rPr lang="en-US" dirty="0"/>
              <a:t> </a:t>
            </a:r>
          </a:p>
          <a:p>
            <a:r>
              <a:rPr lang="en-US" sz="1200" b="0" i="0" u="none" strike="noStrike" kern="1200" dirty="0">
                <a:solidFill>
                  <a:schemeClr val="tx1"/>
                </a:solidFill>
                <a:effectLst/>
                <a:latin typeface="+mn-lt"/>
                <a:ea typeface="+mn-ea"/>
                <a:cs typeface="+mn-cs"/>
              </a:rPr>
              <a:t>Discussing RDS with others (n=95)</a:t>
            </a:r>
            <a:r>
              <a:rPr lang="en-US" dirty="0"/>
              <a:t> </a:t>
            </a:r>
          </a:p>
          <a:p>
            <a:endParaRPr lang="en-US" dirty="0"/>
          </a:p>
        </p:txBody>
      </p:sp>
      <p:sp>
        <p:nvSpPr>
          <p:cNvPr id="4" name="Slide Number Placeholder 3"/>
          <p:cNvSpPr>
            <a:spLocks noGrp="1"/>
          </p:cNvSpPr>
          <p:nvPr>
            <p:ph type="sldNum" sz="quarter" idx="10"/>
          </p:nvPr>
        </p:nvSpPr>
        <p:spPr/>
        <p:txBody>
          <a:bodyPr/>
          <a:lstStyle/>
          <a:p>
            <a:fld id="{277BA70D-DF36-974B-80CD-8C910266DD3C}" type="slidenum">
              <a:rPr lang="en-US" smtClean="0"/>
              <a:t>24</a:t>
            </a:fld>
            <a:endParaRPr lang="en-US"/>
          </a:p>
        </p:txBody>
      </p:sp>
    </p:spTree>
    <p:extLst>
      <p:ext uri="{BB962C8B-B14F-4D97-AF65-F5344CB8AC3E}">
        <p14:creationId xmlns:p14="http://schemas.microsoft.com/office/powerpoint/2010/main" val="3211801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*Yes only*</a:t>
            </a:r>
          </a:p>
          <a:p>
            <a:r>
              <a:rPr lang="en-US" sz="1200" b="0" i="0" u="none" strike="noStrike" kern="1200" dirty="0">
                <a:solidFill>
                  <a:schemeClr val="tx1"/>
                </a:solidFill>
                <a:effectLst/>
                <a:latin typeface="+mn-lt"/>
                <a:ea typeface="+mn-ea"/>
                <a:cs typeface="+mn-cs"/>
              </a:rPr>
              <a:t>ID datasets (n=106)</a:t>
            </a:r>
            <a:r>
              <a:rPr lang="en-US" dirty="0"/>
              <a:t> </a:t>
            </a:r>
          </a:p>
          <a:p>
            <a:r>
              <a:rPr lang="en-US" sz="1200" b="0" i="0" u="none" strike="noStrike" kern="1200" dirty="0">
                <a:solidFill>
                  <a:schemeClr val="tx1"/>
                </a:solidFill>
                <a:effectLst/>
                <a:latin typeface="+mn-lt"/>
                <a:ea typeface="+mn-ea"/>
                <a:cs typeface="+mn-cs"/>
              </a:rPr>
              <a:t>Direct participation with researchers (n=94)</a:t>
            </a:r>
            <a:r>
              <a:rPr lang="en-US" dirty="0"/>
              <a:t> </a:t>
            </a:r>
          </a:p>
          <a:p>
            <a:r>
              <a:rPr lang="en-US" sz="1200" b="0" i="0" u="none" strike="noStrike" kern="1200" dirty="0">
                <a:solidFill>
                  <a:schemeClr val="tx1"/>
                </a:solidFill>
                <a:effectLst/>
                <a:latin typeface="+mn-lt"/>
                <a:ea typeface="+mn-ea"/>
                <a:cs typeface="+mn-cs"/>
              </a:rPr>
              <a:t>Creating web guides (n=100)</a:t>
            </a:r>
            <a:r>
              <a:rPr lang="en-US" dirty="0"/>
              <a:t> </a:t>
            </a:r>
          </a:p>
          <a:p>
            <a:r>
              <a:rPr lang="en-US" sz="1200" b="0" i="0" u="none" strike="noStrike" kern="1200" dirty="0">
                <a:solidFill>
                  <a:schemeClr val="tx1"/>
                </a:solidFill>
                <a:effectLst/>
                <a:latin typeface="+mn-lt"/>
                <a:ea typeface="+mn-ea"/>
                <a:cs typeface="+mn-cs"/>
              </a:rPr>
              <a:t>Providing tech support for finding/citing data (n=101)</a:t>
            </a:r>
            <a:r>
              <a:rPr lang="en-US" dirty="0"/>
              <a:t> </a:t>
            </a:r>
          </a:p>
          <a:p>
            <a:r>
              <a:rPr lang="en-US" sz="1200" b="0" i="0" u="none" strike="noStrike" kern="1200" dirty="0">
                <a:solidFill>
                  <a:schemeClr val="tx1"/>
                </a:solidFill>
                <a:effectLst/>
                <a:latin typeface="+mn-lt"/>
                <a:ea typeface="+mn-ea"/>
                <a:cs typeface="+mn-cs"/>
              </a:rPr>
              <a:t>Providing ref. support for RDS (n=101)</a:t>
            </a:r>
            <a:r>
              <a:rPr lang="en-US" dirty="0"/>
              <a:t> </a:t>
            </a:r>
          </a:p>
          <a:p>
            <a:endParaRPr lang="en-US" dirty="0"/>
          </a:p>
        </p:txBody>
      </p:sp>
      <p:sp>
        <p:nvSpPr>
          <p:cNvPr id="4" name="Slide Number Placeholder 3"/>
          <p:cNvSpPr>
            <a:spLocks noGrp="1"/>
          </p:cNvSpPr>
          <p:nvPr>
            <p:ph type="sldNum" sz="quarter" idx="10"/>
          </p:nvPr>
        </p:nvSpPr>
        <p:spPr/>
        <p:txBody>
          <a:bodyPr/>
          <a:lstStyle/>
          <a:p>
            <a:fld id="{277BA70D-DF36-974B-80CD-8C910266DD3C}" type="slidenum">
              <a:rPr lang="en-US" smtClean="0"/>
              <a:t>25</a:t>
            </a:fld>
            <a:endParaRPr lang="en-US"/>
          </a:p>
        </p:txBody>
      </p:sp>
    </p:spTree>
    <p:extLst>
      <p:ext uri="{BB962C8B-B14F-4D97-AF65-F5344CB8AC3E}">
        <p14:creationId xmlns:p14="http://schemas.microsoft.com/office/powerpoint/2010/main" val="1655579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Shape 525"/>
          <p:cNvSpPr txBox="1">
            <a:spLocks noGrp="1"/>
          </p:cNvSpPr>
          <p:nvPr>
            <p:ph type="body" idx="1"/>
          </p:nvPr>
        </p:nvSpPr>
        <p:spPr>
          <a:xfrm>
            <a:off x="731522" y="4560570"/>
            <a:ext cx="5852159" cy="4320540"/>
          </a:xfrm>
          <a:prstGeom prst="rect">
            <a:avLst/>
          </a:prstGeom>
        </p:spPr>
        <p:txBody>
          <a:bodyPr wrap="square" lIns="95627" tIns="95627" rIns="95627" bIns="95627" anchor="t" anchorCtr="0">
            <a:noAutofit/>
          </a:bodyPr>
          <a:lstStyle/>
          <a:p>
            <a:pPr>
              <a:buNone/>
            </a:pPr>
            <a:endParaRPr/>
          </a:p>
        </p:txBody>
      </p:sp>
      <p:sp>
        <p:nvSpPr>
          <p:cNvPr id="526" name="Shape 526"/>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Shape 530"/>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31" name="Shape 531"/>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r>
              <a:rPr lang="en-US"/>
              <a:t>Outreach/collaboration with other RDS providers (n=107) </a:t>
            </a:r>
          </a:p>
          <a:p>
            <a:pPr>
              <a:buSzPct val="25000"/>
              <a:buNone/>
            </a:pPr>
            <a:r>
              <a:rPr lang="en-US"/>
              <a:t>Consulting on data and metadata standards (n=105) </a:t>
            </a:r>
          </a:p>
          <a:p>
            <a:pPr>
              <a:buSzPct val="25000"/>
              <a:buNone/>
            </a:pPr>
            <a:r>
              <a:rPr lang="en-US"/>
              <a:t>Consulting on data mgt plans (n=107) </a:t>
            </a:r>
          </a:p>
          <a:p>
            <a:pPr>
              <a:buSzPct val="25000"/>
              <a:buNone/>
            </a:pPr>
            <a:r>
              <a:rPr lang="en-US"/>
              <a:t>Training colleagues on RDS (n=95) </a:t>
            </a:r>
          </a:p>
          <a:p>
            <a:pPr>
              <a:buSzPct val="25000"/>
              <a:buNone/>
            </a:pPr>
            <a:r>
              <a:rPr lang="en-US"/>
              <a:t>Involved in policy development/planning (n=95) </a:t>
            </a:r>
          </a:p>
          <a:p>
            <a:pPr>
              <a:buSzPct val="25000"/>
              <a:buNone/>
            </a:pPr>
            <a:r>
              <a:rPr lang="en-US"/>
              <a:t>Discussing RDS with others (n=95) </a:t>
            </a:r>
          </a:p>
          <a:p>
            <a:pPr>
              <a:buSzPct val="25000"/>
              <a:buNone/>
            </a:pPr>
            <a:r>
              <a:rPr lang="en-US"/>
              <a:t>Creating web guides (n=100)</a:t>
            </a:r>
          </a:p>
          <a:p>
            <a:pPr>
              <a:buSzPct val="25000"/>
              <a:buNone/>
            </a:pPr>
            <a:r>
              <a:rPr lang="en-US"/>
              <a:t>Provide reference support (n=101)</a:t>
            </a:r>
          </a:p>
          <a:p>
            <a:pPr>
              <a:buSzPct val="25000"/>
              <a:buNone/>
            </a:pPr>
            <a:r>
              <a:rPr lang="en-US"/>
              <a:t>Direct participation with researchers (n=94)</a:t>
            </a:r>
          </a:p>
          <a:p>
            <a:pPr>
              <a:buSzPct val="25000"/>
              <a:buNone/>
            </a:pPr>
            <a:endParaRPr/>
          </a:p>
        </p:txBody>
      </p:sp>
      <p:sp>
        <p:nvSpPr>
          <p:cNvPr id="532" name="Shape 532"/>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27</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Shape 537"/>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38" name="Shape 538"/>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r>
              <a:rPr lang="en-US"/>
              <a:t>Providing technical support (n=101)</a:t>
            </a:r>
          </a:p>
          <a:p>
            <a:pPr>
              <a:buSzPct val="25000"/>
              <a:buNone/>
            </a:pPr>
            <a:r>
              <a:rPr lang="en-US"/>
              <a:t>Preparing data/sets for deposit (n=100)</a:t>
            </a:r>
          </a:p>
          <a:p>
            <a:pPr>
              <a:buSzPct val="25000"/>
              <a:buNone/>
            </a:pPr>
            <a:r>
              <a:rPr lang="en-US"/>
              <a:t>ID data (n=106)</a:t>
            </a:r>
          </a:p>
          <a:p>
            <a:pPr>
              <a:buSzPct val="25000"/>
              <a:buNone/>
            </a:pPr>
            <a:r>
              <a:rPr lang="en-US"/>
              <a:t>Create/transform metadata (n=103)</a:t>
            </a:r>
          </a:p>
          <a:p>
            <a:pPr>
              <a:buSzPct val="25000"/>
              <a:buNone/>
            </a:pPr>
            <a:r>
              <a:rPr lang="en-US"/>
              <a:t>Deaccession of data (n=97)</a:t>
            </a:r>
          </a:p>
          <a:p>
            <a:pPr>
              <a:buSzPct val="25000"/>
              <a:buNone/>
            </a:pPr>
            <a:endParaRPr/>
          </a:p>
        </p:txBody>
      </p:sp>
      <p:sp>
        <p:nvSpPr>
          <p:cNvPr id="539" name="Shape 539"/>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28</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Shape 544"/>
          <p:cNvSpPr txBox="1">
            <a:spLocks noGrp="1"/>
          </p:cNvSpPr>
          <p:nvPr>
            <p:ph type="body" idx="1"/>
          </p:nvPr>
        </p:nvSpPr>
        <p:spPr>
          <a:xfrm>
            <a:off x="731522" y="4560570"/>
            <a:ext cx="5852159" cy="4320540"/>
          </a:xfrm>
          <a:prstGeom prst="rect">
            <a:avLst/>
          </a:prstGeom>
        </p:spPr>
        <p:txBody>
          <a:bodyPr wrap="square" lIns="95627" tIns="95627" rIns="95627" bIns="95627" anchor="t" anchorCtr="0">
            <a:noAutofit/>
          </a:bodyPr>
          <a:lstStyle/>
          <a:p>
            <a:pPr>
              <a:buNone/>
            </a:pPr>
            <a:endParaRPr/>
          </a:p>
        </p:txBody>
      </p:sp>
      <p:sp>
        <p:nvSpPr>
          <p:cNvPr id="545" name="Shape 545"/>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Shape 550"/>
          <p:cNvSpPr txBox="1">
            <a:spLocks noGrp="1"/>
          </p:cNvSpPr>
          <p:nvPr>
            <p:ph type="body" idx="1"/>
          </p:nvPr>
        </p:nvSpPr>
        <p:spPr>
          <a:xfrm>
            <a:off x="731522" y="4560570"/>
            <a:ext cx="5852159" cy="4320540"/>
          </a:xfrm>
          <a:prstGeom prst="rect">
            <a:avLst/>
          </a:prstGeom>
        </p:spPr>
        <p:txBody>
          <a:bodyPr wrap="square" lIns="95627" tIns="95627" rIns="95627" bIns="95627" anchor="t" anchorCtr="0">
            <a:noAutofit/>
          </a:bodyPr>
          <a:lstStyle/>
          <a:p>
            <a:pPr>
              <a:buNone/>
            </a:pPr>
            <a:endParaRPr/>
          </a:p>
        </p:txBody>
      </p:sp>
      <p:sp>
        <p:nvSpPr>
          <p:cNvPr id="551" name="Shape 551"/>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Shape 556"/>
          <p:cNvSpPr txBox="1">
            <a:spLocks noGrp="1"/>
          </p:cNvSpPr>
          <p:nvPr>
            <p:ph type="body" idx="1"/>
          </p:nvPr>
        </p:nvSpPr>
        <p:spPr>
          <a:xfrm>
            <a:off x="731522" y="4560570"/>
            <a:ext cx="5852159" cy="4320540"/>
          </a:xfrm>
          <a:prstGeom prst="rect">
            <a:avLst/>
          </a:prstGeom>
        </p:spPr>
        <p:txBody>
          <a:bodyPr wrap="square" lIns="95627" tIns="95627" rIns="95627" bIns="95627" anchor="t" anchorCtr="0">
            <a:noAutofit/>
          </a:bodyPr>
          <a:lstStyle/>
          <a:p>
            <a:pPr>
              <a:buNone/>
            </a:pPr>
            <a:endParaRPr/>
          </a:p>
        </p:txBody>
      </p:sp>
      <p:sp>
        <p:nvSpPr>
          <p:cNvPr id="557" name="Shape 557"/>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Shape 564"/>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65" name="Shape 565"/>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endParaRPr/>
          </a:p>
        </p:txBody>
      </p:sp>
      <p:sp>
        <p:nvSpPr>
          <p:cNvPr id="566" name="Shape 566"/>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32</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Shape 570"/>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71" name="Shape 571"/>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Clr>
                <a:schemeClr val="dk1"/>
              </a:buClr>
              <a:buSzPct val="25000"/>
              <a:buNone/>
            </a:pPr>
            <a:r>
              <a:rPr lang="en-US" dirty="0"/>
              <a:t>n=85</a:t>
            </a:r>
          </a:p>
          <a:p>
            <a:pPr>
              <a:buSzPct val="25000"/>
              <a:buNone/>
            </a:pPr>
            <a:endParaRPr dirty="0"/>
          </a:p>
        </p:txBody>
      </p:sp>
      <p:sp>
        <p:nvSpPr>
          <p:cNvPr id="572" name="Shape 572"/>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33</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Shape 577"/>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78" name="Shape 578"/>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Clr>
                <a:schemeClr val="dk1"/>
              </a:buClr>
              <a:buSzPct val="25000"/>
              <a:buNone/>
            </a:pPr>
            <a:r>
              <a:rPr lang="en-US" dirty="0"/>
              <a:t>n=87</a:t>
            </a:r>
          </a:p>
          <a:p>
            <a:pPr>
              <a:buSzPct val="25000"/>
              <a:buNone/>
            </a:pPr>
            <a:endParaRPr dirty="0"/>
          </a:p>
        </p:txBody>
      </p:sp>
      <p:sp>
        <p:nvSpPr>
          <p:cNvPr id="579" name="Shape 579"/>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34</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Shape 584"/>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85" name="Shape 585"/>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r>
              <a:rPr lang="en-US" dirty="0"/>
              <a:t>n=87</a:t>
            </a:r>
          </a:p>
          <a:p>
            <a:pPr>
              <a:buSzPct val="25000"/>
              <a:buNone/>
            </a:pPr>
            <a:r>
              <a:rPr lang="en-US" dirty="0"/>
              <a:t>Collaboration with others with skills related to RDS (n=8) </a:t>
            </a:r>
          </a:p>
          <a:p>
            <a:pPr>
              <a:buSzPct val="25000"/>
              <a:buNone/>
            </a:pPr>
            <a:r>
              <a:rPr lang="en-US" dirty="0"/>
              <a:t>In-house staff workshops (n=41) </a:t>
            </a:r>
          </a:p>
          <a:p>
            <a:pPr>
              <a:buSzPct val="25000"/>
              <a:buNone/>
            </a:pPr>
            <a:r>
              <a:rPr lang="en-US" dirty="0"/>
              <a:t>Support for staff to join working groups related to RDS (n=51) </a:t>
            </a:r>
          </a:p>
          <a:p>
            <a:pPr>
              <a:buSzPct val="25000"/>
              <a:buNone/>
            </a:pPr>
            <a:r>
              <a:rPr lang="en-US" dirty="0"/>
              <a:t>Support for staff to take courses related to RDS (n=52) </a:t>
            </a:r>
          </a:p>
          <a:p>
            <a:pPr>
              <a:buSzPct val="25000"/>
              <a:buNone/>
            </a:pPr>
            <a:r>
              <a:rPr lang="en-US" dirty="0"/>
              <a:t>Support for staff to attend conferences/workshops (n=68) </a:t>
            </a:r>
          </a:p>
          <a:p>
            <a:pPr>
              <a:buSzPct val="25000"/>
              <a:buNone/>
            </a:pPr>
            <a:endParaRPr dirty="0"/>
          </a:p>
        </p:txBody>
      </p:sp>
      <p:sp>
        <p:nvSpPr>
          <p:cNvPr id="586" name="Shape 586"/>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35</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Shape 591"/>
          <p:cNvSpPr txBox="1">
            <a:spLocks noGrp="1"/>
          </p:cNvSpPr>
          <p:nvPr>
            <p:ph type="body" idx="1"/>
          </p:nvPr>
        </p:nvSpPr>
        <p:spPr>
          <a:xfrm>
            <a:off x="731522" y="4560570"/>
            <a:ext cx="5852159" cy="4320540"/>
          </a:xfrm>
          <a:prstGeom prst="rect">
            <a:avLst/>
          </a:prstGeom>
        </p:spPr>
        <p:txBody>
          <a:bodyPr wrap="square" lIns="95627" tIns="95627" rIns="95627" bIns="95627" anchor="t" anchorCtr="0">
            <a:noAutofit/>
          </a:bodyPr>
          <a:lstStyle/>
          <a:p>
            <a:pPr>
              <a:buNone/>
            </a:pPr>
            <a:endParaRPr dirty="0"/>
          </a:p>
        </p:txBody>
      </p:sp>
      <p:sp>
        <p:nvSpPr>
          <p:cNvPr id="592" name="Shape 592"/>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1"/>
        <p:cNvGrpSpPr/>
        <p:nvPr/>
      </p:nvGrpSpPr>
      <p:grpSpPr>
        <a:xfrm>
          <a:off x="0" y="0"/>
          <a:ext cx="0" cy="0"/>
          <a:chOff x="0" y="0"/>
          <a:chExt cx="0" cy="0"/>
        </a:xfrm>
      </p:grpSpPr>
      <p:sp>
        <p:nvSpPr>
          <p:cNvPr id="602" name="Shape 602"/>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03" name="Shape 603"/>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r>
              <a:rPr lang="en-US"/>
              <a:t>The FOSTER portal is an e-learning platform that brings together the best training resources for those who need to know more about Open Science, or who need to develop strategies and skills for implementing Open Science practices in their daily workflows. Here you will find a growing collection of training materials to meet the needs of many different users, from early-career researchers, to data managers, librarians, funders, and graduate schools. </a:t>
            </a:r>
            <a:r>
              <a:rPr lang="en-US" b="1"/>
              <a:t>FOSTER (Facilitate Open Science Training for European Research) is a 2-year, EU-Funded (FP7) project, carried out by 13 partners across 8 countries. The primary aim is to produce a European-wide training programme that will help researchers, postgraduate students, librarians and other stakeholders to incorporate Open Access approaches into their existing research methodologies.</a:t>
            </a:r>
          </a:p>
        </p:txBody>
      </p:sp>
      <p:sp>
        <p:nvSpPr>
          <p:cNvPr id="604" name="Shape 604"/>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37</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Shape 615"/>
          <p:cNvSpPr txBox="1">
            <a:spLocks noGrp="1"/>
          </p:cNvSpPr>
          <p:nvPr>
            <p:ph type="body" idx="1"/>
          </p:nvPr>
        </p:nvSpPr>
        <p:spPr>
          <a:xfrm>
            <a:off x="731522" y="4560570"/>
            <a:ext cx="5852159" cy="4320540"/>
          </a:xfrm>
          <a:prstGeom prst="rect">
            <a:avLst/>
          </a:prstGeom>
        </p:spPr>
        <p:txBody>
          <a:bodyPr wrap="square" lIns="95627" tIns="95627" rIns="95627" bIns="95627" anchor="t" anchorCtr="0">
            <a:noAutofit/>
          </a:bodyPr>
          <a:lstStyle/>
          <a:p>
            <a:pPr>
              <a:buNone/>
            </a:pPr>
            <a:endParaRPr/>
          </a:p>
        </p:txBody>
      </p:sp>
      <p:sp>
        <p:nvSpPr>
          <p:cNvPr id="616" name="Shape 616"/>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Shape 622"/>
          <p:cNvSpPr txBox="1">
            <a:spLocks noGrp="1"/>
          </p:cNvSpPr>
          <p:nvPr>
            <p:ph type="body" idx="1"/>
          </p:nvPr>
        </p:nvSpPr>
        <p:spPr>
          <a:xfrm>
            <a:off x="731522" y="4560570"/>
            <a:ext cx="5852159" cy="4320540"/>
          </a:xfrm>
          <a:prstGeom prst="rect">
            <a:avLst/>
          </a:prstGeom>
        </p:spPr>
        <p:txBody>
          <a:bodyPr wrap="square" lIns="95627" tIns="95627" rIns="95627" bIns="95627" anchor="t" anchorCtr="0">
            <a:noAutofit/>
          </a:bodyPr>
          <a:lstStyle/>
          <a:p>
            <a:pPr>
              <a:buNone/>
            </a:pPr>
            <a:endParaRPr/>
          </a:p>
        </p:txBody>
      </p:sp>
      <p:sp>
        <p:nvSpPr>
          <p:cNvPr id="623" name="Shape 623"/>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7"/>
        <p:cNvGrpSpPr/>
        <p:nvPr/>
      </p:nvGrpSpPr>
      <p:grpSpPr>
        <a:xfrm>
          <a:off x="0" y="0"/>
          <a:ext cx="0" cy="0"/>
          <a:chOff x="0" y="0"/>
          <a:chExt cx="0" cy="0"/>
        </a:xfrm>
      </p:grpSpPr>
      <p:sp>
        <p:nvSpPr>
          <p:cNvPr id="628" name="Shape 628"/>
          <p:cNvSpPr>
            <a:spLocks noGrp="1" noRot="1" noChangeAspect="1"/>
          </p:cNvSpPr>
          <p:nvPr>
            <p:ph type="sldImg" idx="2"/>
          </p:nvPr>
        </p:nvSpPr>
        <p:spPr>
          <a:xfrm>
            <a:off x="1257300" y="719138"/>
            <a:ext cx="4800600" cy="36004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29" name="Shape 629"/>
          <p:cNvSpPr txBox="1">
            <a:spLocks noGrp="1"/>
          </p:cNvSpPr>
          <p:nvPr>
            <p:ph type="body" idx="1"/>
          </p:nvPr>
        </p:nvSpPr>
        <p:spPr>
          <a:xfrm>
            <a:off x="731522" y="4560570"/>
            <a:ext cx="5852159" cy="4320540"/>
          </a:xfrm>
          <a:prstGeom prst="rect">
            <a:avLst/>
          </a:prstGeom>
          <a:noFill/>
          <a:ln>
            <a:noFill/>
          </a:ln>
        </p:spPr>
        <p:txBody>
          <a:bodyPr wrap="square" lIns="95627" tIns="47800" rIns="95627" bIns="47800" anchor="t" anchorCtr="0">
            <a:noAutofit/>
          </a:bodyPr>
          <a:lstStyle/>
          <a:p>
            <a:pPr>
              <a:buSzPct val="25000"/>
              <a:buNone/>
            </a:pPr>
            <a:endParaRPr dirty="0"/>
          </a:p>
        </p:txBody>
      </p:sp>
      <p:sp>
        <p:nvSpPr>
          <p:cNvPr id="630" name="Shape 630"/>
          <p:cNvSpPr txBox="1">
            <a:spLocks noGrp="1"/>
          </p:cNvSpPr>
          <p:nvPr>
            <p:ph type="sldNum" idx="12"/>
          </p:nvPr>
        </p:nvSpPr>
        <p:spPr>
          <a:xfrm>
            <a:off x="4143587" y="9119474"/>
            <a:ext cx="3169919" cy="480059"/>
          </a:xfrm>
          <a:prstGeom prst="rect">
            <a:avLst/>
          </a:prstGeom>
          <a:noFill/>
          <a:ln>
            <a:noFill/>
          </a:ln>
        </p:spPr>
        <p:txBody>
          <a:bodyPr wrap="square" lIns="95627" tIns="47800" rIns="95627" bIns="47800" anchor="b" anchorCtr="0">
            <a:noAutofit/>
          </a:bodyPr>
          <a:lstStyle/>
          <a:p>
            <a:pPr algn="r">
              <a:buSzPct val="25000"/>
            </a:pPr>
            <a:fld id="{00000000-1234-1234-1234-123412341234}" type="slidenum">
              <a:rPr lang="en-US" sz="1300">
                <a:solidFill>
                  <a:schemeClr val="dk1"/>
                </a:solidFill>
                <a:latin typeface="Calibri"/>
                <a:ea typeface="Calibri"/>
                <a:cs typeface="Calibri"/>
                <a:sym typeface="Calibri"/>
              </a:rPr>
              <a:pPr algn="r">
                <a:buSzPct val="25000"/>
              </a:pPr>
              <a:t>40</a:t>
            </a:fld>
            <a:endParaRPr lang="en-US" sz="1300">
              <a:solidFill>
                <a:schemeClr val="dk1"/>
              </a:solidFill>
              <a:latin typeface="Calibri"/>
              <a:ea typeface="Calibri"/>
              <a:cs typeface="Calibri"/>
              <a:sym typeface="Calibri"/>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endParaRPr lang="en-US" dirty="0"/>
          </a:p>
        </p:txBody>
      </p:sp>
      <p:sp>
        <p:nvSpPr>
          <p:cNvPr id="4" name="Slide Number Placeholder 3"/>
          <p:cNvSpPr>
            <a:spLocks noGrp="1"/>
          </p:cNvSpPr>
          <p:nvPr>
            <p:ph type="sldNum" idx="10"/>
          </p:nvPr>
        </p:nvSpPr>
        <p:spPr/>
        <p:txBody>
          <a:bodyPr/>
          <a:lstStyle/>
          <a:p>
            <a:pPr algn="r">
              <a:buSzPct val="25000"/>
            </a:pPr>
            <a:fld id="{00000000-1234-1234-1234-123412341234}" type="slidenum">
              <a:rPr lang="en-US" sz="1300" smtClean="0">
                <a:solidFill>
                  <a:schemeClr val="dk1"/>
                </a:solidFill>
                <a:latin typeface="Calibri"/>
                <a:ea typeface="Calibri"/>
                <a:cs typeface="Calibri"/>
                <a:sym typeface="Calibri"/>
              </a:rPr>
              <a:pPr algn="r">
                <a:buSzPct val="25000"/>
              </a:pPr>
              <a:t>41</a:t>
            </a:fld>
            <a:endParaRPr lang="en-US" sz="13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69246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124"/>
        <p:cNvGrpSpPr/>
        <p:nvPr/>
      </p:nvGrpSpPr>
      <p:grpSpPr>
        <a:xfrm>
          <a:off x="0" y="0"/>
          <a:ext cx="0" cy="0"/>
          <a:chOff x="0" y="0"/>
          <a:chExt cx="0" cy="0"/>
        </a:xfrm>
      </p:grpSpPr>
      <p:sp>
        <p:nvSpPr>
          <p:cNvPr id="125" name="Shape 125"/>
          <p:cNvSpPr txBox="1">
            <a:spLocks noGrp="1"/>
          </p:cNvSpPr>
          <p:nvPr>
            <p:ph type="title"/>
          </p:nvPr>
        </p:nvSpPr>
        <p:spPr>
          <a:xfrm>
            <a:off x="1792288" y="4800600"/>
            <a:ext cx="5486399" cy="566737"/>
          </a:xfrm>
          <a:prstGeom prst="rect">
            <a:avLst/>
          </a:prstGeom>
          <a:noFill/>
          <a:ln>
            <a:noFill/>
          </a:ln>
        </p:spPr>
        <p:txBody>
          <a:bodyPr wrap="square" lIns="91425" tIns="91425" rIns="91425" bIns="91425" anchor="b" anchorCtr="0"/>
          <a:lstStyle>
            <a:lvl1pPr marL="0" marR="0" lvl="0" indent="0" algn="ctr" rtl="0">
              <a:spcBef>
                <a:spcPts val="0"/>
              </a:spcBef>
              <a:buClr>
                <a:srgbClr val="3B3C3E"/>
              </a:buClr>
              <a:buFont typeface="Arial"/>
              <a:buNone/>
              <a:defRPr sz="2000" b="1" i="0" u="none" strike="noStrike" cap="none">
                <a:solidFill>
                  <a:srgbClr val="3B3C3E"/>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26" name="Shape 126"/>
          <p:cNvSpPr>
            <a:spLocks noGrp="1"/>
          </p:cNvSpPr>
          <p:nvPr>
            <p:ph type="pic" idx="2"/>
          </p:nvPr>
        </p:nvSpPr>
        <p:spPr>
          <a:xfrm>
            <a:off x="1792288" y="612775"/>
            <a:ext cx="5486399" cy="4114800"/>
          </a:xfrm>
          <a:prstGeom prst="rect">
            <a:avLst/>
          </a:prstGeom>
          <a:noFill/>
          <a:ln>
            <a:noFill/>
          </a:ln>
        </p:spPr>
        <p:txBody>
          <a:bodyPr wrap="square" lIns="91425" tIns="91425" rIns="91425" bIns="91425" anchor="t" anchorCtr="0"/>
          <a:lstStyle>
            <a:lvl1pPr marL="0" marR="0" lvl="0" indent="0" algn="l" rtl="0">
              <a:spcBef>
                <a:spcPts val="640"/>
              </a:spcBef>
              <a:buClr>
                <a:srgbClr val="3B3C3E"/>
              </a:buClr>
              <a:buFont typeface="Arial"/>
              <a:buNone/>
              <a:defRPr sz="3200" b="0" i="0" u="none" strike="noStrike" cap="none">
                <a:solidFill>
                  <a:srgbClr val="3B3C3E"/>
                </a:solidFill>
                <a:latin typeface="Arial"/>
                <a:ea typeface="Arial"/>
                <a:cs typeface="Arial"/>
                <a:sym typeface="Arial"/>
              </a:defRPr>
            </a:lvl1pPr>
            <a:lvl2pPr marL="457200" marR="0" lvl="1" indent="0" algn="l" rtl="0">
              <a:spcBef>
                <a:spcPts val="560"/>
              </a:spcBef>
              <a:buClr>
                <a:srgbClr val="3B3C3E"/>
              </a:buClr>
              <a:buFont typeface="Arial"/>
              <a:buNone/>
              <a:defRPr sz="2800" b="0" i="0" u="none" strike="noStrike" cap="none">
                <a:solidFill>
                  <a:srgbClr val="3B3C3E"/>
                </a:solidFill>
                <a:latin typeface="Arial"/>
                <a:ea typeface="Arial"/>
                <a:cs typeface="Arial"/>
                <a:sym typeface="Arial"/>
              </a:defRPr>
            </a:lvl2pPr>
            <a:lvl3pPr marL="914400" marR="0" lvl="2" indent="0" algn="l" rtl="0">
              <a:spcBef>
                <a:spcPts val="480"/>
              </a:spcBef>
              <a:buClr>
                <a:srgbClr val="3B3C3E"/>
              </a:buClr>
              <a:buFont typeface="Arial"/>
              <a:buNone/>
              <a:defRPr sz="2400" b="0" i="0" u="none" strike="noStrike" cap="none">
                <a:solidFill>
                  <a:srgbClr val="3B3C3E"/>
                </a:solidFill>
                <a:latin typeface="Arial"/>
                <a:ea typeface="Arial"/>
                <a:cs typeface="Arial"/>
                <a:sym typeface="Arial"/>
              </a:defRPr>
            </a:lvl3pPr>
            <a:lvl4pPr marL="1371600" marR="0" lvl="3" indent="0" algn="l" rtl="0">
              <a:spcBef>
                <a:spcPts val="400"/>
              </a:spcBef>
              <a:buClr>
                <a:srgbClr val="3B3C3E"/>
              </a:buClr>
              <a:buFont typeface="Arial"/>
              <a:buNone/>
              <a:defRPr sz="2000" b="0" i="0" u="none" strike="noStrike" cap="none">
                <a:solidFill>
                  <a:srgbClr val="3B3C3E"/>
                </a:solidFill>
                <a:latin typeface="Arial"/>
                <a:ea typeface="Arial"/>
                <a:cs typeface="Arial"/>
                <a:sym typeface="Arial"/>
              </a:defRPr>
            </a:lvl4pPr>
            <a:lvl5pPr marL="1828800" marR="0" lvl="4" indent="0" algn="l" rtl="0">
              <a:spcBef>
                <a:spcPts val="400"/>
              </a:spcBef>
              <a:buClr>
                <a:srgbClr val="3B3C3E"/>
              </a:buClr>
              <a:buFont typeface="Arial"/>
              <a:buNone/>
              <a:defRPr sz="2000" b="0" i="0" u="none" strike="noStrike" cap="none">
                <a:solidFill>
                  <a:srgbClr val="3B3C3E"/>
                </a:solidFill>
                <a:latin typeface="Arial"/>
                <a:ea typeface="Arial"/>
                <a:cs typeface="Arial"/>
                <a:sym typeface="Arial"/>
              </a:defRPr>
            </a:lvl5pPr>
            <a:lvl6pPr marL="2286000" marR="0" lvl="5"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127" name="Shape 127"/>
          <p:cNvSpPr txBox="1">
            <a:spLocks noGrp="1"/>
          </p:cNvSpPr>
          <p:nvPr>
            <p:ph type="body" idx="1"/>
          </p:nvPr>
        </p:nvSpPr>
        <p:spPr>
          <a:xfrm>
            <a:off x="1792288" y="5367337"/>
            <a:ext cx="5486399" cy="804861"/>
          </a:xfrm>
          <a:prstGeom prst="rect">
            <a:avLst/>
          </a:prstGeom>
          <a:noFill/>
          <a:ln>
            <a:noFill/>
          </a:ln>
        </p:spPr>
        <p:txBody>
          <a:bodyPr wrap="square" lIns="91425" tIns="91425" rIns="91425" bIns="91425" anchor="t" anchorCtr="0"/>
          <a:lstStyle>
            <a:lvl1pPr marL="0" marR="0" lvl="0" indent="0" algn="ctr" rtl="0">
              <a:spcBef>
                <a:spcPts val="280"/>
              </a:spcBef>
              <a:buClr>
                <a:srgbClr val="3B3C3E"/>
              </a:buClr>
              <a:buFont typeface="Arial"/>
              <a:buNone/>
              <a:defRPr sz="1400" b="0" i="0" u="none" strike="noStrike" cap="none">
                <a:solidFill>
                  <a:srgbClr val="3B3C3E"/>
                </a:solidFill>
                <a:latin typeface="Arial"/>
                <a:ea typeface="Arial"/>
                <a:cs typeface="Arial"/>
                <a:sym typeface="Arial"/>
              </a:defRPr>
            </a:lvl1pPr>
            <a:lvl2pPr marL="457200" marR="0" lvl="1" indent="0" algn="l" rtl="0">
              <a:spcBef>
                <a:spcPts val="240"/>
              </a:spcBef>
              <a:buClr>
                <a:srgbClr val="3B3C3E"/>
              </a:buClr>
              <a:buFont typeface="Arial"/>
              <a:buNone/>
              <a:defRPr sz="1200" b="0" i="0" u="none" strike="noStrike" cap="none">
                <a:solidFill>
                  <a:srgbClr val="3B3C3E"/>
                </a:solidFill>
                <a:latin typeface="Arial"/>
                <a:ea typeface="Arial"/>
                <a:cs typeface="Arial"/>
                <a:sym typeface="Arial"/>
              </a:defRPr>
            </a:lvl2pPr>
            <a:lvl3pPr marL="914400" marR="0" lvl="2" indent="0" algn="l" rtl="0">
              <a:spcBef>
                <a:spcPts val="200"/>
              </a:spcBef>
              <a:buClr>
                <a:srgbClr val="3B3C3E"/>
              </a:buClr>
              <a:buFont typeface="Arial"/>
              <a:buNone/>
              <a:defRPr sz="1000" b="0" i="0" u="none" strike="noStrike" cap="none">
                <a:solidFill>
                  <a:srgbClr val="3B3C3E"/>
                </a:solidFill>
                <a:latin typeface="Arial"/>
                <a:ea typeface="Arial"/>
                <a:cs typeface="Arial"/>
                <a:sym typeface="Arial"/>
              </a:defRPr>
            </a:lvl3pPr>
            <a:lvl4pPr marL="1371600" marR="0" lvl="3" indent="0" algn="l" rtl="0">
              <a:spcBef>
                <a:spcPts val="180"/>
              </a:spcBef>
              <a:buClr>
                <a:srgbClr val="3B3C3E"/>
              </a:buClr>
              <a:buFont typeface="Arial"/>
              <a:buNone/>
              <a:defRPr sz="900" b="0" i="0" u="none" strike="noStrike" cap="none">
                <a:solidFill>
                  <a:srgbClr val="3B3C3E"/>
                </a:solidFill>
                <a:latin typeface="Arial"/>
                <a:ea typeface="Arial"/>
                <a:cs typeface="Arial"/>
                <a:sym typeface="Arial"/>
              </a:defRPr>
            </a:lvl4pPr>
            <a:lvl5pPr marL="1828800" marR="0" lvl="4" indent="0" algn="l" rtl="0">
              <a:spcBef>
                <a:spcPts val="180"/>
              </a:spcBef>
              <a:buClr>
                <a:srgbClr val="3B3C3E"/>
              </a:buClr>
              <a:buFont typeface="Arial"/>
              <a:buNone/>
              <a:defRPr sz="900" b="0" i="0" u="none" strike="noStrike" cap="none">
                <a:solidFill>
                  <a:srgbClr val="3B3C3E"/>
                </a:solidFill>
                <a:latin typeface="Arial"/>
                <a:ea typeface="Arial"/>
                <a:cs typeface="Arial"/>
                <a:sym typeface="Arial"/>
              </a:defRPr>
            </a:lvl5pPr>
            <a:lvl6pPr marL="2286000" marR="0" lvl="5" indent="0" algn="l" rtl="0">
              <a:spcBef>
                <a:spcPts val="180"/>
              </a:spcBef>
              <a:buClr>
                <a:schemeClr val="dk1"/>
              </a:buClr>
              <a:buFont typeface="Arial"/>
              <a:buNone/>
              <a:defRPr sz="900" b="0" i="0" u="none" strike="noStrike" cap="none">
                <a:solidFill>
                  <a:schemeClr val="dk1"/>
                </a:solidFill>
                <a:latin typeface="Calibri"/>
                <a:ea typeface="Calibri"/>
                <a:cs typeface="Calibri"/>
                <a:sym typeface="Calibri"/>
              </a:defRPr>
            </a:lvl6pPr>
            <a:lvl7pPr marL="2743200" marR="0" lvl="6" indent="0" algn="l" rtl="0">
              <a:spcBef>
                <a:spcPts val="180"/>
              </a:spcBef>
              <a:buClr>
                <a:schemeClr val="dk1"/>
              </a:buClr>
              <a:buFont typeface="Arial"/>
              <a:buNone/>
              <a:defRPr sz="900" b="0" i="0" u="none" strike="noStrike" cap="none">
                <a:solidFill>
                  <a:schemeClr val="dk1"/>
                </a:solidFill>
                <a:latin typeface="Calibri"/>
                <a:ea typeface="Calibri"/>
                <a:cs typeface="Calibri"/>
                <a:sym typeface="Calibri"/>
              </a:defRPr>
            </a:lvl7pPr>
            <a:lvl8pPr marL="3200400" marR="0" lvl="7" indent="0" algn="l" rtl="0">
              <a:spcBef>
                <a:spcPts val="180"/>
              </a:spcBef>
              <a:buClr>
                <a:schemeClr val="dk1"/>
              </a:buClr>
              <a:buFont typeface="Arial"/>
              <a:buNone/>
              <a:defRPr sz="900" b="0" i="0" u="none" strike="noStrike" cap="none">
                <a:solidFill>
                  <a:schemeClr val="dk1"/>
                </a:solidFill>
                <a:latin typeface="Calibri"/>
                <a:ea typeface="Calibri"/>
                <a:cs typeface="Calibri"/>
                <a:sym typeface="Calibri"/>
              </a:defRPr>
            </a:lvl8pPr>
            <a:lvl9pPr marL="3657600" marR="0" lvl="8" indent="0" algn="l" rtl="0">
              <a:spcBef>
                <a:spcPts val="180"/>
              </a:spcBef>
              <a:buClr>
                <a:schemeClr val="dk1"/>
              </a:buClr>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128" name="Shape 128"/>
          <p:cNvSpPr txBox="1">
            <a:spLocks noGrp="1"/>
          </p:cNvSpPr>
          <p:nvPr>
            <p:ph type="dt" idx="10"/>
          </p:nvPr>
        </p:nvSpPr>
        <p:spPr>
          <a:xfrm>
            <a:off x="457200" y="6356350"/>
            <a:ext cx="1009649" cy="365125"/>
          </a:xfrm>
          <a:prstGeom prst="rect">
            <a:avLst/>
          </a:prstGeom>
          <a:noFill/>
          <a:ln>
            <a:noFill/>
          </a:ln>
        </p:spPr>
        <p:txBody>
          <a:bodyPr wrap="square" lIns="91425" tIns="91425" rIns="91425" bIns="91425" anchor="ctr" anchorCtr="0"/>
          <a:lstStyle>
            <a:lvl1pPr marL="0" marR="0" lvl="0" indent="0" algn="l"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29" name="Shape 129"/>
          <p:cNvSpPr txBox="1">
            <a:spLocks noGrp="1"/>
          </p:cNvSpPr>
          <p:nvPr>
            <p:ph type="ftr" idx="11"/>
          </p:nvPr>
        </p:nvSpPr>
        <p:spPr>
          <a:xfrm>
            <a:off x="3124200" y="6356350"/>
            <a:ext cx="2895600" cy="365125"/>
          </a:xfrm>
          <a:prstGeom prst="rect">
            <a:avLst/>
          </a:prstGeom>
          <a:noFill/>
          <a:ln>
            <a:noFill/>
          </a:ln>
        </p:spPr>
        <p:txBody>
          <a:bodyPr wrap="square" lIns="91425" tIns="91425" rIns="91425" bIns="91425" anchor="ctr" anchorCtr="0"/>
          <a:lstStyle>
            <a:lvl1pPr marL="0" marR="0" lvl="0" indent="0" algn="ctr"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30" name="Shape 130"/>
          <p:cNvSpPr txBox="1">
            <a:spLocks noGrp="1"/>
          </p:cNvSpPr>
          <p:nvPr>
            <p:ph type="sldNum" idx="12"/>
          </p:nvPr>
        </p:nvSpPr>
        <p:spPr>
          <a:xfrm>
            <a:off x="6553200" y="6356350"/>
            <a:ext cx="2133599"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lt1"/>
                </a:solidFill>
                <a:latin typeface="Arial"/>
                <a:ea typeface="Arial"/>
                <a:cs typeface="Arial"/>
                <a:sym typeface="Arial"/>
              </a:rPr>
              <a:t>‹#›</a:t>
            </a:fld>
            <a:endParaRPr lang="en-US" sz="1000">
              <a:solidFill>
                <a:schemeClr val="lt1"/>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One Large Photo">
    <p:spTree>
      <p:nvGrpSpPr>
        <p:cNvPr id="1" name="Shape 131"/>
        <p:cNvGrpSpPr/>
        <p:nvPr/>
      </p:nvGrpSpPr>
      <p:grpSpPr>
        <a:xfrm>
          <a:off x="0" y="0"/>
          <a:ext cx="0" cy="0"/>
          <a:chOff x="0" y="0"/>
          <a:chExt cx="0" cy="0"/>
        </a:xfrm>
      </p:grpSpPr>
      <p:sp>
        <p:nvSpPr>
          <p:cNvPr id="132" name="Shape 132"/>
          <p:cNvSpPr txBox="1">
            <a:spLocks noGrp="1"/>
          </p:cNvSpPr>
          <p:nvPr>
            <p:ph type="dt" idx="10"/>
          </p:nvPr>
        </p:nvSpPr>
        <p:spPr>
          <a:xfrm>
            <a:off x="457200" y="6356350"/>
            <a:ext cx="1009649" cy="365125"/>
          </a:xfrm>
          <a:prstGeom prst="rect">
            <a:avLst/>
          </a:prstGeom>
          <a:noFill/>
          <a:ln>
            <a:noFill/>
          </a:ln>
        </p:spPr>
        <p:txBody>
          <a:bodyPr wrap="square" lIns="91425" tIns="91425" rIns="91425" bIns="91425" anchor="ctr" anchorCtr="0"/>
          <a:lstStyle>
            <a:lvl1pPr marL="0" marR="0" lvl="0" indent="0" algn="l"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33" name="Shape 133"/>
          <p:cNvSpPr txBox="1">
            <a:spLocks noGrp="1"/>
          </p:cNvSpPr>
          <p:nvPr>
            <p:ph type="ftr" idx="11"/>
          </p:nvPr>
        </p:nvSpPr>
        <p:spPr>
          <a:xfrm>
            <a:off x="3124200" y="6356350"/>
            <a:ext cx="2895600" cy="365125"/>
          </a:xfrm>
          <a:prstGeom prst="rect">
            <a:avLst/>
          </a:prstGeom>
          <a:noFill/>
          <a:ln>
            <a:noFill/>
          </a:ln>
        </p:spPr>
        <p:txBody>
          <a:bodyPr wrap="square" lIns="91425" tIns="91425" rIns="91425" bIns="91425" anchor="ctr" anchorCtr="0"/>
          <a:lstStyle>
            <a:lvl1pPr marL="0" marR="0" lvl="0" indent="0" algn="ctr"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34" name="Shape 134"/>
          <p:cNvSpPr txBox="1">
            <a:spLocks noGrp="1"/>
          </p:cNvSpPr>
          <p:nvPr>
            <p:ph type="sldNum" idx="12"/>
          </p:nvPr>
        </p:nvSpPr>
        <p:spPr>
          <a:xfrm>
            <a:off x="6553200" y="6356350"/>
            <a:ext cx="2133599"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lt1"/>
                </a:solidFill>
                <a:latin typeface="Arial"/>
                <a:ea typeface="Arial"/>
                <a:cs typeface="Arial"/>
                <a:sym typeface="Arial"/>
              </a:rPr>
              <a:t>‹#›</a:t>
            </a:fld>
            <a:endParaRPr lang="en-US" sz="1000">
              <a:solidFill>
                <a:schemeClr val="lt1"/>
              </a:solidFill>
              <a:latin typeface="Arial"/>
              <a:ea typeface="Arial"/>
              <a:cs typeface="Arial"/>
              <a:sym typeface="Arial"/>
            </a:endParaRPr>
          </a:p>
        </p:txBody>
      </p:sp>
      <p:sp>
        <p:nvSpPr>
          <p:cNvPr id="135" name="Shape 135"/>
          <p:cNvSpPr>
            <a:spLocks noGrp="1"/>
          </p:cNvSpPr>
          <p:nvPr>
            <p:ph type="pic" idx="2"/>
          </p:nvPr>
        </p:nvSpPr>
        <p:spPr>
          <a:xfrm>
            <a:off x="0" y="0"/>
            <a:ext cx="9144000" cy="6858000"/>
          </a:xfrm>
          <a:prstGeom prst="rect">
            <a:avLst/>
          </a:prstGeom>
          <a:noFill/>
          <a:ln>
            <a:noFill/>
          </a:ln>
        </p:spPr>
        <p:txBody>
          <a:bodyPr wrap="square" lIns="91425" tIns="91425" rIns="91425" bIns="91425" anchor="t" anchorCtr="0"/>
          <a:lstStyle>
            <a:lvl1pPr marL="0" marR="0" lvl="0" indent="0" algn="l" rtl="0">
              <a:spcBef>
                <a:spcPts val="640"/>
              </a:spcBef>
              <a:buClr>
                <a:srgbClr val="3B3C3E"/>
              </a:buClr>
              <a:buFont typeface="Arial"/>
              <a:buNone/>
              <a:defRPr sz="3200" b="0" i="0" u="none" strike="noStrike" cap="none">
                <a:solidFill>
                  <a:srgbClr val="3B3C3E"/>
                </a:solidFill>
                <a:latin typeface="Arial"/>
                <a:ea typeface="Arial"/>
                <a:cs typeface="Arial"/>
                <a:sym typeface="Arial"/>
              </a:defRPr>
            </a:lvl1pPr>
            <a:lvl2pPr marL="457200" marR="0" lvl="1" indent="0" algn="l" rtl="0">
              <a:spcBef>
                <a:spcPts val="560"/>
              </a:spcBef>
              <a:buClr>
                <a:srgbClr val="3B3C3E"/>
              </a:buClr>
              <a:buFont typeface="Arial"/>
              <a:buNone/>
              <a:defRPr sz="2800" b="0" i="0" u="none" strike="noStrike" cap="none">
                <a:solidFill>
                  <a:srgbClr val="3B3C3E"/>
                </a:solidFill>
                <a:latin typeface="Arial"/>
                <a:ea typeface="Arial"/>
                <a:cs typeface="Arial"/>
                <a:sym typeface="Arial"/>
              </a:defRPr>
            </a:lvl2pPr>
            <a:lvl3pPr marL="914400" marR="0" lvl="2" indent="0" algn="l" rtl="0">
              <a:spcBef>
                <a:spcPts val="480"/>
              </a:spcBef>
              <a:buClr>
                <a:srgbClr val="3B3C3E"/>
              </a:buClr>
              <a:buFont typeface="Arial"/>
              <a:buNone/>
              <a:defRPr sz="2400" b="0" i="0" u="none" strike="noStrike" cap="none">
                <a:solidFill>
                  <a:srgbClr val="3B3C3E"/>
                </a:solidFill>
                <a:latin typeface="Arial"/>
                <a:ea typeface="Arial"/>
                <a:cs typeface="Arial"/>
                <a:sym typeface="Arial"/>
              </a:defRPr>
            </a:lvl3pPr>
            <a:lvl4pPr marL="1371600" marR="0" lvl="3" indent="0" algn="l" rtl="0">
              <a:spcBef>
                <a:spcPts val="400"/>
              </a:spcBef>
              <a:buClr>
                <a:srgbClr val="3B3C3E"/>
              </a:buClr>
              <a:buFont typeface="Arial"/>
              <a:buNone/>
              <a:defRPr sz="2000" b="0" i="0" u="none" strike="noStrike" cap="none">
                <a:solidFill>
                  <a:srgbClr val="3B3C3E"/>
                </a:solidFill>
                <a:latin typeface="Arial"/>
                <a:ea typeface="Arial"/>
                <a:cs typeface="Arial"/>
                <a:sym typeface="Arial"/>
              </a:defRPr>
            </a:lvl4pPr>
            <a:lvl5pPr marL="1828800" marR="0" lvl="4" indent="0" algn="l" rtl="0">
              <a:spcBef>
                <a:spcPts val="400"/>
              </a:spcBef>
              <a:buClr>
                <a:srgbClr val="3B3C3E"/>
              </a:buClr>
              <a:buFont typeface="Arial"/>
              <a:buNone/>
              <a:defRPr sz="2000" b="0" i="0" u="none" strike="noStrike" cap="none">
                <a:solidFill>
                  <a:srgbClr val="3B3C3E"/>
                </a:solidFill>
                <a:latin typeface="Arial"/>
                <a:ea typeface="Arial"/>
                <a:cs typeface="Arial"/>
                <a:sym typeface="Arial"/>
              </a:defRPr>
            </a:lvl5pPr>
            <a:lvl6pPr marL="2286000" marR="0" lvl="5"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Large Photo with Overlaid Title">
    <p:spTree>
      <p:nvGrpSpPr>
        <p:cNvPr id="1" name="Shape 136"/>
        <p:cNvGrpSpPr/>
        <p:nvPr/>
      </p:nvGrpSpPr>
      <p:grpSpPr>
        <a:xfrm>
          <a:off x="0" y="0"/>
          <a:ext cx="0" cy="0"/>
          <a:chOff x="0" y="0"/>
          <a:chExt cx="0" cy="0"/>
        </a:xfrm>
      </p:grpSpPr>
      <p:sp>
        <p:nvSpPr>
          <p:cNvPr id="137" name="Shape 137"/>
          <p:cNvSpPr>
            <a:spLocks noGrp="1"/>
          </p:cNvSpPr>
          <p:nvPr>
            <p:ph type="pic" idx="2"/>
          </p:nvPr>
        </p:nvSpPr>
        <p:spPr>
          <a:xfrm>
            <a:off x="0" y="0"/>
            <a:ext cx="9144000" cy="6858000"/>
          </a:xfrm>
          <a:prstGeom prst="rect">
            <a:avLst/>
          </a:prstGeom>
          <a:noFill/>
          <a:ln>
            <a:noFill/>
          </a:ln>
        </p:spPr>
        <p:txBody>
          <a:bodyPr wrap="square" lIns="91425" tIns="91425" rIns="91425" bIns="91425" anchor="t" anchorCtr="0"/>
          <a:lstStyle>
            <a:lvl1pPr marL="0" marR="0" lvl="0" indent="0" algn="l" rtl="0">
              <a:spcBef>
                <a:spcPts val="640"/>
              </a:spcBef>
              <a:buClr>
                <a:srgbClr val="3B3C3E"/>
              </a:buClr>
              <a:buFont typeface="Arial"/>
              <a:buNone/>
              <a:defRPr sz="3200" b="0" i="0" u="none" strike="noStrike" cap="none">
                <a:solidFill>
                  <a:srgbClr val="3B3C3E"/>
                </a:solidFill>
                <a:latin typeface="Arial"/>
                <a:ea typeface="Arial"/>
                <a:cs typeface="Arial"/>
                <a:sym typeface="Arial"/>
              </a:defRPr>
            </a:lvl1pPr>
            <a:lvl2pPr marL="457200" marR="0" lvl="1" indent="0" algn="l" rtl="0">
              <a:spcBef>
                <a:spcPts val="560"/>
              </a:spcBef>
              <a:buClr>
                <a:srgbClr val="3B3C3E"/>
              </a:buClr>
              <a:buFont typeface="Arial"/>
              <a:buNone/>
              <a:defRPr sz="2800" b="0" i="0" u="none" strike="noStrike" cap="none">
                <a:solidFill>
                  <a:srgbClr val="3B3C3E"/>
                </a:solidFill>
                <a:latin typeface="Arial"/>
                <a:ea typeface="Arial"/>
                <a:cs typeface="Arial"/>
                <a:sym typeface="Arial"/>
              </a:defRPr>
            </a:lvl2pPr>
            <a:lvl3pPr marL="914400" marR="0" lvl="2" indent="0" algn="l" rtl="0">
              <a:spcBef>
                <a:spcPts val="480"/>
              </a:spcBef>
              <a:buClr>
                <a:srgbClr val="3B3C3E"/>
              </a:buClr>
              <a:buFont typeface="Arial"/>
              <a:buNone/>
              <a:defRPr sz="2400" b="0" i="0" u="none" strike="noStrike" cap="none">
                <a:solidFill>
                  <a:srgbClr val="3B3C3E"/>
                </a:solidFill>
                <a:latin typeface="Arial"/>
                <a:ea typeface="Arial"/>
                <a:cs typeface="Arial"/>
                <a:sym typeface="Arial"/>
              </a:defRPr>
            </a:lvl3pPr>
            <a:lvl4pPr marL="1371600" marR="0" lvl="3" indent="0" algn="l" rtl="0">
              <a:spcBef>
                <a:spcPts val="400"/>
              </a:spcBef>
              <a:buClr>
                <a:srgbClr val="3B3C3E"/>
              </a:buClr>
              <a:buFont typeface="Arial"/>
              <a:buNone/>
              <a:defRPr sz="2000" b="0" i="0" u="none" strike="noStrike" cap="none">
                <a:solidFill>
                  <a:srgbClr val="3B3C3E"/>
                </a:solidFill>
                <a:latin typeface="Arial"/>
                <a:ea typeface="Arial"/>
                <a:cs typeface="Arial"/>
                <a:sym typeface="Arial"/>
              </a:defRPr>
            </a:lvl4pPr>
            <a:lvl5pPr marL="1828800" marR="0" lvl="4" indent="0" algn="l" rtl="0">
              <a:spcBef>
                <a:spcPts val="400"/>
              </a:spcBef>
              <a:buClr>
                <a:srgbClr val="3B3C3E"/>
              </a:buClr>
              <a:buFont typeface="Arial"/>
              <a:buNone/>
              <a:defRPr sz="2000" b="0" i="0" u="none" strike="noStrike" cap="none">
                <a:solidFill>
                  <a:srgbClr val="3B3C3E"/>
                </a:solidFill>
                <a:latin typeface="Arial"/>
                <a:ea typeface="Arial"/>
                <a:cs typeface="Arial"/>
                <a:sym typeface="Arial"/>
              </a:defRPr>
            </a:lvl5pPr>
            <a:lvl6pPr marL="2286000" marR="0" lvl="5"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138" name="Shape 138"/>
          <p:cNvSpPr txBox="1">
            <a:spLocks noGrp="1"/>
          </p:cNvSpPr>
          <p:nvPr>
            <p:ph type="title"/>
          </p:nvPr>
        </p:nvSpPr>
        <p:spPr>
          <a:xfrm>
            <a:off x="457200" y="2579688"/>
            <a:ext cx="8229600" cy="1143000"/>
          </a:xfrm>
          <a:prstGeom prst="rect">
            <a:avLst/>
          </a:prstGeom>
          <a:noFill/>
          <a:ln>
            <a:noFill/>
          </a:ln>
        </p:spPr>
        <p:txBody>
          <a:bodyPr wrap="square" lIns="91425" tIns="91425" rIns="91425" bIns="91425" anchor="ctr" anchorCtr="0"/>
          <a:lstStyle>
            <a:lvl1pPr marL="0" marR="0" lvl="0" indent="0" algn="ctr" rtl="0">
              <a:spcBef>
                <a:spcPts val="0"/>
              </a:spcBef>
              <a:buClr>
                <a:schemeClr val="lt1"/>
              </a:buClr>
              <a:buFont typeface="Arial"/>
              <a:buNone/>
              <a:defRPr sz="4000" b="1" i="0" u="none" strike="noStrike" cap="none">
                <a:solidFill>
                  <a:schemeClr val="lt1"/>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39" name="Shape 139"/>
          <p:cNvSpPr txBox="1">
            <a:spLocks noGrp="1"/>
          </p:cNvSpPr>
          <p:nvPr>
            <p:ph type="dt" idx="10"/>
          </p:nvPr>
        </p:nvSpPr>
        <p:spPr>
          <a:xfrm>
            <a:off x="457200" y="6356350"/>
            <a:ext cx="1310609" cy="365125"/>
          </a:xfrm>
          <a:prstGeom prst="rect">
            <a:avLst/>
          </a:prstGeom>
          <a:noFill/>
          <a:ln>
            <a:noFill/>
          </a:ln>
        </p:spPr>
        <p:txBody>
          <a:bodyPr wrap="square" lIns="91425" tIns="91425" rIns="91425" bIns="91425" anchor="ctr" anchorCtr="0"/>
          <a:lstStyle>
            <a:lvl1pPr marL="0" marR="0" lvl="0" indent="0" algn="l"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40" name="Shape 140"/>
          <p:cNvSpPr txBox="1">
            <a:spLocks noGrp="1"/>
          </p:cNvSpPr>
          <p:nvPr>
            <p:ph type="ftr" idx="11"/>
          </p:nvPr>
        </p:nvSpPr>
        <p:spPr>
          <a:xfrm>
            <a:off x="1767808" y="6356350"/>
            <a:ext cx="2895600" cy="365125"/>
          </a:xfrm>
          <a:prstGeom prst="rect">
            <a:avLst/>
          </a:prstGeom>
          <a:noFill/>
          <a:ln>
            <a:noFill/>
          </a:ln>
        </p:spPr>
        <p:txBody>
          <a:bodyPr wrap="square" lIns="91425" tIns="91425" rIns="91425" bIns="91425" anchor="ctr" anchorCtr="0"/>
          <a:lstStyle>
            <a:lvl1pPr marL="0" marR="0" lvl="0" indent="0" algn="ctr"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41" name="Shape 141"/>
          <p:cNvSpPr txBox="1">
            <a:spLocks noGrp="1"/>
          </p:cNvSpPr>
          <p:nvPr>
            <p:ph type="sldNum" idx="12"/>
          </p:nvPr>
        </p:nvSpPr>
        <p:spPr>
          <a:xfrm>
            <a:off x="4667371" y="6356350"/>
            <a:ext cx="2133599"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lt1"/>
                </a:solidFill>
                <a:latin typeface="Arial"/>
                <a:ea typeface="Arial"/>
                <a:cs typeface="Arial"/>
                <a:sym typeface="Arial"/>
              </a:rPr>
              <a:t>‹#›</a:t>
            </a:fld>
            <a:endParaRPr lang="en-US" sz="1000">
              <a:solidFill>
                <a:schemeClr val="lt1"/>
              </a:solidFill>
              <a:latin typeface="Arial"/>
              <a:ea typeface="Arial"/>
              <a:cs typeface="Arial"/>
              <a:sym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hree Photo Collage">
    <p:spTree>
      <p:nvGrpSpPr>
        <p:cNvPr id="1" name="Shape 142"/>
        <p:cNvGrpSpPr/>
        <p:nvPr/>
      </p:nvGrpSpPr>
      <p:grpSpPr>
        <a:xfrm>
          <a:off x="0" y="0"/>
          <a:ext cx="0" cy="0"/>
          <a:chOff x="0" y="0"/>
          <a:chExt cx="0" cy="0"/>
        </a:xfrm>
      </p:grpSpPr>
      <p:sp>
        <p:nvSpPr>
          <p:cNvPr id="143" name="Shape 143"/>
          <p:cNvSpPr txBox="1">
            <a:spLocks noGrp="1"/>
          </p:cNvSpPr>
          <p:nvPr>
            <p:ph type="dt" idx="10"/>
          </p:nvPr>
        </p:nvSpPr>
        <p:spPr>
          <a:xfrm>
            <a:off x="457200" y="6356350"/>
            <a:ext cx="1009649" cy="365125"/>
          </a:xfrm>
          <a:prstGeom prst="rect">
            <a:avLst/>
          </a:prstGeom>
          <a:noFill/>
          <a:ln>
            <a:noFill/>
          </a:ln>
        </p:spPr>
        <p:txBody>
          <a:bodyPr wrap="square" lIns="91425" tIns="91425" rIns="91425" bIns="91425" anchor="ctr" anchorCtr="0"/>
          <a:lstStyle>
            <a:lvl1pPr marL="0" marR="0" lvl="0" indent="0" algn="l"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44" name="Shape 144"/>
          <p:cNvSpPr txBox="1">
            <a:spLocks noGrp="1"/>
          </p:cNvSpPr>
          <p:nvPr>
            <p:ph type="ftr" idx="11"/>
          </p:nvPr>
        </p:nvSpPr>
        <p:spPr>
          <a:xfrm>
            <a:off x="3124200" y="6356350"/>
            <a:ext cx="2895600" cy="365125"/>
          </a:xfrm>
          <a:prstGeom prst="rect">
            <a:avLst/>
          </a:prstGeom>
          <a:noFill/>
          <a:ln>
            <a:noFill/>
          </a:ln>
        </p:spPr>
        <p:txBody>
          <a:bodyPr wrap="square" lIns="91425" tIns="91425" rIns="91425" bIns="91425" anchor="ctr" anchorCtr="0"/>
          <a:lstStyle>
            <a:lvl1pPr marL="0" marR="0" lvl="0" indent="0" algn="ctr"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45" name="Shape 145"/>
          <p:cNvSpPr txBox="1">
            <a:spLocks noGrp="1"/>
          </p:cNvSpPr>
          <p:nvPr>
            <p:ph type="sldNum" idx="12"/>
          </p:nvPr>
        </p:nvSpPr>
        <p:spPr>
          <a:xfrm>
            <a:off x="6553200" y="6356350"/>
            <a:ext cx="2133599"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lt1"/>
                </a:solidFill>
                <a:latin typeface="Arial"/>
                <a:ea typeface="Arial"/>
                <a:cs typeface="Arial"/>
                <a:sym typeface="Arial"/>
              </a:rPr>
              <a:t>‹#›</a:t>
            </a:fld>
            <a:endParaRPr lang="en-US" sz="1000">
              <a:solidFill>
                <a:schemeClr val="lt1"/>
              </a:solidFill>
              <a:latin typeface="Arial"/>
              <a:ea typeface="Arial"/>
              <a:cs typeface="Arial"/>
              <a:sym typeface="Arial"/>
            </a:endParaRPr>
          </a:p>
        </p:txBody>
      </p:sp>
      <p:sp>
        <p:nvSpPr>
          <p:cNvPr id="146" name="Shape 146"/>
          <p:cNvSpPr>
            <a:spLocks noGrp="1"/>
          </p:cNvSpPr>
          <p:nvPr>
            <p:ph type="pic" idx="2"/>
          </p:nvPr>
        </p:nvSpPr>
        <p:spPr>
          <a:xfrm>
            <a:off x="277905" y="2365248"/>
            <a:ext cx="4240118" cy="3845268"/>
          </a:xfrm>
          <a:prstGeom prst="rect">
            <a:avLst/>
          </a:prstGeom>
          <a:noFill/>
          <a:ln>
            <a:noFill/>
          </a:ln>
        </p:spPr>
        <p:txBody>
          <a:bodyPr wrap="square" lIns="91425" tIns="91425" rIns="91425" bIns="91425" anchor="ctr" anchorCtr="0"/>
          <a:lstStyle>
            <a:lvl1pPr lvl="0">
              <a:spcBef>
                <a:spcPts val="0"/>
              </a:spcBef>
              <a:buNone/>
              <a:defRPr/>
            </a:lvl1pPr>
          </a:lstStyle>
          <a:p>
            <a:endParaRPr/>
          </a:p>
        </p:txBody>
      </p:sp>
      <p:sp>
        <p:nvSpPr>
          <p:cNvPr id="147" name="Shape 147"/>
          <p:cNvSpPr>
            <a:spLocks noGrp="1"/>
          </p:cNvSpPr>
          <p:nvPr>
            <p:ph type="pic" idx="3"/>
          </p:nvPr>
        </p:nvSpPr>
        <p:spPr>
          <a:xfrm>
            <a:off x="277905" y="228600"/>
            <a:ext cx="2057400" cy="2039112"/>
          </a:xfrm>
          <a:prstGeom prst="rect">
            <a:avLst/>
          </a:prstGeom>
          <a:noFill/>
          <a:ln>
            <a:noFill/>
          </a:ln>
        </p:spPr>
        <p:txBody>
          <a:bodyPr wrap="square" lIns="91425" tIns="91425" rIns="91425" bIns="91425" anchor="ctr" anchorCtr="0"/>
          <a:lstStyle>
            <a:lvl1pPr lvl="0">
              <a:spcBef>
                <a:spcPts val="0"/>
              </a:spcBef>
              <a:buNone/>
              <a:defRPr/>
            </a:lvl1pPr>
          </a:lstStyle>
          <a:p>
            <a:endParaRPr/>
          </a:p>
        </p:txBody>
      </p:sp>
      <p:sp>
        <p:nvSpPr>
          <p:cNvPr id="148" name="Shape 148"/>
          <p:cNvSpPr>
            <a:spLocks noGrp="1"/>
          </p:cNvSpPr>
          <p:nvPr>
            <p:ph type="pic" idx="4"/>
          </p:nvPr>
        </p:nvSpPr>
        <p:spPr>
          <a:xfrm>
            <a:off x="2460625" y="228600"/>
            <a:ext cx="2057400" cy="2039112"/>
          </a:xfrm>
          <a:prstGeom prst="rect">
            <a:avLst/>
          </a:prstGeom>
          <a:noFill/>
          <a:ln>
            <a:noFill/>
          </a:ln>
        </p:spPr>
        <p:txBody>
          <a:bodyPr wrap="square" lIns="91425" tIns="91425" rIns="91425" bIns="91425" anchor="ctr" anchorCtr="0"/>
          <a:lstStyle>
            <a:lvl1pPr lvl="0">
              <a:spcBef>
                <a:spcPts val="0"/>
              </a:spcBef>
              <a:buNone/>
              <a:defRPr/>
            </a:lvl1pPr>
          </a:lstStyle>
          <a:p>
            <a:endParaRPr/>
          </a:p>
        </p:txBody>
      </p:sp>
      <p:sp>
        <p:nvSpPr>
          <p:cNvPr id="149" name="Shape 149"/>
          <p:cNvSpPr txBox="1">
            <a:spLocks noGrp="1"/>
          </p:cNvSpPr>
          <p:nvPr>
            <p:ph type="title"/>
          </p:nvPr>
        </p:nvSpPr>
        <p:spPr>
          <a:xfrm>
            <a:off x="4990444" y="751925"/>
            <a:ext cx="3799497" cy="1588925"/>
          </a:xfrm>
          <a:prstGeom prst="rect">
            <a:avLst/>
          </a:prstGeom>
          <a:noFill/>
          <a:ln>
            <a:noFill/>
          </a:ln>
        </p:spPr>
        <p:txBody>
          <a:bodyPr wrap="square" lIns="91425" tIns="91425" rIns="91425" bIns="91425" anchor="b" anchorCtr="0"/>
          <a:lstStyle>
            <a:lvl1pPr marL="0" marR="0" lvl="0" indent="0" algn="ctr" rtl="0">
              <a:spcBef>
                <a:spcPts val="0"/>
              </a:spcBef>
              <a:buClr>
                <a:schemeClr val="dk1"/>
              </a:buClr>
              <a:buFont typeface="Arial"/>
              <a:buNone/>
              <a:defRPr sz="2000" b="1" i="0" u="none" strike="noStrike" cap="none">
                <a:solidFill>
                  <a:schemeClr val="dk1"/>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50" name="Shape 150"/>
          <p:cNvSpPr txBox="1">
            <a:spLocks noGrp="1"/>
          </p:cNvSpPr>
          <p:nvPr>
            <p:ph type="body" idx="1"/>
          </p:nvPr>
        </p:nvSpPr>
        <p:spPr>
          <a:xfrm>
            <a:off x="4990444" y="2340850"/>
            <a:ext cx="3799497" cy="3869665"/>
          </a:xfrm>
          <a:prstGeom prst="rect">
            <a:avLst/>
          </a:prstGeom>
          <a:noFill/>
          <a:ln>
            <a:noFill/>
          </a:ln>
        </p:spPr>
        <p:txBody>
          <a:bodyPr wrap="square" lIns="91425" tIns="91425" rIns="91425" bIns="91425" anchor="t" anchorCtr="0"/>
          <a:lstStyle>
            <a:lvl1pPr marL="0" marR="0" lvl="0" indent="0" algn="ctr" rtl="0">
              <a:spcBef>
                <a:spcPts val="280"/>
              </a:spcBef>
              <a:buClr>
                <a:schemeClr val="dk1"/>
              </a:buClr>
              <a:buFont typeface="Arial"/>
              <a:buNone/>
              <a:defRPr sz="1400" b="0" i="0" u="none" strike="noStrike" cap="none">
                <a:solidFill>
                  <a:schemeClr val="dk1"/>
                </a:solidFill>
                <a:latin typeface="Arial"/>
                <a:ea typeface="Arial"/>
                <a:cs typeface="Arial"/>
                <a:sym typeface="Arial"/>
              </a:defRPr>
            </a:lvl1pPr>
            <a:lvl2pPr marL="457200" marR="0" lvl="1" indent="0" algn="l" rtl="0">
              <a:spcBef>
                <a:spcPts val="240"/>
              </a:spcBef>
              <a:buClr>
                <a:srgbClr val="3B3C3E"/>
              </a:buClr>
              <a:buFont typeface="Arial"/>
              <a:buNone/>
              <a:defRPr sz="1200" b="0" i="0" u="none" strike="noStrike" cap="none">
                <a:solidFill>
                  <a:srgbClr val="3B3C3E"/>
                </a:solidFill>
                <a:latin typeface="Arial"/>
                <a:ea typeface="Arial"/>
                <a:cs typeface="Arial"/>
                <a:sym typeface="Arial"/>
              </a:defRPr>
            </a:lvl2pPr>
            <a:lvl3pPr marL="914400" marR="0" lvl="2" indent="0" algn="l" rtl="0">
              <a:spcBef>
                <a:spcPts val="200"/>
              </a:spcBef>
              <a:buClr>
                <a:srgbClr val="3B3C3E"/>
              </a:buClr>
              <a:buFont typeface="Arial"/>
              <a:buNone/>
              <a:defRPr sz="1000" b="0" i="0" u="none" strike="noStrike" cap="none">
                <a:solidFill>
                  <a:srgbClr val="3B3C3E"/>
                </a:solidFill>
                <a:latin typeface="Arial"/>
                <a:ea typeface="Arial"/>
                <a:cs typeface="Arial"/>
                <a:sym typeface="Arial"/>
              </a:defRPr>
            </a:lvl3pPr>
            <a:lvl4pPr marL="1371600" marR="0" lvl="3" indent="0" algn="l" rtl="0">
              <a:spcBef>
                <a:spcPts val="180"/>
              </a:spcBef>
              <a:buClr>
                <a:srgbClr val="3B3C3E"/>
              </a:buClr>
              <a:buFont typeface="Arial"/>
              <a:buNone/>
              <a:defRPr sz="900" b="0" i="0" u="none" strike="noStrike" cap="none">
                <a:solidFill>
                  <a:srgbClr val="3B3C3E"/>
                </a:solidFill>
                <a:latin typeface="Arial"/>
                <a:ea typeface="Arial"/>
                <a:cs typeface="Arial"/>
                <a:sym typeface="Arial"/>
              </a:defRPr>
            </a:lvl4pPr>
            <a:lvl5pPr marL="1828800" marR="0" lvl="4" indent="0" algn="l" rtl="0">
              <a:spcBef>
                <a:spcPts val="180"/>
              </a:spcBef>
              <a:buClr>
                <a:srgbClr val="3B3C3E"/>
              </a:buClr>
              <a:buFont typeface="Arial"/>
              <a:buNone/>
              <a:defRPr sz="900" b="0" i="0" u="none" strike="noStrike" cap="none">
                <a:solidFill>
                  <a:srgbClr val="3B3C3E"/>
                </a:solidFill>
                <a:latin typeface="Arial"/>
                <a:ea typeface="Arial"/>
                <a:cs typeface="Arial"/>
                <a:sym typeface="Arial"/>
              </a:defRPr>
            </a:lvl5pPr>
            <a:lvl6pPr marL="2286000" marR="0" lvl="5" indent="0" algn="l" rtl="0">
              <a:spcBef>
                <a:spcPts val="180"/>
              </a:spcBef>
              <a:buClr>
                <a:schemeClr val="dk1"/>
              </a:buClr>
              <a:buFont typeface="Arial"/>
              <a:buNone/>
              <a:defRPr sz="900" b="0" i="0" u="none" strike="noStrike" cap="none">
                <a:solidFill>
                  <a:schemeClr val="dk1"/>
                </a:solidFill>
                <a:latin typeface="Calibri"/>
                <a:ea typeface="Calibri"/>
                <a:cs typeface="Calibri"/>
                <a:sym typeface="Calibri"/>
              </a:defRPr>
            </a:lvl6pPr>
            <a:lvl7pPr marL="2743200" marR="0" lvl="6" indent="0" algn="l" rtl="0">
              <a:spcBef>
                <a:spcPts val="180"/>
              </a:spcBef>
              <a:buClr>
                <a:schemeClr val="dk1"/>
              </a:buClr>
              <a:buFont typeface="Arial"/>
              <a:buNone/>
              <a:defRPr sz="900" b="0" i="0" u="none" strike="noStrike" cap="none">
                <a:solidFill>
                  <a:schemeClr val="dk1"/>
                </a:solidFill>
                <a:latin typeface="Calibri"/>
                <a:ea typeface="Calibri"/>
                <a:cs typeface="Calibri"/>
                <a:sym typeface="Calibri"/>
              </a:defRPr>
            </a:lvl7pPr>
            <a:lvl8pPr marL="3200400" marR="0" lvl="7" indent="0" algn="l" rtl="0">
              <a:spcBef>
                <a:spcPts val="180"/>
              </a:spcBef>
              <a:buClr>
                <a:schemeClr val="dk1"/>
              </a:buClr>
              <a:buFont typeface="Arial"/>
              <a:buNone/>
              <a:defRPr sz="900" b="0" i="0" u="none" strike="noStrike" cap="none">
                <a:solidFill>
                  <a:schemeClr val="dk1"/>
                </a:solidFill>
                <a:latin typeface="Calibri"/>
                <a:ea typeface="Calibri"/>
                <a:cs typeface="Calibri"/>
                <a:sym typeface="Calibri"/>
              </a:defRPr>
            </a:lvl8pPr>
            <a:lvl9pPr marL="3657600" marR="0" lvl="8" indent="0" algn="l" rtl="0">
              <a:spcBef>
                <a:spcPts val="180"/>
              </a:spcBef>
              <a:buClr>
                <a:schemeClr val="dk1"/>
              </a:buClr>
              <a:buFont typeface="Arial"/>
              <a:buNone/>
              <a:defRPr sz="9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Six Photo Collage">
    <p:spTree>
      <p:nvGrpSpPr>
        <p:cNvPr id="1" name="Shape 151"/>
        <p:cNvGrpSpPr/>
        <p:nvPr/>
      </p:nvGrpSpPr>
      <p:grpSpPr>
        <a:xfrm>
          <a:off x="0" y="0"/>
          <a:ext cx="0" cy="0"/>
          <a:chOff x="0" y="0"/>
          <a:chExt cx="0" cy="0"/>
        </a:xfrm>
      </p:grpSpPr>
      <p:sp>
        <p:nvSpPr>
          <p:cNvPr id="152" name="Shape 152"/>
          <p:cNvSpPr txBox="1">
            <a:spLocks noGrp="1"/>
          </p:cNvSpPr>
          <p:nvPr>
            <p:ph type="dt" idx="10"/>
          </p:nvPr>
        </p:nvSpPr>
        <p:spPr>
          <a:xfrm>
            <a:off x="457200" y="6356350"/>
            <a:ext cx="1009649" cy="365125"/>
          </a:xfrm>
          <a:prstGeom prst="rect">
            <a:avLst/>
          </a:prstGeom>
          <a:noFill/>
          <a:ln>
            <a:noFill/>
          </a:ln>
        </p:spPr>
        <p:txBody>
          <a:bodyPr wrap="square" lIns="91425" tIns="91425" rIns="91425" bIns="91425" anchor="ctr" anchorCtr="0"/>
          <a:lstStyle>
            <a:lvl1pPr marL="0" marR="0" lvl="0" indent="0" algn="l"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53" name="Shape 153"/>
          <p:cNvSpPr txBox="1">
            <a:spLocks noGrp="1"/>
          </p:cNvSpPr>
          <p:nvPr>
            <p:ph type="ftr" idx="11"/>
          </p:nvPr>
        </p:nvSpPr>
        <p:spPr>
          <a:xfrm>
            <a:off x="3124200" y="6356350"/>
            <a:ext cx="2895600" cy="365125"/>
          </a:xfrm>
          <a:prstGeom prst="rect">
            <a:avLst/>
          </a:prstGeom>
          <a:noFill/>
          <a:ln>
            <a:noFill/>
          </a:ln>
        </p:spPr>
        <p:txBody>
          <a:bodyPr wrap="square" lIns="91425" tIns="91425" rIns="91425" bIns="91425" anchor="ctr" anchorCtr="0"/>
          <a:lstStyle>
            <a:lvl1pPr marL="0" marR="0" lvl="0" indent="0" algn="ctr"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54" name="Shape 154"/>
          <p:cNvSpPr txBox="1">
            <a:spLocks noGrp="1"/>
          </p:cNvSpPr>
          <p:nvPr>
            <p:ph type="sldNum" idx="12"/>
          </p:nvPr>
        </p:nvSpPr>
        <p:spPr>
          <a:xfrm>
            <a:off x="6553200" y="6356350"/>
            <a:ext cx="2133599"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lt1"/>
                </a:solidFill>
                <a:latin typeface="Arial"/>
                <a:ea typeface="Arial"/>
                <a:cs typeface="Arial"/>
                <a:sym typeface="Arial"/>
              </a:rPr>
              <a:t>‹#›</a:t>
            </a:fld>
            <a:endParaRPr lang="en-US" sz="1000">
              <a:solidFill>
                <a:schemeClr val="lt1"/>
              </a:solidFill>
              <a:latin typeface="Arial"/>
              <a:ea typeface="Arial"/>
              <a:cs typeface="Arial"/>
              <a:sym typeface="Arial"/>
            </a:endParaRPr>
          </a:p>
        </p:txBody>
      </p:sp>
      <p:sp>
        <p:nvSpPr>
          <p:cNvPr id="155" name="Shape 155"/>
          <p:cNvSpPr>
            <a:spLocks noGrp="1"/>
          </p:cNvSpPr>
          <p:nvPr>
            <p:ph type="pic" idx="2"/>
          </p:nvPr>
        </p:nvSpPr>
        <p:spPr>
          <a:xfrm>
            <a:off x="277905" y="2365248"/>
            <a:ext cx="4240118" cy="3845268"/>
          </a:xfrm>
          <a:prstGeom prst="rect">
            <a:avLst/>
          </a:prstGeom>
          <a:noFill/>
          <a:ln>
            <a:noFill/>
          </a:ln>
        </p:spPr>
        <p:txBody>
          <a:bodyPr wrap="square" lIns="91425" tIns="91425" rIns="91425" bIns="91425" anchor="ctr" anchorCtr="0"/>
          <a:lstStyle>
            <a:lvl1pPr lvl="0">
              <a:spcBef>
                <a:spcPts val="0"/>
              </a:spcBef>
              <a:buNone/>
              <a:defRPr/>
            </a:lvl1pPr>
          </a:lstStyle>
          <a:p>
            <a:endParaRPr/>
          </a:p>
        </p:txBody>
      </p:sp>
      <p:sp>
        <p:nvSpPr>
          <p:cNvPr id="156" name="Shape 156"/>
          <p:cNvSpPr>
            <a:spLocks noGrp="1"/>
          </p:cNvSpPr>
          <p:nvPr>
            <p:ph type="pic" idx="3"/>
          </p:nvPr>
        </p:nvSpPr>
        <p:spPr>
          <a:xfrm>
            <a:off x="277905" y="228600"/>
            <a:ext cx="2057400" cy="2039112"/>
          </a:xfrm>
          <a:prstGeom prst="rect">
            <a:avLst/>
          </a:prstGeom>
          <a:noFill/>
          <a:ln>
            <a:noFill/>
          </a:ln>
        </p:spPr>
        <p:txBody>
          <a:bodyPr wrap="square" lIns="91425" tIns="91425" rIns="91425" bIns="91425" anchor="ctr" anchorCtr="0"/>
          <a:lstStyle>
            <a:lvl1pPr lvl="0">
              <a:spcBef>
                <a:spcPts val="0"/>
              </a:spcBef>
              <a:buNone/>
              <a:defRPr/>
            </a:lvl1pPr>
          </a:lstStyle>
          <a:p>
            <a:endParaRPr/>
          </a:p>
        </p:txBody>
      </p:sp>
      <p:sp>
        <p:nvSpPr>
          <p:cNvPr id="157" name="Shape 157"/>
          <p:cNvSpPr>
            <a:spLocks noGrp="1"/>
          </p:cNvSpPr>
          <p:nvPr>
            <p:ph type="pic" idx="4"/>
          </p:nvPr>
        </p:nvSpPr>
        <p:spPr>
          <a:xfrm>
            <a:off x="2460625" y="228600"/>
            <a:ext cx="2057400" cy="2039112"/>
          </a:xfrm>
          <a:prstGeom prst="rect">
            <a:avLst/>
          </a:prstGeom>
          <a:noFill/>
          <a:ln>
            <a:noFill/>
          </a:ln>
        </p:spPr>
        <p:txBody>
          <a:bodyPr wrap="square" lIns="91425" tIns="91425" rIns="91425" bIns="91425" anchor="ctr" anchorCtr="0"/>
          <a:lstStyle>
            <a:lvl1pPr lvl="0">
              <a:spcBef>
                <a:spcPts val="0"/>
              </a:spcBef>
              <a:buNone/>
              <a:defRPr/>
            </a:lvl1pPr>
          </a:lstStyle>
          <a:p>
            <a:endParaRPr/>
          </a:p>
        </p:txBody>
      </p:sp>
      <p:sp>
        <p:nvSpPr>
          <p:cNvPr id="158" name="Shape 158"/>
          <p:cNvSpPr>
            <a:spLocks noGrp="1"/>
          </p:cNvSpPr>
          <p:nvPr>
            <p:ph type="pic" idx="5"/>
          </p:nvPr>
        </p:nvSpPr>
        <p:spPr>
          <a:xfrm>
            <a:off x="4670423" y="228600"/>
            <a:ext cx="4240118" cy="3845268"/>
          </a:xfrm>
          <a:prstGeom prst="rect">
            <a:avLst/>
          </a:prstGeom>
          <a:noFill/>
          <a:ln>
            <a:noFill/>
          </a:ln>
        </p:spPr>
        <p:txBody>
          <a:bodyPr wrap="square" lIns="91425" tIns="91425" rIns="91425" bIns="91425" anchor="ctr" anchorCtr="0"/>
          <a:lstStyle>
            <a:lvl1pPr lvl="0">
              <a:spcBef>
                <a:spcPts val="0"/>
              </a:spcBef>
              <a:buNone/>
              <a:defRPr/>
            </a:lvl1pPr>
          </a:lstStyle>
          <a:p>
            <a:endParaRPr/>
          </a:p>
        </p:txBody>
      </p:sp>
      <p:sp>
        <p:nvSpPr>
          <p:cNvPr id="159" name="Shape 159"/>
          <p:cNvSpPr>
            <a:spLocks noGrp="1"/>
          </p:cNvSpPr>
          <p:nvPr>
            <p:ph type="pic" idx="6"/>
          </p:nvPr>
        </p:nvSpPr>
        <p:spPr>
          <a:xfrm>
            <a:off x="4670423" y="4175910"/>
            <a:ext cx="2057400" cy="2039112"/>
          </a:xfrm>
          <a:prstGeom prst="rect">
            <a:avLst/>
          </a:prstGeom>
          <a:noFill/>
          <a:ln>
            <a:noFill/>
          </a:ln>
        </p:spPr>
        <p:txBody>
          <a:bodyPr wrap="square" lIns="91425" tIns="91425" rIns="91425" bIns="91425" anchor="ctr" anchorCtr="0"/>
          <a:lstStyle>
            <a:lvl1pPr lvl="0">
              <a:spcBef>
                <a:spcPts val="0"/>
              </a:spcBef>
              <a:buNone/>
              <a:defRPr/>
            </a:lvl1pPr>
          </a:lstStyle>
          <a:p>
            <a:endParaRPr/>
          </a:p>
        </p:txBody>
      </p:sp>
      <p:sp>
        <p:nvSpPr>
          <p:cNvPr id="160" name="Shape 160"/>
          <p:cNvSpPr>
            <a:spLocks noGrp="1"/>
          </p:cNvSpPr>
          <p:nvPr>
            <p:ph type="pic" idx="7"/>
          </p:nvPr>
        </p:nvSpPr>
        <p:spPr>
          <a:xfrm>
            <a:off x="6853143" y="4175910"/>
            <a:ext cx="2057400" cy="2039112"/>
          </a:xfrm>
          <a:prstGeom prst="rect">
            <a:avLst/>
          </a:prstGeom>
          <a:noFill/>
          <a:ln>
            <a:noFill/>
          </a:ln>
        </p:spPr>
        <p:txBody>
          <a:bodyPr wrap="square" lIns="91425" tIns="91425" rIns="91425" bIns="91425" anchor="ctr" anchorCtr="0"/>
          <a:lstStyle>
            <a:lvl1pPr lvl="0">
              <a:spcBef>
                <a:spcPts val="0"/>
              </a:spcBef>
              <a:buNone/>
              <a:defRPr/>
            </a:lvl1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457200" y="274637"/>
            <a:ext cx="8229600" cy="1143000"/>
          </a:xfrm>
          <a:prstGeom prst="rect">
            <a:avLst/>
          </a:prstGeom>
          <a:noFill/>
          <a:ln>
            <a:noFill/>
          </a:ln>
        </p:spPr>
        <p:txBody>
          <a:bodyPr wrap="square" lIns="91425" tIns="91425" rIns="91425" bIns="91425" anchor="ctr" anchorCtr="0"/>
          <a:lstStyle>
            <a:lvl1pPr marL="0" marR="0" lvl="0" indent="0" algn="l" rtl="0">
              <a:spcBef>
                <a:spcPts val="0"/>
              </a:spcBef>
              <a:buClr>
                <a:srgbClr val="3B3C3E"/>
              </a:buClr>
              <a:buFont typeface="Arial"/>
              <a:buNone/>
              <a:defRPr sz="4400" b="1" i="0" u="none" strike="noStrike" cap="none">
                <a:solidFill>
                  <a:srgbClr val="3B3C3E"/>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29" name="Shape 29"/>
          <p:cNvSpPr txBox="1">
            <a:spLocks noGrp="1"/>
          </p:cNvSpPr>
          <p:nvPr>
            <p:ph type="body" idx="1"/>
          </p:nvPr>
        </p:nvSpPr>
        <p:spPr>
          <a:xfrm>
            <a:off x="457200" y="1600200"/>
            <a:ext cx="8229600" cy="4525963"/>
          </a:xfrm>
          <a:prstGeom prst="rect">
            <a:avLst/>
          </a:prstGeom>
          <a:noFill/>
          <a:ln>
            <a:noFill/>
          </a:ln>
        </p:spPr>
        <p:txBody>
          <a:bodyPr wrap="square" lIns="91425" tIns="91425" rIns="91425" bIns="91425" anchor="t" anchorCtr="0"/>
          <a:lstStyle>
            <a:lvl1pPr marL="342900" marR="0" lvl="0" indent="-139700" algn="l" rtl="0">
              <a:spcBef>
                <a:spcPts val="640"/>
              </a:spcBef>
              <a:buClr>
                <a:srgbClr val="3B3C3E"/>
              </a:buClr>
              <a:buSzPct val="100000"/>
              <a:buFont typeface="Arial"/>
              <a:buChar char="•"/>
              <a:defRPr sz="3200" b="0" i="0" u="none" strike="noStrike" cap="none">
                <a:solidFill>
                  <a:srgbClr val="3B3C3E"/>
                </a:solidFill>
                <a:latin typeface="Arial"/>
                <a:ea typeface="Arial"/>
                <a:cs typeface="Arial"/>
                <a:sym typeface="Arial"/>
              </a:defRPr>
            </a:lvl1pPr>
            <a:lvl2pPr marL="742950" marR="0" lvl="1" indent="-107950" algn="l" rtl="0">
              <a:spcBef>
                <a:spcPts val="560"/>
              </a:spcBef>
              <a:buClr>
                <a:srgbClr val="3B3C3E"/>
              </a:buClr>
              <a:buSzPct val="100000"/>
              <a:buFont typeface="Arial"/>
              <a:buChar char="•"/>
              <a:defRPr sz="2800" b="0" i="0" u="none" strike="noStrike" cap="none">
                <a:solidFill>
                  <a:srgbClr val="3B3C3E"/>
                </a:solidFill>
                <a:latin typeface="Arial"/>
                <a:ea typeface="Arial"/>
                <a:cs typeface="Arial"/>
                <a:sym typeface="Arial"/>
              </a:defRPr>
            </a:lvl2pPr>
            <a:lvl3pPr marL="1143000" marR="0" lvl="2" indent="-76200" algn="l" rtl="0">
              <a:spcBef>
                <a:spcPts val="480"/>
              </a:spcBef>
              <a:buClr>
                <a:srgbClr val="3B3C3E"/>
              </a:buClr>
              <a:buSzPct val="100000"/>
              <a:buFont typeface="Arial"/>
              <a:buChar char="•"/>
              <a:defRPr sz="2400" b="0" i="0" u="none" strike="noStrike" cap="none">
                <a:solidFill>
                  <a:srgbClr val="3B3C3E"/>
                </a:solidFill>
                <a:latin typeface="Arial"/>
                <a:ea typeface="Arial"/>
                <a:cs typeface="Arial"/>
                <a:sym typeface="Arial"/>
              </a:defRPr>
            </a:lvl3pPr>
            <a:lvl4pPr marL="1600200" marR="0" lvl="3" indent="-101600" algn="l" rtl="0">
              <a:spcBef>
                <a:spcPts val="400"/>
              </a:spcBef>
              <a:buClr>
                <a:srgbClr val="3B3C3E"/>
              </a:buClr>
              <a:buSzPct val="100000"/>
              <a:buFont typeface="Arial"/>
              <a:buChar char="•"/>
              <a:defRPr sz="2000" b="0" i="0" u="none" strike="noStrike" cap="none">
                <a:solidFill>
                  <a:srgbClr val="3B3C3E"/>
                </a:solidFill>
                <a:latin typeface="Arial"/>
                <a:ea typeface="Arial"/>
                <a:cs typeface="Arial"/>
                <a:sym typeface="Arial"/>
              </a:defRPr>
            </a:lvl4pPr>
            <a:lvl5pPr marL="2057400" marR="0" lvl="4" indent="-101600" algn="l" rtl="0">
              <a:spcBef>
                <a:spcPts val="400"/>
              </a:spcBef>
              <a:buClr>
                <a:srgbClr val="3B3C3E"/>
              </a:buClr>
              <a:buSzPct val="100000"/>
              <a:buFont typeface="Arial"/>
              <a:buChar char="•"/>
              <a:defRPr sz="2000" b="0" i="0" u="none" strike="noStrike" cap="none">
                <a:solidFill>
                  <a:srgbClr val="3B3C3E"/>
                </a:solidFill>
                <a:latin typeface="Arial"/>
                <a:ea typeface="Arial"/>
                <a:cs typeface="Arial"/>
                <a:sym typeface="Arial"/>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30" name="Shape 30"/>
          <p:cNvSpPr txBox="1">
            <a:spLocks noGrp="1"/>
          </p:cNvSpPr>
          <p:nvPr>
            <p:ph type="dt" idx="10"/>
          </p:nvPr>
        </p:nvSpPr>
        <p:spPr>
          <a:xfrm>
            <a:off x="457200" y="6356350"/>
            <a:ext cx="1397863" cy="365125"/>
          </a:xfrm>
          <a:prstGeom prst="rect">
            <a:avLst/>
          </a:prstGeom>
          <a:noFill/>
          <a:ln>
            <a:noFill/>
          </a:ln>
        </p:spPr>
        <p:txBody>
          <a:bodyPr wrap="square" lIns="91425" tIns="91425" rIns="91425" bIns="91425" anchor="ctr" anchorCtr="0"/>
          <a:lstStyle>
            <a:lvl1pPr marL="0" marR="0" lvl="0" indent="0" algn="l"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31" name="Shape 31"/>
          <p:cNvSpPr txBox="1">
            <a:spLocks noGrp="1"/>
          </p:cNvSpPr>
          <p:nvPr>
            <p:ph type="ftr" idx="11"/>
          </p:nvPr>
        </p:nvSpPr>
        <p:spPr>
          <a:xfrm>
            <a:off x="1855063" y="6356350"/>
            <a:ext cx="2895600" cy="365125"/>
          </a:xfrm>
          <a:prstGeom prst="rect">
            <a:avLst/>
          </a:prstGeom>
          <a:noFill/>
          <a:ln>
            <a:noFill/>
          </a:ln>
        </p:spPr>
        <p:txBody>
          <a:bodyPr wrap="square" lIns="91425" tIns="91425" rIns="91425" bIns="91425" anchor="ctr" anchorCtr="0"/>
          <a:lstStyle>
            <a:lvl1pPr marL="0" marR="0" lvl="0" indent="0" algn="ctr"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32" name="Shape 32"/>
          <p:cNvSpPr txBox="1">
            <a:spLocks noGrp="1"/>
          </p:cNvSpPr>
          <p:nvPr>
            <p:ph type="sldNum" idx="12"/>
          </p:nvPr>
        </p:nvSpPr>
        <p:spPr>
          <a:xfrm>
            <a:off x="4750662" y="6356350"/>
            <a:ext cx="2133599"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lt1"/>
                </a:solidFill>
                <a:latin typeface="Arial"/>
                <a:ea typeface="Arial"/>
                <a:cs typeface="Arial"/>
                <a:sym typeface="Arial"/>
              </a:rPr>
              <a:t>‹#›</a:t>
            </a:fld>
            <a:endParaRPr lang="en-US" sz="1000">
              <a:solidFill>
                <a:schemeClr val="lt1"/>
              </a:solidFill>
              <a:latin typeface="Arial"/>
              <a:ea typeface="Arial"/>
              <a:cs typeface="Arial"/>
              <a:sym typeface="Arial"/>
            </a:endParaRPr>
          </a:p>
        </p:txBody>
      </p:sp>
    </p:spTree>
    <p:extLst>
      <p:ext uri="{BB962C8B-B14F-4D97-AF65-F5344CB8AC3E}">
        <p14:creationId xmlns:p14="http://schemas.microsoft.com/office/powerpoint/2010/main" val="1974900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10"/>
        <p:cNvGrpSpPr/>
        <p:nvPr/>
      </p:nvGrpSpPr>
      <p:grpSpPr>
        <a:xfrm>
          <a:off x="0" y="0"/>
          <a:ext cx="0" cy="0"/>
          <a:chOff x="0" y="0"/>
          <a:chExt cx="0" cy="0"/>
        </a:xfrm>
      </p:grpSpPr>
    </p:spTree>
    <p:extLst>
      <p:ext uri="{BB962C8B-B14F-4D97-AF65-F5344CB8AC3E}">
        <p14:creationId xmlns:p14="http://schemas.microsoft.com/office/powerpoint/2010/main" val="2362297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457200" y="274637"/>
            <a:ext cx="8229600" cy="1143000"/>
          </a:xfrm>
          <a:prstGeom prst="rect">
            <a:avLst/>
          </a:prstGeom>
          <a:noFill/>
          <a:ln>
            <a:noFill/>
          </a:ln>
        </p:spPr>
        <p:txBody>
          <a:bodyPr wrap="square" lIns="91425" tIns="91425" rIns="91425" bIns="91425" anchor="ctr" anchorCtr="0"/>
          <a:lstStyle>
            <a:lvl1pPr marL="0" marR="0" lvl="0" indent="0" algn="l" rtl="0">
              <a:spcBef>
                <a:spcPts val="0"/>
              </a:spcBef>
              <a:buClr>
                <a:srgbClr val="3B3C3E"/>
              </a:buClr>
              <a:buFont typeface="Arial"/>
              <a:buNone/>
              <a:defRPr sz="4400" b="1" i="0" u="none" strike="noStrike" cap="none">
                <a:solidFill>
                  <a:srgbClr val="3B3C3E"/>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35" name="Shape 35"/>
          <p:cNvSpPr txBox="1">
            <a:spLocks noGrp="1"/>
          </p:cNvSpPr>
          <p:nvPr>
            <p:ph type="body" idx="1"/>
          </p:nvPr>
        </p:nvSpPr>
        <p:spPr>
          <a:xfrm>
            <a:off x="457200" y="1600200"/>
            <a:ext cx="4038599" cy="4525963"/>
          </a:xfrm>
          <a:prstGeom prst="rect">
            <a:avLst/>
          </a:prstGeom>
          <a:noFill/>
          <a:ln>
            <a:noFill/>
          </a:ln>
        </p:spPr>
        <p:txBody>
          <a:bodyPr wrap="square" lIns="91425" tIns="91425" rIns="91425" bIns="91425" anchor="t" anchorCtr="0"/>
          <a:lstStyle>
            <a:lvl1pPr marL="342900" marR="0" lvl="0" indent="-165100" algn="l" rtl="0">
              <a:spcBef>
                <a:spcPts val="560"/>
              </a:spcBef>
              <a:buClr>
                <a:srgbClr val="3B3C3E"/>
              </a:buClr>
              <a:buSzPct val="100000"/>
              <a:buFont typeface="Arial"/>
              <a:buChar char="•"/>
              <a:defRPr sz="2800" b="0" i="0" u="none" strike="noStrike" cap="none">
                <a:solidFill>
                  <a:srgbClr val="3B3C3E"/>
                </a:solidFill>
                <a:latin typeface="Arial"/>
                <a:ea typeface="Arial"/>
                <a:cs typeface="Arial"/>
                <a:sym typeface="Arial"/>
              </a:defRPr>
            </a:lvl1pPr>
            <a:lvl2pPr marL="742950" marR="0" lvl="1" indent="-133350" algn="l" rtl="0">
              <a:spcBef>
                <a:spcPts val="480"/>
              </a:spcBef>
              <a:buClr>
                <a:srgbClr val="3B3C3E"/>
              </a:buClr>
              <a:buSzPct val="100000"/>
              <a:buFont typeface="Arial"/>
              <a:buChar char="•"/>
              <a:defRPr sz="2400" b="0" i="0" u="none" strike="noStrike" cap="none">
                <a:solidFill>
                  <a:srgbClr val="3B3C3E"/>
                </a:solidFill>
                <a:latin typeface="Arial"/>
                <a:ea typeface="Arial"/>
                <a:cs typeface="Arial"/>
                <a:sym typeface="Arial"/>
              </a:defRPr>
            </a:lvl2pPr>
            <a:lvl3pPr marL="1143000" marR="0" lvl="2" indent="-101600" algn="l" rtl="0">
              <a:spcBef>
                <a:spcPts val="400"/>
              </a:spcBef>
              <a:buClr>
                <a:srgbClr val="3B3C3E"/>
              </a:buClr>
              <a:buSzPct val="100000"/>
              <a:buFont typeface="Arial"/>
              <a:buChar char="•"/>
              <a:defRPr sz="2000" b="0" i="0" u="none" strike="noStrike" cap="none">
                <a:solidFill>
                  <a:srgbClr val="3B3C3E"/>
                </a:solidFill>
                <a:latin typeface="Arial"/>
                <a:ea typeface="Arial"/>
                <a:cs typeface="Arial"/>
                <a:sym typeface="Arial"/>
              </a:defRPr>
            </a:lvl3pPr>
            <a:lvl4pPr marL="1600200" marR="0" lvl="3" indent="-114300" algn="l" rtl="0">
              <a:spcBef>
                <a:spcPts val="360"/>
              </a:spcBef>
              <a:buClr>
                <a:srgbClr val="3B3C3E"/>
              </a:buClr>
              <a:buSzPct val="100000"/>
              <a:buFont typeface="Arial"/>
              <a:buChar char="•"/>
              <a:defRPr sz="1800" b="0" i="0" u="none" strike="noStrike" cap="none">
                <a:solidFill>
                  <a:srgbClr val="3B3C3E"/>
                </a:solidFill>
                <a:latin typeface="Arial"/>
                <a:ea typeface="Arial"/>
                <a:cs typeface="Arial"/>
                <a:sym typeface="Arial"/>
              </a:defRPr>
            </a:lvl4pPr>
            <a:lvl5pPr marL="2057400" marR="0" lvl="4" indent="-114300" algn="l" rtl="0">
              <a:spcBef>
                <a:spcPts val="360"/>
              </a:spcBef>
              <a:buClr>
                <a:srgbClr val="3B3C3E"/>
              </a:buClr>
              <a:buSzPct val="100000"/>
              <a:buFont typeface="Arial"/>
              <a:buChar char="•"/>
              <a:defRPr sz="1800" b="0" i="0" u="none" strike="noStrike" cap="none">
                <a:solidFill>
                  <a:srgbClr val="3B3C3E"/>
                </a:solidFill>
                <a:latin typeface="Arial"/>
                <a:ea typeface="Arial"/>
                <a:cs typeface="Arial"/>
                <a:sym typeface="Arial"/>
              </a:defRPr>
            </a:lvl5pPr>
            <a:lvl6pPr marL="2514600" marR="0" lvl="5"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6" name="Shape 36"/>
          <p:cNvSpPr txBox="1">
            <a:spLocks noGrp="1"/>
          </p:cNvSpPr>
          <p:nvPr>
            <p:ph type="body" idx="2"/>
          </p:nvPr>
        </p:nvSpPr>
        <p:spPr>
          <a:xfrm>
            <a:off x="4648200" y="1600200"/>
            <a:ext cx="4038599" cy="4525963"/>
          </a:xfrm>
          <a:prstGeom prst="rect">
            <a:avLst/>
          </a:prstGeom>
          <a:noFill/>
          <a:ln>
            <a:noFill/>
          </a:ln>
        </p:spPr>
        <p:txBody>
          <a:bodyPr wrap="square" lIns="91425" tIns="91425" rIns="91425" bIns="91425" anchor="t" anchorCtr="0"/>
          <a:lstStyle>
            <a:lvl1pPr marL="342900" marR="0" lvl="0" indent="-165100" algn="l" rtl="0">
              <a:spcBef>
                <a:spcPts val="560"/>
              </a:spcBef>
              <a:buClr>
                <a:srgbClr val="3B3C3E"/>
              </a:buClr>
              <a:buSzPct val="100000"/>
              <a:buFont typeface="Arial"/>
              <a:buChar char="•"/>
              <a:defRPr sz="2800" b="0" i="0" u="none" strike="noStrike" cap="none">
                <a:solidFill>
                  <a:srgbClr val="3B3C3E"/>
                </a:solidFill>
                <a:latin typeface="Arial"/>
                <a:ea typeface="Arial"/>
                <a:cs typeface="Arial"/>
                <a:sym typeface="Arial"/>
              </a:defRPr>
            </a:lvl1pPr>
            <a:lvl2pPr marL="742950" marR="0" lvl="1" indent="-133350" algn="l" rtl="0">
              <a:spcBef>
                <a:spcPts val="480"/>
              </a:spcBef>
              <a:buClr>
                <a:srgbClr val="3B3C3E"/>
              </a:buClr>
              <a:buSzPct val="100000"/>
              <a:buFont typeface="Arial"/>
              <a:buChar char="•"/>
              <a:defRPr sz="2400" b="0" i="0" u="none" strike="noStrike" cap="none">
                <a:solidFill>
                  <a:srgbClr val="3B3C3E"/>
                </a:solidFill>
                <a:latin typeface="Arial"/>
                <a:ea typeface="Arial"/>
                <a:cs typeface="Arial"/>
                <a:sym typeface="Arial"/>
              </a:defRPr>
            </a:lvl2pPr>
            <a:lvl3pPr marL="1143000" marR="0" lvl="2" indent="-101600" algn="l" rtl="0">
              <a:spcBef>
                <a:spcPts val="400"/>
              </a:spcBef>
              <a:buClr>
                <a:srgbClr val="3B3C3E"/>
              </a:buClr>
              <a:buSzPct val="100000"/>
              <a:buFont typeface="Arial"/>
              <a:buChar char="•"/>
              <a:defRPr sz="2000" b="0" i="0" u="none" strike="noStrike" cap="none">
                <a:solidFill>
                  <a:srgbClr val="3B3C3E"/>
                </a:solidFill>
                <a:latin typeface="Arial"/>
                <a:ea typeface="Arial"/>
                <a:cs typeface="Arial"/>
                <a:sym typeface="Arial"/>
              </a:defRPr>
            </a:lvl3pPr>
            <a:lvl4pPr marL="1600200" marR="0" lvl="3" indent="-114300" algn="l" rtl="0">
              <a:spcBef>
                <a:spcPts val="360"/>
              </a:spcBef>
              <a:buClr>
                <a:srgbClr val="3B3C3E"/>
              </a:buClr>
              <a:buSzPct val="100000"/>
              <a:buFont typeface="Arial"/>
              <a:buChar char="•"/>
              <a:defRPr sz="1800" b="0" i="0" u="none" strike="noStrike" cap="none">
                <a:solidFill>
                  <a:srgbClr val="3B3C3E"/>
                </a:solidFill>
                <a:latin typeface="Arial"/>
                <a:ea typeface="Arial"/>
                <a:cs typeface="Arial"/>
                <a:sym typeface="Arial"/>
              </a:defRPr>
            </a:lvl4pPr>
            <a:lvl5pPr marL="2057400" marR="0" lvl="4" indent="-114300" algn="l" rtl="0">
              <a:spcBef>
                <a:spcPts val="360"/>
              </a:spcBef>
              <a:buClr>
                <a:srgbClr val="3B3C3E"/>
              </a:buClr>
              <a:buSzPct val="100000"/>
              <a:buFont typeface="Arial"/>
              <a:buChar char="•"/>
              <a:defRPr sz="1800" b="0" i="0" u="none" strike="noStrike" cap="none">
                <a:solidFill>
                  <a:srgbClr val="3B3C3E"/>
                </a:solidFill>
                <a:latin typeface="Arial"/>
                <a:ea typeface="Arial"/>
                <a:cs typeface="Arial"/>
                <a:sym typeface="Arial"/>
              </a:defRPr>
            </a:lvl5pPr>
            <a:lvl6pPr marL="2514600" marR="0" lvl="5"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7" name="Shape 37"/>
          <p:cNvSpPr txBox="1">
            <a:spLocks noGrp="1"/>
          </p:cNvSpPr>
          <p:nvPr>
            <p:ph type="dt" idx="10"/>
          </p:nvPr>
        </p:nvSpPr>
        <p:spPr>
          <a:xfrm>
            <a:off x="457200" y="6356350"/>
            <a:ext cx="1310609" cy="365125"/>
          </a:xfrm>
          <a:prstGeom prst="rect">
            <a:avLst/>
          </a:prstGeom>
          <a:noFill/>
          <a:ln>
            <a:noFill/>
          </a:ln>
        </p:spPr>
        <p:txBody>
          <a:bodyPr wrap="square" lIns="91425" tIns="91425" rIns="91425" bIns="91425" anchor="ctr" anchorCtr="0"/>
          <a:lstStyle>
            <a:lvl1pPr marL="0" marR="0" lvl="0" indent="0" algn="l"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38" name="Shape 38"/>
          <p:cNvSpPr txBox="1">
            <a:spLocks noGrp="1"/>
          </p:cNvSpPr>
          <p:nvPr>
            <p:ph type="ftr" idx="11"/>
          </p:nvPr>
        </p:nvSpPr>
        <p:spPr>
          <a:xfrm>
            <a:off x="1767808" y="6356350"/>
            <a:ext cx="2895600" cy="365125"/>
          </a:xfrm>
          <a:prstGeom prst="rect">
            <a:avLst/>
          </a:prstGeom>
          <a:noFill/>
          <a:ln>
            <a:noFill/>
          </a:ln>
        </p:spPr>
        <p:txBody>
          <a:bodyPr wrap="square" lIns="91425" tIns="91425" rIns="91425" bIns="91425" anchor="ctr" anchorCtr="0"/>
          <a:lstStyle>
            <a:lvl1pPr marL="0" marR="0" lvl="0" indent="0" algn="ctr"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39" name="Shape 39"/>
          <p:cNvSpPr txBox="1">
            <a:spLocks noGrp="1"/>
          </p:cNvSpPr>
          <p:nvPr>
            <p:ph type="sldNum" idx="12"/>
          </p:nvPr>
        </p:nvSpPr>
        <p:spPr>
          <a:xfrm>
            <a:off x="4667371" y="6356350"/>
            <a:ext cx="2133599"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lt1"/>
                </a:solidFill>
                <a:latin typeface="Arial"/>
                <a:ea typeface="Arial"/>
                <a:cs typeface="Arial"/>
                <a:sym typeface="Arial"/>
              </a:rPr>
              <a:t>‹#›</a:t>
            </a:fld>
            <a:endParaRPr lang="en-US" sz="1000">
              <a:solidFill>
                <a:schemeClr val="lt1"/>
              </a:solidFill>
              <a:latin typeface="Arial"/>
              <a:ea typeface="Arial"/>
              <a:cs typeface="Arial"/>
              <a:sym typeface="Arial"/>
            </a:endParaRPr>
          </a:p>
        </p:txBody>
      </p:sp>
    </p:spTree>
    <p:extLst>
      <p:ext uri="{BB962C8B-B14F-4D97-AF65-F5344CB8AC3E}">
        <p14:creationId xmlns:p14="http://schemas.microsoft.com/office/powerpoint/2010/main" val="18413145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itle Slide">
    <p:spTree>
      <p:nvGrpSpPr>
        <p:cNvPr id="1" name="Shape 169"/>
        <p:cNvGrpSpPr/>
        <p:nvPr/>
      </p:nvGrpSpPr>
      <p:grpSpPr>
        <a:xfrm>
          <a:off x="0" y="0"/>
          <a:ext cx="0" cy="0"/>
          <a:chOff x="0" y="0"/>
          <a:chExt cx="0" cy="0"/>
        </a:xfrm>
      </p:grpSpPr>
      <p:sp>
        <p:nvSpPr>
          <p:cNvPr id="170" name="Shape 170"/>
          <p:cNvSpPr txBox="1">
            <a:spLocks noGrp="1"/>
          </p:cNvSpPr>
          <p:nvPr>
            <p:ph type="ctrTitle"/>
          </p:nvPr>
        </p:nvSpPr>
        <p:spPr>
          <a:xfrm>
            <a:off x="685800" y="0"/>
            <a:ext cx="7772400" cy="895349"/>
          </a:xfrm>
          <a:prstGeom prst="rect">
            <a:avLst/>
          </a:prstGeom>
          <a:noFill/>
          <a:ln>
            <a:noFill/>
          </a:ln>
        </p:spPr>
        <p:txBody>
          <a:bodyPr wrap="square" lIns="91425" tIns="91425" rIns="91425" bIns="91425" anchor="ctr" anchorCtr="0"/>
          <a:lstStyle>
            <a:lvl1pPr marL="0" marR="0" lvl="0" indent="0" algn="ctr" rtl="0">
              <a:spcBef>
                <a:spcPts val="0"/>
              </a:spcBef>
              <a:buClr>
                <a:srgbClr val="3B3C3E"/>
              </a:buClr>
              <a:buFont typeface="Arial"/>
              <a:buNone/>
              <a:defRPr sz="2400" b="0" i="0" u="none" strike="noStrike" cap="none">
                <a:solidFill>
                  <a:srgbClr val="3B3C3E"/>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71" name="Shape 171"/>
          <p:cNvSpPr txBox="1">
            <a:spLocks noGrp="1"/>
          </p:cNvSpPr>
          <p:nvPr>
            <p:ph type="dt" idx="10"/>
          </p:nvPr>
        </p:nvSpPr>
        <p:spPr>
          <a:xfrm>
            <a:off x="457200" y="6356350"/>
            <a:ext cx="2133599" cy="365125"/>
          </a:xfrm>
          <a:prstGeom prst="rect">
            <a:avLst/>
          </a:prstGeom>
          <a:noFill/>
          <a:ln>
            <a:noFill/>
          </a:ln>
        </p:spPr>
        <p:txBody>
          <a:bodyPr wrap="square" lIns="91425" tIns="91425" rIns="91425" bIns="91425" anchor="ctr" anchorCtr="0"/>
          <a:lstStyle>
            <a:lvl1pPr marL="0" marR="0" lvl="0" indent="0" algn="l"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72" name="Shape 172"/>
          <p:cNvSpPr txBox="1">
            <a:spLocks noGrp="1"/>
          </p:cNvSpPr>
          <p:nvPr>
            <p:ph type="ftr" idx="11"/>
          </p:nvPr>
        </p:nvSpPr>
        <p:spPr>
          <a:xfrm>
            <a:off x="3124200" y="6356350"/>
            <a:ext cx="2895600" cy="365125"/>
          </a:xfrm>
          <a:prstGeom prst="rect">
            <a:avLst/>
          </a:prstGeom>
          <a:noFill/>
          <a:ln>
            <a:noFill/>
          </a:ln>
        </p:spPr>
        <p:txBody>
          <a:bodyPr wrap="square" lIns="91425" tIns="91425" rIns="91425" bIns="91425" anchor="ctr" anchorCtr="0"/>
          <a:lstStyle>
            <a:lvl1pPr marL="0" marR="0" lvl="0" indent="0" algn="ctr"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73" name="Shape 173"/>
          <p:cNvSpPr txBox="1">
            <a:spLocks noGrp="1"/>
          </p:cNvSpPr>
          <p:nvPr>
            <p:ph type="sldNum" idx="12"/>
          </p:nvPr>
        </p:nvSpPr>
        <p:spPr>
          <a:xfrm>
            <a:off x="6553200" y="6356350"/>
            <a:ext cx="2133599"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lt1"/>
                </a:solidFill>
                <a:latin typeface="Arial"/>
                <a:ea typeface="Arial"/>
                <a:cs typeface="Arial"/>
                <a:sym typeface="Arial"/>
              </a:rPr>
              <a:t>‹#›</a:t>
            </a:fld>
            <a:endParaRPr lang="en-US" sz="1000">
              <a:solidFill>
                <a:schemeClr val="lt1"/>
              </a:solidFill>
              <a:latin typeface="Arial"/>
              <a:ea typeface="Arial"/>
              <a:cs typeface="Arial"/>
              <a:sym typeface="Arial"/>
            </a:endParaRPr>
          </a:p>
        </p:txBody>
      </p:sp>
      <p:sp>
        <p:nvSpPr>
          <p:cNvPr id="174" name="Shape 174"/>
          <p:cNvSpPr>
            <a:spLocks noGrp="1"/>
          </p:cNvSpPr>
          <p:nvPr>
            <p:ph type="chart" idx="2"/>
          </p:nvPr>
        </p:nvSpPr>
        <p:spPr>
          <a:xfrm>
            <a:off x="685800" y="1130300"/>
            <a:ext cx="7772400" cy="5035549"/>
          </a:xfrm>
          <a:prstGeom prst="rect">
            <a:avLst/>
          </a:prstGeom>
          <a:noFill/>
          <a:ln>
            <a:noFill/>
          </a:ln>
        </p:spPr>
        <p:txBody>
          <a:bodyPr wrap="square" lIns="91425" tIns="91425" rIns="91425" bIns="91425" anchor="t" anchorCtr="0"/>
          <a:lstStyle>
            <a:lvl1pPr marL="342900" marR="0" lvl="0" indent="-139700" algn="l" rtl="0">
              <a:spcBef>
                <a:spcPts val="640"/>
              </a:spcBef>
              <a:buClr>
                <a:schemeClr val="dk1"/>
              </a:buClr>
              <a:buSzPct val="100000"/>
              <a:buFont typeface="Arial"/>
              <a:buChar char="•"/>
              <a:defRPr sz="3200" b="0" i="0" u="none" strike="noStrike" cap="none">
                <a:solidFill>
                  <a:schemeClr val="dk1"/>
                </a:solidFill>
                <a:latin typeface="Arial"/>
                <a:ea typeface="Arial"/>
                <a:cs typeface="Arial"/>
                <a:sym typeface="Arial"/>
              </a:defRPr>
            </a:lvl1pPr>
            <a:lvl2pPr marL="742950" marR="0" lvl="1" indent="-107950" algn="l" rtl="0">
              <a:spcBef>
                <a:spcPts val="560"/>
              </a:spcBef>
              <a:buClr>
                <a:srgbClr val="3B3C3E"/>
              </a:buClr>
              <a:buSzPct val="100000"/>
              <a:buFont typeface="Arial"/>
              <a:buChar char="•"/>
              <a:defRPr sz="2800" b="0" i="0" u="none" strike="noStrike" cap="none">
                <a:solidFill>
                  <a:srgbClr val="3B3C3E"/>
                </a:solidFill>
                <a:latin typeface="Arial"/>
                <a:ea typeface="Arial"/>
                <a:cs typeface="Arial"/>
                <a:sym typeface="Arial"/>
              </a:defRPr>
            </a:lvl2pPr>
            <a:lvl3pPr marL="1143000" marR="0" lvl="2" indent="-76200" algn="l" rtl="0">
              <a:spcBef>
                <a:spcPts val="480"/>
              </a:spcBef>
              <a:buClr>
                <a:srgbClr val="3B3C3E"/>
              </a:buClr>
              <a:buSzPct val="100000"/>
              <a:buFont typeface="Arial"/>
              <a:buChar char="•"/>
              <a:defRPr sz="2400" b="0" i="0" u="none" strike="noStrike" cap="none">
                <a:solidFill>
                  <a:srgbClr val="3B3C3E"/>
                </a:solidFill>
                <a:latin typeface="Arial"/>
                <a:ea typeface="Arial"/>
                <a:cs typeface="Arial"/>
                <a:sym typeface="Arial"/>
              </a:defRPr>
            </a:lvl3pPr>
            <a:lvl4pPr marL="1600200" marR="0" lvl="3" indent="-101600" algn="l" rtl="0">
              <a:spcBef>
                <a:spcPts val="400"/>
              </a:spcBef>
              <a:buClr>
                <a:srgbClr val="3B3C3E"/>
              </a:buClr>
              <a:buSzPct val="100000"/>
              <a:buFont typeface="Arial"/>
              <a:buChar char="•"/>
              <a:defRPr sz="2000" b="0" i="0" u="none" strike="noStrike" cap="none">
                <a:solidFill>
                  <a:srgbClr val="3B3C3E"/>
                </a:solidFill>
                <a:latin typeface="Arial"/>
                <a:ea typeface="Arial"/>
                <a:cs typeface="Arial"/>
                <a:sym typeface="Arial"/>
              </a:defRPr>
            </a:lvl4pPr>
            <a:lvl5pPr marL="2057400" marR="0" lvl="4" indent="-101600" algn="l" rtl="0">
              <a:spcBef>
                <a:spcPts val="400"/>
              </a:spcBef>
              <a:buClr>
                <a:srgbClr val="3B3C3E"/>
              </a:buClr>
              <a:buSzPct val="100000"/>
              <a:buFont typeface="Arial"/>
              <a:buChar char="•"/>
              <a:defRPr sz="2000" b="0" i="0" u="none" strike="noStrike" cap="none">
                <a:solidFill>
                  <a:srgbClr val="3B3C3E"/>
                </a:solidFill>
                <a:latin typeface="Arial"/>
                <a:ea typeface="Arial"/>
                <a:cs typeface="Arial"/>
                <a:sym typeface="Arial"/>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3B3C3E"/>
                </a:solidFill>
              </a:defRPr>
            </a:lvl1pPr>
          </a:lstStyle>
          <a:p>
            <a:r>
              <a:rPr lang="en-US" dirty="0"/>
              <a:t>Click to edit Master title style</a:t>
            </a:r>
          </a:p>
        </p:txBody>
      </p:sp>
      <p:sp>
        <p:nvSpPr>
          <p:cNvPr id="3" name="Content Placeholder 2"/>
          <p:cNvSpPr>
            <a:spLocks noGrp="1"/>
          </p:cNvSpPr>
          <p:nvPr>
            <p:ph idx="1"/>
          </p:nvPr>
        </p:nvSpPr>
        <p:spPr/>
        <p:txBody>
          <a:bodyPr/>
          <a:lstStyle>
            <a:lvl1pPr>
              <a:defRPr>
                <a:solidFill>
                  <a:srgbClr val="3B3C3E"/>
                </a:solidFill>
              </a:defRPr>
            </a:lvl1pPr>
            <a:lvl2pPr>
              <a:defRPr>
                <a:solidFill>
                  <a:srgbClr val="3B3C3E"/>
                </a:solidFill>
              </a:defRPr>
            </a:lvl2pPr>
            <a:lvl3pPr>
              <a:defRPr>
                <a:solidFill>
                  <a:srgbClr val="3B3C3E"/>
                </a:solidFill>
              </a:defRPr>
            </a:lvl3pPr>
            <a:lvl4pPr>
              <a:defRPr>
                <a:solidFill>
                  <a:srgbClr val="3B3C3E"/>
                </a:solidFill>
              </a:defRPr>
            </a:lvl4pPr>
            <a:lvl5pPr>
              <a:defRPr>
                <a:solidFill>
                  <a:srgbClr val="3B3C3E"/>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6356350"/>
            <a:ext cx="1397863" cy="365125"/>
          </a:xfrm>
        </p:spPr>
        <p:txBody>
          <a:bodyPr/>
          <a:lstStyle>
            <a:lvl1pPr>
              <a:defRPr sz="1000">
                <a:solidFill>
                  <a:schemeClr val="bg1"/>
                </a:solidFill>
                <a:latin typeface="Arial"/>
                <a:cs typeface="Arial"/>
              </a:defRPr>
            </a:lvl1pPr>
          </a:lstStyle>
          <a:p>
            <a:fld id="{F5BA7003-00DC-104B-92AD-B7A90026C1F9}" type="datetimeFigureOut">
              <a:rPr lang="en-US" smtClean="0"/>
              <a:pPr/>
              <a:t>6/19/2019</a:t>
            </a:fld>
            <a:endParaRPr lang="en-US" dirty="0"/>
          </a:p>
        </p:txBody>
      </p:sp>
      <p:sp>
        <p:nvSpPr>
          <p:cNvPr id="5" name="Footer Placeholder 4"/>
          <p:cNvSpPr>
            <a:spLocks noGrp="1"/>
          </p:cNvSpPr>
          <p:nvPr>
            <p:ph type="ftr" sz="quarter" idx="11"/>
          </p:nvPr>
        </p:nvSpPr>
        <p:spPr>
          <a:xfrm>
            <a:off x="1855063" y="6356350"/>
            <a:ext cx="2895600" cy="365125"/>
          </a:xfrm>
        </p:spPr>
        <p:txBody>
          <a:bodyPr/>
          <a:lstStyle>
            <a:lvl1pPr>
              <a:defRPr sz="1000">
                <a:solidFill>
                  <a:schemeClr val="bg1"/>
                </a:solidFill>
                <a:latin typeface="Arial"/>
                <a:cs typeface="Arial"/>
              </a:defRPr>
            </a:lvl1pPr>
          </a:lstStyle>
          <a:p>
            <a:endParaRPr lang="en-US" dirty="0"/>
          </a:p>
        </p:txBody>
      </p:sp>
      <p:sp>
        <p:nvSpPr>
          <p:cNvPr id="6" name="Slide Number Placeholder 5"/>
          <p:cNvSpPr>
            <a:spLocks noGrp="1"/>
          </p:cNvSpPr>
          <p:nvPr>
            <p:ph type="sldNum" sz="quarter" idx="12"/>
          </p:nvPr>
        </p:nvSpPr>
        <p:spPr>
          <a:xfrm>
            <a:off x="4750663" y="6356350"/>
            <a:ext cx="2133600" cy="365125"/>
          </a:xfrm>
        </p:spPr>
        <p:txBody>
          <a:bodyPr/>
          <a:lstStyle>
            <a:lvl1pPr>
              <a:defRPr sz="1000">
                <a:solidFill>
                  <a:schemeClr val="bg1"/>
                </a:solidFill>
                <a:latin typeface="Arial"/>
                <a:cs typeface="Arial"/>
              </a:defRPr>
            </a:lvl1pPr>
          </a:lstStyle>
          <a:p>
            <a:fld id="{051C7006-7120-F341-A188-F97DDD913081}" type="slidenum">
              <a:rPr lang="en-US" smtClean="0"/>
              <a:pPr/>
              <a:t>‹#›</a:t>
            </a:fld>
            <a:endParaRPr lang="en-US" dirty="0"/>
          </a:p>
        </p:txBody>
      </p:sp>
    </p:spTree>
    <p:extLst>
      <p:ext uri="{BB962C8B-B14F-4D97-AF65-F5344CB8AC3E}">
        <p14:creationId xmlns:p14="http://schemas.microsoft.com/office/powerpoint/2010/main" val="2151455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ote or Text Block">
    <p:bg>
      <p:bgPr>
        <a:solidFill>
          <a:srgbClr val="FD6D08"/>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229555"/>
            <a:ext cx="8229600" cy="1143000"/>
          </a:xfrm>
        </p:spPr>
        <p:txBody>
          <a:bodyPr>
            <a:normAutofit/>
          </a:bodyPr>
          <a:lstStyle>
            <a:lvl1pPr algn="ctr">
              <a:defRPr sz="3600" b="0">
                <a:solidFill>
                  <a:schemeClr val="bg1"/>
                </a:solidFill>
                <a:latin typeface="Georgia"/>
                <a:cs typeface="Georgia"/>
              </a:defRPr>
            </a:lvl1pPr>
          </a:lstStyle>
          <a:p>
            <a:r>
              <a:rPr lang="en-US" dirty="0"/>
              <a:t>“Click to edit Master title style”</a:t>
            </a:r>
          </a:p>
        </p:txBody>
      </p:sp>
      <p:sp>
        <p:nvSpPr>
          <p:cNvPr id="3" name="Date Placeholder 2"/>
          <p:cNvSpPr>
            <a:spLocks noGrp="1"/>
          </p:cNvSpPr>
          <p:nvPr>
            <p:ph type="dt" sz="half" idx="10"/>
          </p:nvPr>
        </p:nvSpPr>
        <p:spPr/>
        <p:txBody>
          <a:bodyPr/>
          <a:lstStyle/>
          <a:p>
            <a:fld id="{F5BA7003-00DC-104B-92AD-B7A90026C1F9}" type="datetimeFigureOut">
              <a:rPr lang="en-US" smtClean="0"/>
              <a:pPr/>
              <a:t>6/19/2019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51C7006-7120-F341-A188-F97DDD913081}" type="slidenum">
              <a:rPr lang="en-US" smtClean="0"/>
              <a:pPr/>
              <a:t>‹#›</a:t>
            </a:fld>
            <a:endParaRPr lang="en-US" dirty="0"/>
          </a:p>
        </p:txBody>
      </p:sp>
    </p:spTree>
    <p:extLst>
      <p:ext uri="{BB962C8B-B14F-4D97-AF65-F5344CB8AC3E}">
        <p14:creationId xmlns:p14="http://schemas.microsoft.com/office/powerpoint/2010/main" val="20505040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normAutofit/>
          </a:bodyPr>
          <a:lstStyle>
            <a:lvl1pPr algn="l">
              <a:defRPr sz="2800" b="1" cap="all"/>
            </a:lvl1pPr>
          </a:lstStyle>
          <a:p>
            <a:r>
              <a:rPr lang="en-US" dirty="0"/>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F5BA7003-00DC-104B-92AD-B7A90026C1F9}" type="datetimeFigureOut">
              <a:rPr lang="en-US" smtClean="0"/>
              <a:t>6/19/2019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1C7006-7120-F341-A188-F97DDD913081}" type="slidenum">
              <a:rPr lang="en-US" smtClean="0"/>
              <a:t>‹#›</a:t>
            </a:fld>
            <a:endParaRPr lang="en-US"/>
          </a:p>
        </p:txBody>
      </p:sp>
    </p:spTree>
    <p:extLst>
      <p:ext uri="{BB962C8B-B14F-4D97-AF65-F5344CB8AC3E}">
        <p14:creationId xmlns:p14="http://schemas.microsoft.com/office/powerpoint/2010/main" val="37109859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Orange Section Header">
    <p:bg>
      <p:bgPr>
        <a:solidFill>
          <a:srgbClr val="FD6D08"/>
        </a:solid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5BA7003-00DC-104B-92AD-B7A90026C1F9}" type="datetimeFigureOut">
              <a:rPr lang="en-US" smtClean="0"/>
              <a:pPr/>
              <a:t>6/19/2019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51C7006-7120-F341-A188-F97DDD913081}" type="slidenum">
              <a:rPr lang="en-US" smtClean="0"/>
              <a:pPr/>
              <a:t>‹#›</a:t>
            </a:fld>
            <a:endParaRPr lang="en-US" dirty="0"/>
          </a:p>
        </p:txBody>
      </p:sp>
      <p:sp>
        <p:nvSpPr>
          <p:cNvPr id="6" name="Title 1"/>
          <p:cNvSpPr>
            <a:spLocks noGrp="1"/>
          </p:cNvSpPr>
          <p:nvPr>
            <p:ph type="title"/>
          </p:nvPr>
        </p:nvSpPr>
        <p:spPr>
          <a:xfrm>
            <a:off x="722313" y="4406900"/>
            <a:ext cx="7772400" cy="1362075"/>
          </a:xfrm>
        </p:spPr>
        <p:txBody>
          <a:bodyPr anchor="t">
            <a:normAutofit/>
          </a:bodyPr>
          <a:lstStyle>
            <a:lvl1pPr algn="l">
              <a:defRPr sz="2800" b="1" cap="all">
                <a:solidFill>
                  <a:schemeClr val="bg1"/>
                </a:solidFill>
              </a:defRPr>
            </a:lvl1pPr>
          </a:lstStyle>
          <a:p>
            <a:r>
              <a:rPr lang="en-US" dirty="0"/>
              <a:t>Click to edit Master title style</a:t>
            </a:r>
          </a:p>
        </p:txBody>
      </p:sp>
      <p:sp>
        <p:nvSpPr>
          <p:cNvPr id="7" name="Text Placeholder 2"/>
          <p:cNvSpPr>
            <a:spLocks noGrp="1"/>
          </p:cNvSpPr>
          <p:nvPr>
            <p:ph type="body" idx="1"/>
          </p:nvPr>
        </p:nvSpPr>
        <p:spPr>
          <a:xfrm>
            <a:off x="722313"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901126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5BA7003-00DC-104B-92AD-B7A90026C1F9}" type="datetimeFigureOut">
              <a:rPr lang="en-US" smtClean="0"/>
              <a:t>6/19/2019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1C7006-7120-F341-A188-F97DDD913081}" type="slidenum">
              <a:rPr lang="en-US" smtClean="0"/>
              <a:t>‹#›</a:t>
            </a:fld>
            <a:endParaRPr lang="en-US"/>
          </a:p>
        </p:txBody>
      </p:sp>
    </p:spTree>
    <p:extLst>
      <p:ext uri="{BB962C8B-B14F-4D97-AF65-F5344CB8AC3E}">
        <p14:creationId xmlns:p14="http://schemas.microsoft.com/office/powerpoint/2010/main" val="12849612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5BA7003-00DC-104B-92AD-B7A90026C1F9}" type="datetimeFigureOut">
              <a:rPr lang="en-US" smtClean="0"/>
              <a:t>6/19/2019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51C7006-7120-F341-A188-F97DDD913081}" type="slidenum">
              <a:rPr lang="en-US" smtClean="0"/>
              <a:t>‹#›</a:t>
            </a:fld>
            <a:endParaRPr lang="en-US"/>
          </a:p>
        </p:txBody>
      </p:sp>
    </p:spTree>
    <p:extLst>
      <p:ext uri="{BB962C8B-B14F-4D97-AF65-F5344CB8AC3E}">
        <p14:creationId xmlns:p14="http://schemas.microsoft.com/office/powerpoint/2010/main" val="1135241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BA7003-00DC-104B-92AD-B7A90026C1F9}" type="datetimeFigureOut">
              <a:rPr lang="en-US" smtClean="0"/>
              <a:t>6/19/2019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51C7006-7120-F341-A188-F97DDD913081}" type="slidenum">
              <a:rPr lang="en-US" smtClean="0"/>
              <a:t>‹#›</a:t>
            </a:fld>
            <a:endParaRPr lang="en-US"/>
          </a:p>
        </p:txBody>
      </p:sp>
    </p:spTree>
    <p:extLst>
      <p:ext uri="{BB962C8B-B14F-4D97-AF65-F5344CB8AC3E}">
        <p14:creationId xmlns:p14="http://schemas.microsoft.com/office/powerpoint/2010/main" val="30282657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6" name="Rectangle 5"/>
          <p:cNvSpPr/>
          <p:nvPr userDrawn="1"/>
        </p:nvSpPr>
        <p:spPr>
          <a:xfrm>
            <a:off x="4302329" y="4021295"/>
            <a:ext cx="576292" cy="576105"/>
          </a:xfrm>
          <a:prstGeom prst="rect">
            <a:avLst/>
          </a:prstGeom>
          <a:solidFill>
            <a:srgbClr val="FD6D0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Title 1"/>
          <p:cNvSpPr>
            <a:spLocks noGrp="1"/>
          </p:cNvSpPr>
          <p:nvPr>
            <p:ph type="title"/>
          </p:nvPr>
        </p:nvSpPr>
        <p:spPr>
          <a:xfrm>
            <a:off x="457200" y="1449892"/>
            <a:ext cx="8229600" cy="1143000"/>
          </a:xfrm>
        </p:spPr>
        <p:txBody>
          <a:bodyPr/>
          <a:lstStyle>
            <a:lvl1pPr algn="ctr">
              <a:defRPr>
                <a:solidFill>
                  <a:srgbClr val="3B3C3E"/>
                </a:solidFill>
              </a:defRPr>
            </a:lvl1pPr>
          </a:lstStyle>
          <a:p>
            <a:r>
              <a:rPr lang="en-US" dirty="0"/>
              <a:t>Click to edit Master title style</a:t>
            </a:r>
          </a:p>
        </p:txBody>
      </p:sp>
      <p:sp>
        <p:nvSpPr>
          <p:cNvPr id="5" name="Subtitle 2"/>
          <p:cNvSpPr>
            <a:spLocks noGrp="1"/>
          </p:cNvSpPr>
          <p:nvPr>
            <p:ph type="subTitle" idx="1"/>
          </p:nvPr>
        </p:nvSpPr>
        <p:spPr>
          <a:xfrm>
            <a:off x="1371600" y="2694275"/>
            <a:ext cx="6400800" cy="1223675"/>
          </a:xfrm>
        </p:spPr>
        <p:txBody>
          <a:bodyPr/>
          <a:lstStyle>
            <a:lvl1pPr marL="0" indent="0" algn="ctr">
              <a:buNone/>
              <a:defRPr>
                <a:solidFill>
                  <a:srgbClr val="3B3C3E"/>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pic>
        <p:nvPicPr>
          <p:cNvPr id="4" name="Picture 3" descr="UT_logo_RGB.eps"/>
          <p:cNvPicPr>
            <a:picLocks noChangeAspect="1"/>
          </p:cNvPicPr>
          <p:nvPr userDrawn="1"/>
        </p:nvPicPr>
        <p:blipFill rotWithShape="1">
          <a:blip r:embed="rId2" cstate="screen">
            <a:extLst>
              <a:ext uri="{28A0092B-C50C-407E-A947-70E740481C1C}">
                <a14:useLocalDpi xmlns:a14="http://schemas.microsoft.com/office/drawing/2010/main"/>
              </a:ext>
            </a:extLst>
          </a:blip>
          <a:srcRect l="-4524" t="-7509" r="-4657" b="-14348"/>
          <a:stretch/>
        </p:blipFill>
        <p:spPr>
          <a:xfrm>
            <a:off x="3520440" y="4005072"/>
            <a:ext cx="2148840" cy="1517904"/>
          </a:xfrm>
          <a:prstGeom prst="rect">
            <a:avLst/>
          </a:prstGeom>
        </p:spPr>
      </p:pic>
      <p:sp>
        <p:nvSpPr>
          <p:cNvPr id="7" name="Rectangle 6"/>
          <p:cNvSpPr/>
          <p:nvPr userDrawn="1"/>
        </p:nvSpPr>
        <p:spPr>
          <a:xfrm>
            <a:off x="0" y="6330206"/>
            <a:ext cx="9144000" cy="527794"/>
          </a:xfrm>
          <a:prstGeom prst="rect">
            <a:avLst/>
          </a:prstGeom>
          <a:solidFill>
            <a:srgbClr val="FD6D0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5801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42B65F67-D414-4DD5-9C1E-9BF94DD4C04E}" type="datetimeFigureOut">
              <a:rPr lang="en-US" smtClean="0"/>
              <a:pPr/>
              <a:t>6/19/2019</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2F75D89A-896B-448A-8E80-C79340C3B7C7}" type="slidenum">
              <a:rPr lang="en-US" smtClean="0"/>
              <a:pPr/>
              <a:t>‹#›</a:t>
            </a:fld>
            <a:endParaRPr lang="en-US"/>
          </a:p>
        </p:txBody>
      </p:sp>
    </p:spTree>
    <p:extLst>
      <p:ext uri="{BB962C8B-B14F-4D97-AF65-F5344CB8AC3E}">
        <p14:creationId xmlns:p14="http://schemas.microsoft.com/office/powerpoint/2010/main" val="2140637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2.emf"/><Relationship Id="rId5" Type="http://schemas.openxmlformats.org/officeDocument/2006/relationships/slideLayout" Target="../slideLayouts/slideLayout14.xml"/><Relationship Id="rId10" Type="http://schemas.openxmlformats.org/officeDocument/2006/relationships/theme" Target="../theme/theme3.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16"/>
        <p:cNvGrpSpPr/>
        <p:nvPr/>
      </p:nvGrpSpPr>
      <p:grpSpPr>
        <a:xfrm>
          <a:off x="0" y="0"/>
          <a:ext cx="0" cy="0"/>
          <a:chOff x="0" y="0"/>
          <a:chExt cx="0" cy="0"/>
        </a:xfrm>
      </p:grpSpPr>
      <p:sp>
        <p:nvSpPr>
          <p:cNvPr id="117" name="Shape 117"/>
          <p:cNvSpPr txBox="1">
            <a:spLocks noGrp="1"/>
          </p:cNvSpPr>
          <p:nvPr>
            <p:ph type="title"/>
          </p:nvPr>
        </p:nvSpPr>
        <p:spPr>
          <a:xfrm>
            <a:off x="457200" y="274637"/>
            <a:ext cx="8229600" cy="1143000"/>
          </a:xfrm>
          <a:prstGeom prst="rect">
            <a:avLst/>
          </a:prstGeom>
          <a:noFill/>
          <a:ln>
            <a:noFill/>
          </a:ln>
        </p:spPr>
        <p:txBody>
          <a:bodyPr wrap="square" lIns="91425" tIns="91425" rIns="91425" bIns="91425" anchor="ctr" anchorCtr="0"/>
          <a:lstStyle>
            <a:lvl1pPr marL="0" marR="0" lvl="0" indent="0" algn="l" rtl="0">
              <a:spcBef>
                <a:spcPts val="0"/>
              </a:spcBef>
              <a:buClr>
                <a:srgbClr val="3B3C3E"/>
              </a:buClr>
              <a:buFont typeface="Arial"/>
              <a:buNone/>
              <a:defRPr sz="4400" b="0" i="0" u="none" strike="noStrike" cap="none">
                <a:solidFill>
                  <a:srgbClr val="3B3C3E"/>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18" name="Shape 118"/>
          <p:cNvSpPr txBox="1">
            <a:spLocks noGrp="1"/>
          </p:cNvSpPr>
          <p:nvPr>
            <p:ph type="body" idx="1"/>
          </p:nvPr>
        </p:nvSpPr>
        <p:spPr>
          <a:xfrm>
            <a:off x="457200" y="1600200"/>
            <a:ext cx="8229600" cy="4525963"/>
          </a:xfrm>
          <a:prstGeom prst="rect">
            <a:avLst/>
          </a:prstGeom>
          <a:noFill/>
          <a:ln>
            <a:noFill/>
          </a:ln>
        </p:spPr>
        <p:txBody>
          <a:bodyPr wrap="square" lIns="91425" tIns="91425" rIns="91425" bIns="91425" anchor="t" anchorCtr="0"/>
          <a:lstStyle>
            <a:lvl1pPr marL="342900" marR="0" lvl="0" indent="-139700" algn="l" rtl="0">
              <a:spcBef>
                <a:spcPts val="640"/>
              </a:spcBef>
              <a:buClr>
                <a:srgbClr val="3B3C3E"/>
              </a:buClr>
              <a:buSzPct val="100000"/>
              <a:buFont typeface="Arial"/>
              <a:buChar char="•"/>
              <a:defRPr sz="3200" b="0" i="0" u="none" strike="noStrike" cap="none">
                <a:solidFill>
                  <a:srgbClr val="3B3C3E"/>
                </a:solidFill>
                <a:latin typeface="Arial"/>
                <a:ea typeface="Arial"/>
                <a:cs typeface="Arial"/>
                <a:sym typeface="Arial"/>
              </a:defRPr>
            </a:lvl1pPr>
            <a:lvl2pPr marL="742950" marR="0" lvl="1" indent="-107950" algn="l" rtl="0">
              <a:spcBef>
                <a:spcPts val="560"/>
              </a:spcBef>
              <a:buClr>
                <a:srgbClr val="3B3C3E"/>
              </a:buClr>
              <a:buSzPct val="100000"/>
              <a:buFont typeface="Arial"/>
              <a:buChar char="•"/>
              <a:defRPr sz="2800" b="0" i="0" u="none" strike="noStrike" cap="none">
                <a:solidFill>
                  <a:srgbClr val="3B3C3E"/>
                </a:solidFill>
                <a:latin typeface="Arial"/>
                <a:ea typeface="Arial"/>
                <a:cs typeface="Arial"/>
                <a:sym typeface="Arial"/>
              </a:defRPr>
            </a:lvl2pPr>
            <a:lvl3pPr marL="1143000" marR="0" lvl="2" indent="-76200" algn="l" rtl="0">
              <a:spcBef>
                <a:spcPts val="480"/>
              </a:spcBef>
              <a:buClr>
                <a:srgbClr val="3B3C3E"/>
              </a:buClr>
              <a:buSzPct val="100000"/>
              <a:buFont typeface="Arial"/>
              <a:buChar char="•"/>
              <a:defRPr sz="2400" b="0" i="0" u="none" strike="noStrike" cap="none">
                <a:solidFill>
                  <a:srgbClr val="3B3C3E"/>
                </a:solidFill>
                <a:latin typeface="Arial"/>
                <a:ea typeface="Arial"/>
                <a:cs typeface="Arial"/>
                <a:sym typeface="Arial"/>
              </a:defRPr>
            </a:lvl3pPr>
            <a:lvl4pPr marL="1600200" marR="0" lvl="3" indent="-101600" algn="l" rtl="0">
              <a:spcBef>
                <a:spcPts val="400"/>
              </a:spcBef>
              <a:buClr>
                <a:srgbClr val="3B3C3E"/>
              </a:buClr>
              <a:buSzPct val="100000"/>
              <a:buFont typeface="Arial"/>
              <a:buChar char="•"/>
              <a:defRPr sz="2000" b="0" i="0" u="none" strike="noStrike" cap="none">
                <a:solidFill>
                  <a:srgbClr val="3B3C3E"/>
                </a:solidFill>
                <a:latin typeface="Arial"/>
                <a:ea typeface="Arial"/>
                <a:cs typeface="Arial"/>
                <a:sym typeface="Arial"/>
              </a:defRPr>
            </a:lvl4pPr>
            <a:lvl5pPr marL="2057400" marR="0" lvl="4" indent="-101600" algn="l" rtl="0">
              <a:spcBef>
                <a:spcPts val="400"/>
              </a:spcBef>
              <a:buClr>
                <a:srgbClr val="3B3C3E"/>
              </a:buClr>
              <a:buSzPct val="100000"/>
              <a:buFont typeface="Arial"/>
              <a:buChar char="•"/>
              <a:defRPr sz="2000" b="0" i="0" u="none" strike="noStrike" cap="none">
                <a:solidFill>
                  <a:srgbClr val="3B3C3E"/>
                </a:solidFill>
                <a:latin typeface="Arial"/>
                <a:ea typeface="Arial"/>
                <a:cs typeface="Arial"/>
                <a:sym typeface="Arial"/>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9" name="Shape 119"/>
          <p:cNvSpPr/>
          <p:nvPr/>
        </p:nvSpPr>
        <p:spPr>
          <a:xfrm>
            <a:off x="0" y="6330205"/>
            <a:ext cx="9144000" cy="527794"/>
          </a:xfrm>
          <a:prstGeom prst="rect">
            <a:avLst/>
          </a:prstGeom>
          <a:solidFill>
            <a:srgbClr val="FD6D08"/>
          </a:solidFill>
          <a:ln>
            <a:noFill/>
          </a:ln>
        </p:spPr>
        <p:txBody>
          <a:bodyPr wrap="square"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120" name="Shape 120"/>
          <p:cNvSpPr txBox="1">
            <a:spLocks noGrp="1"/>
          </p:cNvSpPr>
          <p:nvPr>
            <p:ph type="dt" idx="10"/>
          </p:nvPr>
        </p:nvSpPr>
        <p:spPr>
          <a:xfrm>
            <a:off x="457200" y="6356350"/>
            <a:ext cx="1310609" cy="365125"/>
          </a:xfrm>
          <a:prstGeom prst="rect">
            <a:avLst/>
          </a:prstGeom>
          <a:noFill/>
          <a:ln>
            <a:noFill/>
          </a:ln>
        </p:spPr>
        <p:txBody>
          <a:bodyPr wrap="square" lIns="91425" tIns="91425" rIns="91425" bIns="91425" anchor="ctr" anchorCtr="0"/>
          <a:lstStyle>
            <a:lvl1pPr marL="0" marR="0" lvl="0" indent="0" algn="l"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21" name="Shape 121"/>
          <p:cNvSpPr txBox="1">
            <a:spLocks noGrp="1"/>
          </p:cNvSpPr>
          <p:nvPr>
            <p:ph type="ftr" idx="11"/>
          </p:nvPr>
        </p:nvSpPr>
        <p:spPr>
          <a:xfrm>
            <a:off x="1767808" y="6356350"/>
            <a:ext cx="2895600" cy="365125"/>
          </a:xfrm>
          <a:prstGeom prst="rect">
            <a:avLst/>
          </a:prstGeom>
          <a:noFill/>
          <a:ln>
            <a:noFill/>
          </a:ln>
        </p:spPr>
        <p:txBody>
          <a:bodyPr wrap="square" lIns="91425" tIns="91425" rIns="91425" bIns="91425" anchor="ctr" anchorCtr="0"/>
          <a:lstStyle>
            <a:lvl1pPr marL="0" marR="0" lvl="0" indent="0" algn="ctr"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22" name="Shape 122"/>
          <p:cNvSpPr txBox="1">
            <a:spLocks noGrp="1"/>
          </p:cNvSpPr>
          <p:nvPr>
            <p:ph type="sldNum" idx="12"/>
          </p:nvPr>
        </p:nvSpPr>
        <p:spPr>
          <a:xfrm>
            <a:off x="4667371" y="6356350"/>
            <a:ext cx="2133599"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lt1"/>
                </a:solidFill>
                <a:latin typeface="Arial"/>
                <a:ea typeface="Arial"/>
                <a:cs typeface="Arial"/>
                <a:sym typeface="Arial"/>
              </a:rPr>
              <a:t>‹#›</a:t>
            </a:fld>
            <a:endParaRPr lang="en-US" sz="1000">
              <a:solidFill>
                <a:schemeClr val="lt1"/>
              </a:solidFill>
              <a:latin typeface="Arial"/>
              <a:ea typeface="Arial"/>
              <a:cs typeface="Arial"/>
              <a:sym typeface="Arial"/>
            </a:endParaRPr>
          </a:p>
        </p:txBody>
      </p:sp>
      <p:pic>
        <p:nvPicPr>
          <p:cNvPr id="123" name="Shape 123" descr="UT_logo_RIGHT_KNOCKOUT.eps"/>
          <p:cNvPicPr preferRelativeResize="0"/>
          <p:nvPr/>
        </p:nvPicPr>
        <p:blipFill rotWithShape="1">
          <a:blip r:embed="rId10">
            <a:alphaModFix/>
          </a:blip>
          <a:srcRect/>
          <a:stretch/>
        </p:blipFill>
        <p:spPr>
          <a:xfrm>
            <a:off x="7280624" y="6441967"/>
            <a:ext cx="1410368" cy="31471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89" r:id="rId6"/>
    <p:sldLayoutId id="2147483690" r:id="rId7"/>
    <p:sldLayoutId id="2147483691"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1"/>
        <p:cNvGrpSpPr/>
        <p:nvPr/>
      </p:nvGrpSpPr>
      <p:grpSpPr>
        <a:xfrm>
          <a:off x="0" y="0"/>
          <a:ext cx="0" cy="0"/>
          <a:chOff x="0" y="0"/>
          <a:chExt cx="0" cy="0"/>
        </a:xfrm>
      </p:grpSpPr>
      <p:sp>
        <p:nvSpPr>
          <p:cNvPr id="162" name="Shape 162"/>
          <p:cNvSpPr txBox="1">
            <a:spLocks noGrp="1"/>
          </p:cNvSpPr>
          <p:nvPr>
            <p:ph type="title"/>
          </p:nvPr>
        </p:nvSpPr>
        <p:spPr>
          <a:xfrm>
            <a:off x="457200" y="274637"/>
            <a:ext cx="8229600" cy="1143000"/>
          </a:xfrm>
          <a:prstGeom prst="rect">
            <a:avLst/>
          </a:prstGeom>
          <a:noFill/>
          <a:ln>
            <a:noFill/>
          </a:ln>
        </p:spPr>
        <p:txBody>
          <a:bodyPr wrap="square" lIns="91425" tIns="91425" rIns="91425" bIns="91425" anchor="ctr" anchorCtr="0"/>
          <a:lstStyle>
            <a:lvl1pPr marL="0" marR="0" lvl="0" indent="0" algn="ctr" rtl="0">
              <a:spcBef>
                <a:spcPts val="0"/>
              </a:spcBef>
              <a:buClr>
                <a:srgbClr val="3B3C3E"/>
              </a:buClr>
              <a:buFont typeface="Arial"/>
              <a:buNone/>
              <a:defRPr sz="4400" b="0" i="0" u="none" strike="noStrike" cap="none">
                <a:solidFill>
                  <a:srgbClr val="3B3C3E"/>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63" name="Shape 163"/>
          <p:cNvSpPr txBox="1">
            <a:spLocks noGrp="1"/>
          </p:cNvSpPr>
          <p:nvPr>
            <p:ph type="body" idx="1"/>
          </p:nvPr>
        </p:nvSpPr>
        <p:spPr>
          <a:xfrm>
            <a:off x="457200" y="1600200"/>
            <a:ext cx="8229600" cy="4525963"/>
          </a:xfrm>
          <a:prstGeom prst="rect">
            <a:avLst/>
          </a:prstGeom>
          <a:noFill/>
          <a:ln>
            <a:noFill/>
          </a:ln>
        </p:spPr>
        <p:txBody>
          <a:bodyPr wrap="square" lIns="91425" tIns="91425" rIns="91425" bIns="91425" anchor="t" anchorCtr="0"/>
          <a:lstStyle>
            <a:lvl1pPr marL="342900" marR="0" lvl="0" indent="-139700" algn="l" rtl="0">
              <a:spcBef>
                <a:spcPts val="640"/>
              </a:spcBef>
              <a:buClr>
                <a:srgbClr val="3B3C3E"/>
              </a:buClr>
              <a:buSzPct val="100000"/>
              <a:buFont typeface="Arial"/>
              <a:buChar char="•"/>
              <a:defRPr sz="3200" b="0" i="0" u="none" strike="noStrike" cap="none">
                <a:solidFill>
                  <a:srgbClr val="3B3C3E"/>
                </a:solidFill>
                <a:latin typeface="Arial"/>
                <a:ea typeface="Arial"/>
                <a:cs typeface="Arial"/>
                <a:sym typeface="Arial"/>
              </a:defRPr>
            </a:lvl1pPr>
            <a:lvl2pPr marL="742950" marR="0" lvl="1" indent="-107950" algn="l" rtl="0">
              <a:spcBef>
                <a:spcPts val="560"/>
              </a:spcBef>
              <a:buClr>
                <a:srgbClr val="3B3C3E"/>
              </a:buClr>
              <a:buSzPct val="100000"/>
              <a:buFont typeface="Arial"/>
              <a:buChar char="•"/>
              <a:defRPr sz="2800" b="0" i="0" u="none" strike="noStrike" cap="none">
                <a:solidFill>
                  <a:srgbClr val="3B3C3E"/>
                </a:solidFill>
                <a:latin typeface="Arial"/>
                <a:ea typeface="Arial"/>
                <a:cs typeface="Arial"/>
                <a:sym typeface="Arial"/>
              </a:defRPr>
            </a:lvl2pPr>
            <a:lvl3pPr marL="1143000" marR="0" lvl="2" indent="-76200" algn="l" rtl="0">
              <a:spcBef>
                <a:spcPts val="480"/>
              </a:spcBef>
              <a:buClr>
                <a:srgbClr val="3B3C3E"/>
              </a:buClr>
              <a:buSzPct val="100000"/>
              <a:buFont typeface="Arial"/>
              <a:buChar char="•"/>
              <a:defRPr sz="2400" b="0" i="0" u="none" strike="noStrike" cap="none">
                <a:solidFill>
                  <a:srgbClr val="3B3C3E"/>
                </a:solidFill>
                <a:latin typeface="Arial"/>
                <a:ea typeface="Arial"/>
                <a:cs typeface="Arial"/>
                <a:sym typeface="Arial"/>
              </a:defRPr>
            </a:lvl3pPr>
            <a:lvl4pPr marL="1600200" marR="0" lvl="3" indent="-101600" algn="l" rtl="0">
              <a:spcBef>
                <a:spcPts val="400"/>
              </a:spcBef>
              <a:buClr>
                <a:srgbClr val="3B3C3E"/>
              </a:buClr>
              <a:buSzPct val="100000"/>
              <a:buFont typeface="Arial"/>
              <a:buChar char="•"/>
              <a:defRPr sz="2000" b="0" i="0" u="none" strike="noStrike" cap="none">
                <a:solidFill>
                  <a:srgbClr val="3B3C3E"/>
                </a:solidFill>
                <a:latin typeface="Arial"/>
                <a:ea typeface="Arial"/>
                <a:cs typeface="Arial"/>
                <a:sym typeface="Arial"/>
              </a:defRPr>
            </a:lvl4pPr>
            <a:lvl5pPr marL="2057400" marR="0" lvl="4" indent="-101600" algn="l" rtl="0">
              <a:spcBef>
                <a:spcPts val="400"/>
              </a:spcBef>
              <a:buClr>
                <a:srgbClr val="3B3C3E"/>
              </a:buClr>
              <a:buSzPct val="100000"/>
              <a:buFont typeface="Arial"/>
              <a:buChar char="•"/>
              <a:defRPr sz="2000" b="0" i="0" u="none" strike="noStrike" cap="none">
                <a:solidFill>
                  <a:srgbClr val="3B3C3E"/>
                </a:solidFill>
                <a:latin typeface="Arial"/>
                <a:ea typeface="Arial"/>
                <a:cs typeface="Arial"/>
                <a:sym typeface="Arial"/>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64" name="Shape 164"/>
          <p:cNvSpPr/>
          <p:nvPr/>
        </p:nvSpPr>
        <p:spPr>
          <a:xfrm>
            <a:off x="0" y="6330205"/>
            <a:ext cx="9144000" cy="527794"/>
          </a:xfrm>
          <a:prstGeom prst="rect">
            <a:avLst/>
          </a:prstGeom>
          <a:solidFill>
            <a:srgbClr val="FD6D08"/>
          </a:solidFill>
          <a:ln>
            <a:noFill/>
          </a:ln>
        </p:spPr>
        <p:txBody>
          <a:bodyPr wrap="square"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165" name="Shape 165"/>
          <p:cNvSpPr txBox="1">
            <a:spLocks noGrp="1"/>
          </p:cNvSpPr>
          <p:nvPr>
            <p:ph type="dt" idx="10"/>
          </p:nvPr>
        </p:nvSpPr>
        <p:spPr>
          <a:xfrm>
            <a:off x="457200" y="6356350"/>
            <a:ext cx="1310609" cy="365125"/>
          </a:xfrm>
          <a:prstGeom prst="rect">
            <a:avLst/>
          </a:prstGeom>
          <a:noFill/>
          <a:ln>
            <a:noFill/>
          </a:ln>
        </p:spPr>
        <p:txBody>
          <a:bodyPr wrap="square" lIns="91425" tIns="91425" rIns="91425" bIns="91425" anchor="ctr" anchorCtr="0"/>
          <a:lstStyle>
            <a:lvl1pPr marL="0" marR="0" lvl="0" indent="0" algn="l"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66" name="Shape 166"/>
          <p:cNvSpPr txBox="1">
            <a:spLocks noGrp="1"/>
          </p:cNvSpPr>
          <p:nvPr>
            <p:ph type="ftr" idx="11"/>
          </p:nvPr>
        </p:nvSpPr>
        <p:spPr>
          <a:xfrm>
            <a:off x="1767808" y="6356350"/>
            <a:ext cx="2895600" cy="365125"/>
          </a:xfrm>
          <a:prstGeom prst="rect">
            <a:avLst/>
          </a:prstGeom>
          <a:noFill/>
          <a:ln>
            <a:noFill/>
          </a:ln>
        </p:spPr>
        <p:txBody>
          <a:bodyPr wrap="square" lIns="91425" tIns="91425" rIns="91425" bIns="91425" anchor="ctr" anchorCtr="0"/>
          <a:lstStyle>
            <a:lvl1pPr marL="0" marR="0" lvl="0" indent="0" algn="ctr" rtl="0">
              <a:spcBef>
                <a:spcPts val="0"/>
              </a:spcBef>
              <a:buNone/>
              <a:defRPr sz="1000">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67" name="Shape 167"/>
          <p:cNvSpPr txBox="1">
            <a:spLocks noGrp="1"/>
          </p:cNvSpPr>
          <p:nvPr>
            <p:ph type="sldNum" idx="12"/>
          </p:nvPr>
        </p:nvSpPr>
        <p:spPr>
          <a:xfrm>
            <a:off x="4667371" y="6356350"/>
            <a:ext cx="2133599"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lt1"/>
                </a:solidFill>
                <a:latin typeface="Arial"/>
                <a:ea typeface="Arial"/>
                <a:cs typeface="Arial"/>
                <a:sym typeface="Arial"/>
              </a:rPr>
              <a:t>‹#›</a:t>
            </a:fld>
            <a:endParaRPr lang="en-US" sz="1000">
              <a:solidFill>
                <a:schemeClr val="lt1"/>
              </a:solidFill>
              <a:latin typeface="Arial"/>
              <a:ea typeface="Arial"/>
              <a:cs typeface="Arial"/>
              <a:sym typeface="Arial"/>
            </a:endParaRPr>
          </a:p>
        </p:txBody>
      </p:sp>
      <p:pic>
        <p:nvPicPr>
          <p:cNvPr id="168" name="Shape 168" descr="UT_logo_RIGHT_KNOCKOUT.eps"/>
          <p:cNvPicPr preferRelativeResize="0"/>
          <p:nvPr/>
        </p:nvPicPr>
        <p:blipFill rotWithShape="1">
          <a:blip r:embed="rId3">
            <a:alphaModFix/>
          </a:blip>
          <a:srcRect/>
          <a:stretch/>
        </p:blipFill>
        <p:spPr>
          <a:xfrm>
            <a:off x="7280624" y="6441967"/>
            <a:ext cx="1410368" cy="31471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7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6330206"/>
            <a:ext cx="9144000" cy="527794"/>
          </a:xfrm>
          <a:prstGeom prst="rect">
            <a:avLst/>
          </a:prstGeom>
          <a:solidFill>
            <a:srgbClr val="FD6D0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356350"/>
            <a:ext cx="1310609" cy="365125"/>
          </a:xfrm>
          <a:prstGeom prst="rect">
            <a:avLst/>
          </a:prstGeom>
        </p:spPr>
        <p:txBody>
          <a:bodyPr vert="horz" lIns="91440" tIns="45720" rIns="91440" bIns="45720" rtlCol="0" anchor="ctr"/>
          <a:lstStyle>
            <a:lvl1pPr algn="l">
              <a:defRPr sz="1000">
                <a:solidFill>
                  <a:schemeClr val="bg1"/>
                </a:solidFill>
                <a:latin typeface="Arial"/>
                <a:cs typeface="Arial"/>
              </a:defRPr>
            </a:lvl1pPr>
          </a:lstStyle>
          <a:p>
            <a:fld id="{F5BA7003-00DC-104B-92AD-B7A90026C1F9}" type="datetimeFigureOut">
              <a:rPr lang="en-US" smtClean="0"/>
              <a:pPr/>
              <a:t>6/19/2019</a:t>
            </a:fld>
            <a:endParaRPr lang="en-US" dirty="0"/>
          </a:p>
        </p:txBody>
      </p:sp>
      <p:sp>
        <p:nvSpPr>
          <p:cNvPr id="5" name="Footer Placeholder 4"/>
          <p:cNvSpPr>
            <a:spLocks noGrp="1"/>
          </p:cNvSpPr>
          <p:nvPr>
            <p:ph type="ftr" sz="quarter" idx="3"/>
          </p:nvPr>
        </p:nvSpPr>
        <p:spPr>
          <a:xfrm>
            <a:off x="1767809" y="6356350"/>
            <a:ext cx="2895600" cy="365125"/>
          </a:xfrm>
          <a:prstGeom prst="rect">
            <a:avLst/>
          </a:prstGeom>
        </p:spPr>
        <p:txBody>
          <a:bodyPr vert="horz" lIns="91440" tIns="45720" rIns="91440" bIns="45720" rtlCol="0" anchor="ctr"/>
          <a:lstStyle>
            <a:lvl1pPr algn="ctr">
              <a:defRPr sz="1000">
                <a:solidFill>
                  <a:schemeClr val="bg1"/>
                </a:solidFill>
                <a:latin typeface="Arial"/>
                <a:cs typeface="Arial"/>
              </a:defRPr>
            </a:lvl1pPr>
          </a:lstStyle>
          <a:p>
            <a:endParaRPr lang="en-US" dirty="0"/>
          </a:p>
        </p:txBody>
      </p:sp>
      <p:sp>
        <p:nvSpPr>
          <p:cNvPr id="6" name="Slide Number Placeholder 5"/>
          <p:cNvSpPr>
            <a:spLocks noGrp="1"/>
          </p:cNvSpPr>
          <p:nvPr>
            <p:ph type="sldNum" sz="quarter" idx="4"/>
          </p:nvPr>
        </p:nvSpPr>
        <p:spPr>
          <a:xfrm>
            <a:off x="4667371" y="6356350"/>
            <a:ext cx="2133600" cy="365125"/>
          </a:xfrm>
          <a:prstGeom prst="rect">
            <a:avLst/>
          </a:prstGeom>
        </p:spPr>
        <p:txBody>
          <a:bodyPr vert="horz" lIns="91440" tIns="45720" rIns="91440" bIns="45720" rtlCol="0" anchor="ctr"/>
          <a:lstStyle>
            <a:lvl1pPr algn="r">
              <a:defRPr sz="1000">
                <a:solidFill>
                  <a:schemeClr val="bg1"/>
                </a:solidFill>
                <a:latin typeface="Arial"/>
                <a:cs typeface="Arial"/>
              </a:defRPr>
            </a:lvl1pPr>
          </a:lstStyle>
          <a:p>
            <a:fld id="{051C7006-7120-F341-A188-F97DDD913081}" type="slidenum">
              <a:rPr lang="en-US" smtClean="0"/>
              <a:pPr/>
              <a:t>‹#›</a:t>
            </a:fld>
            <a:endParaRPr lang="en-US" dirty="0"/>
          </a:p>
        </p:txBody>
      </p:sp>
      <p:pic>
        <p:nvPicPr>
          <p:cNvPr id="10" name="Picture 9" descr="UT_logo_RIGHT_KNOCKOUT.eps"/>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a:off x="7621048" y="6441967"/>
            <a:ext cx="1410369" cy="314711"/>
          </a:xfrm>
          <a:prstGeom prst="rect">
            <a:avLst/>
          </a:prstGeom>
        </p:spPr>
      </p:pic>
    </p:spTree>
    <p:extLst>
      <p:ext uri="{BB962C8B-B14F-4D97-AF65-F5344CB8AC3E}">
        <p14:creationId xmlns:p14="http://schemas.microsoft.com/office/powerpoint/2010/main" val="2272752883"/>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Lst>
  <p:txStyles>
    <p:titleStyle>
      <a:lvl1pPr algn="l" defTabSz="457200" rtl="0" eaLnBrk="1" latinLnBrk="0" hangingPunct="1">
        <a:spcBef>
          <a:spcPct val="0"/>
        </a:spcBef>
        <a:buNone/>
        <a:defRPr sz="4400" b="1" kern="1200">
          <a:solidFill>
            <a:srgbClr val="3B3C3E"/>
          </a:solidFill>
          <a:latin typeface="Arial"/>
          <a:ea typeface="+mj-ea"/>
          <a:cs typeface="Arial"/>
        </a:defRPr>
      </a:lvl1pPr>
    </p:titleStyle>
    <p:bodyStyle>
      <a:lvl1pPr marL="342900" indent="-342900" algn="l" defTabSz="457200" rtl="0" eaLnBrk="1" latinLnBrk="0" hangingPunct="1">
        <a:spcBef>
          <a:spcPct val="20000"/>
        </a:spcBef>
        <a:buFont typeface="Arial"/>
        <a:buChar char="•"/>
        <a:defRPr sz="3200" kern="1200">
          <a:solidFill>
            <a:srgbClr val="3B3C3E"/>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rgbClr val="3B3C3E"/>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rgbClr val="3B3C3E"/>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rgbClr val="3B3C3E"/>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rgbClr val="3B3C3E"/>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g"/><Relationship Id="rId7" Type="http://schemas.openxmlformats.org/officeDocument/2006/relationships/image" Target="../media/image16.jp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3.jp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doi.org/10.18352/lq.10180" TargetMode="External"/><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9.xml"/><Relationship Id="rId1" Type="http://schemas.openxmlformats.org/officeDocument/2006/relationships/slideLayout" Target="../slideLayouts/slideLayout6.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35.xml"/><Relationship Id="rId1" Type="http://schemas.openxmlformats.org/officeDocument/2006/relationships/slideLayout" Target="../slideLayouts/slideLayout6.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jpg"/></Relationships>
</file>

<file path=ppt/slides/_rels/slide38.xml.rels><?xml version="1.0" encoding="UTF-8" standalone="yes"?>
<Relationships xmlns="http://schemas.openxmlformats.org/package/2006/relationships"><Relationship Id="rId3" Type="http://schemas.openxmlformats.org/officeDocument/2006/relationships/hyperlink" Target="https://www.dataone.org/education-modules" TargetMode="External"/><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s://www.liberquarterly.eu/articles/10.18352/lq.10180/" TargetMode="External"/><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hyperlink" Target="mailto:ctenopir@utk.edu" TargetMode="External"/><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Shape 179"/>
          <p:cNvSpPr/>
          <p:nvPr/>
        </p:nvSpPr>
        <p:spPr>
          <a:xfrm>
            <a:off x="0" y="600652"/>
            <a:ext cx="9144000" cy="1323439"/>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US" sz="4000" b="0" i="0" u="none" strike="noStrike" cap="none">
                <a:solidFill>
                  <a:schemeClr val="dk1"/>
                </a:solidFill>
                <a:latin typeface="Arial"/>
                <a:ea typeface="Arial"/>
                <a:cs typeface="Arial"/>
                <a:sym typeface="Arial"/>
              </a:rPr>
              <a:t/>
            </a:r>
            <a:br>
              <a:rPr lang="en-US" sz="4000" b="0" i="0" u="none" strike="noStrike" cap="none">
                <a:solidFill>
                  <a:schemeClr val="dk1"/>
                </a:solidFill>
                <a:latin typeface="Arial"/>
                <a:ea typeface="Arial"/>
                <a:cs typeface="Arial"/>
                <a:sym typeface="Arial"/>
              </a:rPr>
            </a:br>
            <a:endParaRPr lang="en-US" sz="4000" b="0" i="0" u="none" strike="noStrike" cap="none">
              <a:solidFill>
                <a:schemeClr val="dk1"/>
              </a:solidFill>
              <a:latin typeface="Arial"/>
              <a:ea typeface="Arial"/>
              <a:cs typeface="Arial"/>
              <a:sym typeface="Arial"/>
            </a:endParaRPr>
          </a:p>
        </p:txBody>
      </p:sp>
      <p:sp>
        <p:nvSpPr>
          <p:cNvPr id="180" name="Shape 180"/>
          <p:cNvSpPr/>
          <p:nvPr/>
        </p:nvSpPr>
        <p:spPr>
          <a:xfrm>
            <a:off x="2285999" y="3401419"/>
            <a:ext cx="4572000" cy="1938991"/>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US" sz="2400" b="1" i="0" u="none" strike="noStrike" cap="none" dirty="0">
                <a:solidFill>
                  <a:srgbClr val="000000"/>
                </a:solidFill>
                <a:latin typeface="Calibri"/>
                <a:ea typeface="Calibri"/>
                <a:cs typeface="Calibri"/>
                <a:sym typeface="Calibri"/>
              </a:rPr>
              <a:t>Carol </a:t>
            </a:r>
            <a:r>
              <a:rPr lang="en-US" sz="2400" b="1" i="0" u="none" strike="noStrike" cap="none" dirty="0" err="1">
                <a:solidFill>
                  <a:srgbClr val="000000"/>
                </a:solidFill>
                <a:latin typeface="Calibri"/>
                <a:ea typeface="Calibri"/>
                <a:cs typeface="Calibri"/>
                <a:sym typeface="Calibri"/>
              </a:rPr>
              <a:t>Tenopir</a:t>
            </a:r>
            <a:r>
              <a:rPr lang="en-US" sz="2400" b="0" i="0" u="none" strike="noStrike" cap="none" dirty="0">
                <a:solidFill>
                  <a:srgbClr val="000000"/>
                </a:solidFill>
                <a:latin typeface="Calibri"/>
                <a:ea typeface="Calibri"/>
                <a:cs typeface="Calibri"/>
                <a:sym typeface="Calibri"/>
              </a:rPr>
              <a:t/>
            </a:r>
            <a:br>
              <a:rPr lang="en-US" sz="2400" b="0" i="0" u="none" strike="noStrike" cap="none" dirty="0">
                <a:solidFill>
                  <a:srgbClr val="000000"/>
                </a:solidFill>
                <a:latin typeface="Calibri"/>
                <a:ea typeface="Calibri"/>
                <a:cs typeface="Calibri"/>
                <a:sym typeface="Calibri"/>
              </a:rPr>
            </a:br>
            <a:r>
              <a:rPr lang="en-US" sz="2400" b="0" i="0" u="none" strike="noStrike" cap="none" dirty="0">
                <a:solidFill>
                  <a:srgbClr val="000000"/>
                </a:solidFill>
                <a:latin typeface="Calibri"/>
                <a:ea typeface="Calibri"/>
                <a:cs typeface="Calibri"/>
                <a:sym typeface="Calibri"/>
              </a:rPr>
              <a:t>University of Tennessee</a:t>
            </a:r>
          </a:p>
          <a:p>
            <a:pPr marL="0" marR="0" lvl="0" indent="0" algn="ctr" rtl="0">
              <a:spcBef>
                <a:spcPts val="0"/>
              </a:spcBef>
              <a:buSzPct val="25000"/>
              <a:buNone/>
            </a:pPr>
            <a:r>
              <a:rPr lang="en-US" sz="2400" b="0" i="0" u="none" strike="noStrike" cap="none" dirty="0">
                <a:solidFill>
                  <a:srgbClr val="000000"/>
                </a:solidFill>
                <a:latin typeface="Calibri"/>
                <a:ea typeface="Calibri"/>
                <a:cs typeface="Calibri"/>
                <a:sym typeface="Calibri"/>
              </a:rPr>
              <a:t/>
            </a:r>
            <a:br>
              <a:rPr lang="en-US" sz="2400" b="0" i="0" u="none" strike="noStrike" cap="none" dirty="0">
                <a:solidFill>
                  <a:srgbClr val="000000"/>
                </a:solidFill>
                <a:latin typeface="Calibri"/>
                <a:ea typeface="Calibri"/>
                <a:cs typeface="Calibri"/>
                <a:sym typeface="Calibri"/>
              </a:rPr>
            </a:br>
            <a:r>
              <a:rPr lang="en-US" sz="2400" b="0" i="0" u="none" strike="noStrike" cap="none" dirty="0">
                <a:solidFill>
                  <a:srgbClr val="000000"/>
                </a:solidFill>
                <a:latin typeface="Calibri"/>
                <a:ea typeface="Calibri"/>
                <a:cs typeface="Calibri"/>
                <a:sym typeface="Calibri"/>
              </a:rPr>
              <a:t>ctenopir@utk.edu</a:t>
            </a:r>
          </a:p>
        </p:txBody>
      </p:sp>
      <p:pic>
        <p:nvPicPr>
          <p:cNvPr id="181" name="Shape 181"/>
          <p:cNvPicPr preferRelativeResize="0"/>
          <p:nvPr/>
        </p:nvPicPr>
        <p:blipFill rotWithShape="1">
          <a:blip r:embed="rId3">
            <a:alphaModFix/>
          </a:blip>
          <a:srcRect/>
          <a:stretch/>
        </p:blipFill>
        <p:spPr>
          <a:xfrm>
            <a:off x="4615655" y="5643423"/>
            <a:ext cx="2547144" cy="563371"/>
          </a:xfrm>
          <a:prstGeom prst="rect">
            <a:avLst/>
          </a:prstGeom>
          <a:noFill/>
          <a:ln>
            <a:noFill/>
          </a:ln>
        </p:spPr>
      </p:pic>
      <p:sp>
        <p:nvSpPr>
          <p:cNvPr id="182" name="Shape 182"/>
          <p:cNvSpPr/>
          <p:nvPr/>
        </p:nvSpPr>
        <p:spPr>
          <a:xfrm>
            <a:off x="0" y="914400"/>
            <a:ext cx="8787384" cy="2277011"/>
          </a:xfrm>
          <a:prstGeom prst="rect">
            <a:avLst/>
          </a:prstGeom>
          <a:noFill/>
          <a:ln>
            <a:noFill/>
          </a:ln>
        </p:spPr>
        <p:txBody>
          <a:bodyPr wrap="square" lIns="91425" tIns="45700" rIns="91425" bIns="45700" anchor="t" anchorCtr="0">
            <a:noAutofit/>
          </a:bodyPr>
          <a:lstStyle/>
          <a:p>
            <a:pPr lvl="0" algn="ctr">
              <a:buSzPct val="25000"/>
            </a:pPr>
            <a:endParaRPr lang="en-US" sz="4400" b="1" dirty="0">
              <a:solidFill>
                <a:srgbClr val="3B3C3E"/>
              </a:solidFill>
            </a:endParaRPr>
          </a:p>
          <a:p>
            <a:pPr lvl="0" algn="ctr">
              <a:buSzPct val="25000"/>
            </a:pPr>
            <a:r>
              <a:rPr lang="en-US" sz="4400" b="1" dirty="0">
                <a:solidFill>
                  <a:srgbClr val="3B3C3E"/>
                </a:solidFill>
              </a:rPr>
              <a:t>Research Data Services and The Role of Libraries</a:t>
            </a:r>
            <a:endParaRPr lang="en-US" sz="4400" b="1" i="0" u="none" strike="noStrike" cap="none" dirty="0">
              <a:solidFill>
                <a:srgbClr val="3B3C3E"/>
              </a:solidFill>
              <a:latin typeface="Arial"/>
              <a:ea typeface="Arial"/>
              <a:cs typeface="Arial"/>
              <a:sym typeface="Arial"/>
            </a:endParaRPr>
          </a:p>
        </p:txBody>
      </p:sp>
      <p:pic>
        <p:nvPicPr>
          <p:cNvPr id="183" name="Shape 183"/>
          <p:cNvPicPr preferRelativeResize="0"/>
          <p:nvPr/>
        </p:nvPicPr>
        <p:blipFill rotWithShape="1">
          <a:blip r:embed="rId4">
            <a:alphaModFix/>
          </a:blip>
          <a:srcRect/>
          <a:stretch/>
        </p:blipFill>
        <p:spPr>
          <a:xfrm>
            <a:off x="7467597" y="4962782"/>
            <a:ext cx="1589411" cy="1320951"/>
          </a:xfrm>
          <a:prstGeom prst="rect">
            <a:avLst/>
          </a:prstGeom>
          <a:noFill/>
          <a:ln>
            <a:noFill/>
          </a:ln>
        </p:spPr>
      </p:pic>
      <p:pic>
        <p:nvPicPr>
          <p:cNvPr id="184" name="Shape 184"/>
          <p:cNvPicPr preferRelativeResize="0"/>
          <p:nvPr/>
        </p:nvPicPr>
        <p:blipFill rotWithShape="1">
          <a:blip r:embed="rId5">
            <a:alphaModFix/>
          </a:blip>
          <a:srcRect/>
          <a:stretch/>
        </p:blipFill>
        <p:spPr>
          <a:xfrm>
            <a:off x="1981199" y="5538139"/>
            <a:ext cx="2317715" cy="668654"/>
          </a:xfrm>
          <a:prstGeom prst="rect">
            <a:avLst/>
          </a:prstGeom>
          <a:noFill/>
          <a:ln>
            <a:noFill/>
          </a:ln>
        </p:spPr>
      </p:pic>
      <p:pic>
        <p:nvPicPr>
          <p:cNvPr id="185" name="Shape 185"/>
          <p:cNvPicPr preferRelativeResize="0"/>
          <p:nvPr/>
        </p:nvPicPr>
        <p:blipFill rotWithShape="1">
          <a:blip r:embed="rId6">
            <a:alphaModFix/>
          </a:blip>
          <a:srcRect/>
          <a:stretch/>
        </p:blipFill>
        <p:spPr>
          <a:xfrm>
            <a:off x="230426" y="4962782"/>
            <a:ext cx="1445973" cy="1320951"/>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pic>
        <p:nvPicPr>
          <p:cNvPr id="221" name="Shape 221"/>
          <p:cNvPicPr preferRelativeResize="0"/>
          <p:nvPr/>
        </p:nvPicPr>
        <p:blipFill rotWithShape="1">
          <a:blip r:embed="rId3">
            <a:alphaModFix/>
          </a:blip>
          <a:srcRect/>
          <a:stretch/>
        </p:blipFill>
        <p:spPr>
          <a:xfrm>
            <a:off x="189969" y="1835535"/>
            <a:ext cx="1293641" cy="1211409"/>
          </a:xfrm>
          <a:prstGeom prst="rect">
            <a:avLst/>
          </a:prstGeom>
          <a:noFill/>
          <a:ln>
            <a:noFill/>
          </a:ln>
        </p:spPr>
      </p:pic>
      <p:sp>
        <p:nvSpPr>
          <p:cNvPr id="222" name="Shape 222"/>
          <p:cNvSpPr/>
          <p:nvPr/>
        </p:nvSpPr>
        <p:spPr>
          <a:xfrm>
            <a:off x="1483610" y="1661993"/>
            <a:ext cx="7949301" cy="2062103"/>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3200" b="1" dirty="0" err="1">
                <a:solidFill>
                  <a:schemeClr val="dk1"/>
                </a:solidFill>
                <a:latin typeface="Calibri"/>
                <a:ea typeface="Calibri"/>
                <a:cs typeface="Calibri"/>
                <a:sym typeface="Calibri"/>
              </a:rPr>
              <a:t>DataONE</a:t>
            </a:r>
            <a:r>
              <a:rPr lang="en-US" sz="3200" b="1" dirty="0">
                <a:solidFill>
                  <a:schemeClr val="dk1"/>
                </a:solidFill>
                <a:latin typeface="Calibri"/>
                <a:ea typeface="Calibri"/>
                <a:cs typeface="Calibri"/>
                <a:sym typeface="Calibri"/>
              </a:rPr>
              <a:t> Usability &amp; Assessment Working Group: </a:t>
            </a:r>
            <a:r>
              <a:rPr lang="en-US" sz="3200" dirty="0">
                <a:solidFill>
                  <a:schemeClr val="dk1"/>
                </a:solidFill>
                <a:latin typeface="Calibri"/>
                <a:ea typeface="Calibri"/>
                <a:cs typeface="Calibri"/>
                <a:sym typeface="Calibri"/>
              </a:rPr>
              <a:t>Assess the needs and motivations of various stakeholders for science data. (dataone.org)</a:t>
            </a:r>
          </a:p>
        </p:txBody>
      </p:sp>
      <p:sp>
        <p:nvSpPr>
          <p:cNvPr id="223" name="Shape 223"/>
          <p:cNvSpPr/>
          <p:nvPr/>
        </p:nvSpPr>
        <p:spPr>
          <a:xfrm>
            <a:off x="1749865" y="3885535"/>
            <a:ext cx="6986072" cy="2062103"/>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3200" b="1" dirty="0">
                <a:solidFill>
                  <a:schemeClr val="dk1"/>
                </a:solidFill>
                <a:latin typeface="Calibri"/>
                <a:ea typeface="Calibri"/>
                <a:cs typeface="Calibri"/>
                <a:sym typeface="Calibri"/>
              </a:rPr>
              <a:t>Working Group on Scientific Information Infrastructures: </a:t>
            </a:r>
            <a:r>
              <a:rPr lang="en-US" sz="3200" dirty="0">
                <a:solidFill>
                  <a:schemeClr val="dk1"/>
                </a:solidFill>
                <a:latin typeface="Calibri"/>
                <a:ea typeface="Calibri"/>
                <a:cs typeface="Calibri"/>
                <a:sym typeface="Calibri"/>
              </a:rPr>
              <a:t>…collects good practices and lessons learned in the area of research data management in libraries.</a:t>
            </a:r>
          </a:p>
        </p:txBody>
      </p:sp>
      <p:pic>
        <p:nvPicPr>
          <p:cNvPr id="224" name="Shape 224"/>
          <p:cNvPicPr preferRelativeResize="0"/>
          <p:nvPr/>
        </p:nvPicPr>
        <p:blipFill rotWithShape="1">
          <a:blip r:embed="rId4">
            <a:alphaModFix/>
          </a:blip>
          <a:srcRect/>
          <a:stretch/>
        </p:blipFill>
        <p:spPr>
          <a:xfrm>
            <a:off x="236502" y="4059077"/>
            <a:ext cx="1435963" cy="1320951"/>
          </a:xfrm>
          <a:prstGeom prst="rect">
            <a:avLst/>
          </a:prstGeom>
          <a:noFill/>
          <a:ln>
            <a:noFill/>
          </a:ln>
        </p:spPr>
      </p:pic>
      <p:sp>
        <p:nvSpPr>
          <p:cNvPr id="3" name="Text Placeholder 2"/>
          <p:cNvSpPr>
            <a:spLocks noGrp="1"/>
          </p:cNvSpPr>
          <p:nvPr>
            <p:ph type="body" idx="1"/>
          </p:nvPr>
        </p:nvSpPr>
        <p:spPr>
          <a:xfrm>
            <a:off x="189969" y="178257"/>
            <a:ext cx="8229600" cy="4525963"/>
          </a:xfrm>
        </p:spPr>
        <p:txBody>
          <a:bodyPr/>
          <a:lstStyle/>
          <a:p>
            <a:pPr marL="203200" indent="0">
              <a:buNone/>
            </a:pPr>
            <a:r>
              <a:rPr lang="en-US" sz="4400" dirty="0" smtClean="0"/>
              <a:t>Thanks to…</a:t>
            </a:r>
            <a:endParaRPr lang="en-US" sz="4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1" name="Shape 231"/>
          <p:cNvSpPr txBox="1">
            <a:spLocks noGrp="1"/>
          </p:cNvSpPr>
          <p:nvPr>
            <p:ph type="body" idx="1"/>
          </p:nvPr>
        </p:nvSpPr>
        <p:spPr>
          <a:xfrm>
            <a:off x="533399" y="2016370"/>
            <a:ext cx="8077199" cy="4114800"/>
          </a:xfrm>
          <a:prstGeom prst="rect">
            <a:avLst/>
          </a:prstGeom>
          <a:solidFill>
            <a:schemeClr val="lt1"/>
          </a:solidFill>
          <a:ln>
            <a:noFill/>
          </a:ln>
          <a:effectLst>
            <a:outerShdw blurRad="50800" sx="102000" sy="102000" algn="ctr" rotWithShape="0">
              <a:prstClr val="black">
                <a:alpha val="40000"/>
              </a:prstClr>
            </a:outerShdw>
          </a:effectLst>
        </p:spPr>
        <p:txBody>
          <a:bodyPr wrap="square" lIns="91425" tIns="365760" rIns="91425" bIns="45700" anchor="t" anchorCtr="0">
            <a:noAutofit/>
          </a:bodyPr>
          <a:lstStyle/>
          <a:p>
            <a:pPr marL="0" marR="0" lvl="0" indent="0" algn="ctr" rtl="0">
              <a:spcBef>
                <a:spcPts val="0"/>
              </a:spcBef>
              <a:spcAft>
                <a:spcPts val="0"/>
              </a:spcAft>
              <a:buClr>
                <a:srgbClr val="3B3C3E"/>
              </a:buClr>
              <a:buSzPct val="100000"/>
              <a:buNone/>
            </a:pPr>
            <a:r>
              <a:rPr lang="en-US" sz="3600" b="0" i="0" u="none" strike="noStrike" cap="none" dirty="0">
                <a:solidFill>
                  <a:srgbClr val="3B3C3E"/>
                </a:solidFill>
                <a:latin typeface="Arial"/>
                <a:ea typeface="Arial"/>
                <a:cs typeface="Arial"/>
                <a:sym typeface="Arial"/>
              </a:rPr>
              <a:t>…services that address </a:t>
            </a:r>
            <a:r>
              <a:rPr lang="en-US" sz="3600" b="1" i="0" u="none" strike="noStrike" cap="none" dirty="0">
                <a:solidFill>
                  <a:schemeClr val="tx1"/>
                </a:solidFill>
                <a:latin typeface="Arial"/>
                <a:ea typeface="Arial"/>
                <a:cs typeface="Arial"/>
                <a:sym typeface="Arial"/>
              </a:rPr>
              <a:t>the full data lifecycle</a:t>
            </a:r>
            <a:r>
              <a:rPr lang="en-US" sz="3600" b="0" i="0" u="none" strike="noStrike" cap="none" dirty="0">
                <a:solidFill>
                  <a:srgbClr val="3B3C3E"/>
                </a:solidFill>
                <a:latin typeface="Arial"/>
                <a:ea typeface="Arial"/>
                <a:cs typeface="Arial"/>
                <a:sym typeface="Arial"/>
              </a:rPr>
              <a:t>, including the data management plan, digital curation (selection, preservation, maintenance, and archiving), and metadata creation and conversion.</a:t>
            </a:r>
          </a:p>
          <a:p>
            <a:pPr marL="342900" marR="0" lvl="0" indent="-342900" algn="l" rtl="0">
              <a:spcBef>
                <a:spcPts val="640"/>
              </a:spcBef>
              <a:spcAft>
                <a:spcPts val="0"/>
              </a:spcAft>
              <a:buClr>
                <a:srgbClr val="3B3C3E"/>
              </a:buClr>
              <a:buSzPct val="100000"/>
              <a:buFont typeface="Arial"/>
              <a:buNone/>
            </a:pPr>
            <a:endParaRPr sz="3200" b="0" i="0" u="none" strike="noStrike" cap="none" dirty="0">
              <a:solidFill>
                <a:srgbClr val="3B3C3E"/>
              </a:solidFill>
              <a:latin typeface="Arial"/>
              <a:ea typeface="Arial"/>
              <a:cs typeface="Arial"/>
              <a:sym typeface="Arial"/>
            </a:endParaRPr>
          </a:p>
          <a:p>
            <a:pPr marL="742950" marR="0" lvl="1" indent="-285750" algn="l" rtl="0">
              <a:spcBef>
                <a:spcPts val="200"/>
              </a:spcBef>
              <a:spcAft>
                <a:spcPts val="0"/>
              </a:spcAft>
              <a:buClr>
                <a:srgbClr val="3B3C3E"/>
              </a:buClr>
              <a:buSzPct val="100000"/>
              <a:buFont typeface="Arial"/>
              <a:buNone/>
            </a:pPr>
            <a:endParaRPr sz="1000" b="0" i="0" u="none" strike="noStrike" cap="none" dirty="0">
              <a:solidFill>
                <a:srgbClr val="3B3C3E"/>
              </a:solidFill>
              <a:latin typeface="Arial"/>
              <a:ea typeface="Arial"/>
              <a:cs typeface="Arial"/>
              <a:sym typeface="Arial"/>
            </a:endParaRPr>
          </a:p>
          <a:p>
            <a:pPr marL="742950" marR="0" lvl="1" indent="-285750" algn="l" rtl="0">
              <a:spcBef>
                <a:spcPts val="560"/>
              </a:spcBef>
              <a:buClr>
                <a:srgbClr val="3B3C3E"/>
              </a:buClr>
              <a:buSzPct val="100000"/>
              <a:buFont typeface="Arial"/>
              <a:buNone/>
            </a:pPr>
            <a:endParaRPr sz="2800" b="0" i="0" u="none" strike="noStrike" cap="none" dirty="0">
              <a:solidFill>
                <a:srgbClr val="3B3C3E"/>
              </a:solidFill>
              <a:latin typeface="Arial"/>
              <a:ea typeface="Arial"/>
              <a:cs typeface="Arial"/>
              <a:sym typeface="Arial"/>
            </a:endParaRPr>
          </a:p>
        </p:txBody>
      </p:sp>
      <p:sp>
        <p:nvSpPr>
          <p:cNvPr id="4" name="TextBox 3">
            <a:extLst>
              <a:ext uri="{FF2B5EF4-FFF2-40B4-BE49-F238E27FC236}">
                <a16:creationId xmlns:a16="http://schemas.microsoft.com/office/drawing/2014/main" id="{52544D51-411A-4631-A275-D0E4A38310D9}"/>
              </a:ext>
            </a:extLst>
          </p:cNvPr>
          <p:cNvSpPr txBox="1"/>
          <p:nvPr/>
        </p:nvSpPr>
        <p:spPr>
          <a:xfrm>
            <a:off x="351691" y="1008184"/>
            <a:ext cx="7432431" cy="707886"/>
          </a:xfrm>
          <a:prstGeom prst="rect">
            <a:avLst/>
          </a:prstGeom>
          <a:noFill/>
        </p:spPr>
        <p:txBody>
          <a:bodyPr wrap="square" rtlCol="0">
            <a:spAutoFit/>
          </a:bodyPr>
          <a:lstStyle/>
          <a:p>
            <a:r>
              <a:rPr lang="en-US" sz="4000" b="1" dirty="0">
                <a:solidFill>
                  <a:schemeClr val="tx1"/>
                </a:solidFill>
              </a:rPr>
              <a:t>Research Data Services are..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F2E05839-7DA7-469E-8984-E2C0968BC6A7}"/>
              </a:ext>
            </a:extLst>
          </p:cNvPr>
          <p:cNvGrpSpPr/>
          <p:nvPr/>
        </p:nvGrpSpPr>
        <p:grpSpPr>
          <a:xfrm>
            <a:off x="2719754" y="1019908"/>
            <a:ext cx="6095062" cy="5441852"/>
            <a:chOff x="2002051" y="1520860"/>
            <a:chExt cx="5119970" cy="4349675"/>
          </a:xfrm>
        </p:grpSpPr>
        <p:grpSp>
          <p:nvGrpSpPr>
            <p:cNvPr id="5" name="Shape 238">
              <a:extLst>
                <a:ext uri="{FF2B5EF4-FFF2-40B4-BE49-F238E27FC236}">
                  <a16:creationId xmlns:a16="http://schemas.microsoft.com/office/drawing/2014/main" id="{A8D0749E-BE4C-4C3D-A418-04793F0E7C1C}"/>
                </a:ext>
              </a:extLst>
            </p:cNvPr>
            <p:cNvGrpSpPr/>
            <p:nvPr/>
          </p:nvGrpSpPr>
          <p:grpSpPr>
            <a:xfrm>
              <a:off x="2002051" y="1520860"/>
              <a:ext cx="5119970" cy="4349675"/>
              <a:chOff x="878975" y="73060"/>
              <a:chExt cx="5119970" cy="4349675"/>
            </a:xfrm>
          </p:grpSpPr>
          <p:sp>
            <p:nvSpPr>
              <p:cNvPr id="7" name="Shape 239">
                <a:extLst>
                  <a:ext uri="{FF2B5EF4-FFF2-40B4-BE49-F238E27FC236}">
                    <a16:creationId xmlns:a16="http://schemas.microsoft.com/office/drawing/2014/main" id="{031DB6CD-7A5E-4EC5-A44B-BD01DA08BF01}"/>
                  </a:ext>
                </a:extLst>
              </p:cNvPr>
              <p:cNvSpPr/>
              <p:nvPr/>
            </p:nvSpPr>
            <p:spPr>
              <a:xfrm>
                <a:off x="2923598" y="73060"/>
                <a:ext cx="1112275" cy="423530"/>
              </a:xfrm>
              <a:prstGeom prst="roundRect">
                <a:avLst>
                  <a:gd name="adj" fmla="val 16667"/>
                </a:avLst>
              </a:prstGeom>
              <a:gradFill>
                <a:gsLst>
                  <a:gs pos="0">
                    <a:schemeClr val="lt1"/>
                  </a:gs>
                  <a:gs pos="100000">
                    <a:srgbClr val="99C9C7"/>
                  </a:gs>
                </a:gsLst>
                <a:lin ang="5400000" scaled="0"/>
              </a:gradFill>
              <a:ln w="9525" cap="flat" cmpd="sng">
                <a:solidFill>
                  <a:srgbClr val="186072"/>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8" name="Shape 240">
                <a:extLst>
                  <a:ext uri="{FF2B5EF4-FFF2-40B4-BE49-F238E27FC236}">
                    <a16:creationId xmlns:a16="http://schemas.microsoft.com/office/drawing/2014/main" id="{48841736-3259-4881-833C-321248CABF7D}"/>
                  </a:ext>
                </a:extLst>
              </p:cNvPr>
              <p:cNvSpPr txBox="1"/>
              <p:nvPr/>
            </p:nvSpPr>
            <p:spPr>
              <a:xfrm>
                <a:off x="2944273" y="93735"/>
                <a:ext cx="1070926" cy="382180"/>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86072"/>
                    </a:solidFill>
                    <a:latin typeface="Calibri"/>
                    <a:ea typeface="Calibri"/>
                    <a:cs typeface="Calibri"/>
                    <a:sym typeface="Calibri"/>
                  </a:rPr>
                  <a:t>Plan</a:t>
                </a:r>
              </a:p>
            </p:txBody>
          </p:sp>
          <p:sp>
            <p:nvSpPr>
              <p:cNvPr id="9" name="Shape 241">
                <a:extLst>
                  <a:ext uri="{FF2B5EF4-FFF2-40B4-BE49-F238E27FC236}">
                    <a16:creationId xmlns:a16="http://schemas.microsoft.com/office/drawing/2014/main" id="{BFAFB8E5-E86E-438C-8EB1-55904FDD50BA}"/>
                  </a:ext>
                </a:extLst>
              </p:cNvPr>
              <p:cNvSpPr/>
              <p:nvPr/>
            </p:nvSpPr>
            <p:spPr>
              <a:xfrm>
                <a:off x="1516662" y="284827"/>
                <a:ext cx="3926144" cy="3926144"/>
              </a:xfrm>
              <a:custGeom>
                <a:avLst/>
                <a:gdLst/>
                <a:ahLst/>
                <a:cxnLst/>
                <a:rect l="0" t="0" r="0" b="0"/>
                <a:pathLst>
                  <a:path w="120000" h="120000" extrusionOk="0">
                    <a:moveTo>
                      <a:pt x="80748" y="3701"/>
                    </a:moveTo>
                    <a:lnTo>
                      <a:pt x="80748" y="3700"/>
                    </a:lnTo>
                    <a:cubicBezTo>
                      <a:pt x="84487" y="5079"/>
                      <a:pt x="88081" y="6826"/>
                      <a:pt x="91474" y="8917"/>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10" name="Shape 242">
                <a:extLst>
                  <a:ext uri="{FF2B5EF4-FFF2-40B4-BE49-F238E27FC236}">
                    <a16:creationId xmlns:a16="http://schemas.microsoft.com/office/drawing/2014/main" id="{CB046C8A-6C1C-4095-8965-9C548D61DEC5}"/>
                  </a:ext>
                </a:extLst>
              </p:cNvPr>
              <p:cNvSpPr/>
              <p:nvPr/>
            </p:nvSpPr>
            <p:spPr>
              <a:xfrm>
                <a:off x="4311700" y="648031"/>
                <a:ext cx="1112275" cy="423530"/>
              </a:xfrm>
              <a:prstGeom prst="roundRect">
                <a:avLst>
                  <a:gd name="adj" fmla="val 16667"/>
                </a:avLst>
              </a:prstGeom>
              <a:gradFill>
                <a:gsLst>
                  <a:gs pos="0">
                    <a:schemeClr val="lt1"/>
                  </a:gs>
                  <a:gs pos="100000">
                    <a:srgbClr val="99C9C7"/>
                  </a:gs>
                </a:gsLst>
                <a:lin ang="5400000" scaled="0"/>
              </a:gradFill>
              <a:ln w="9525" cap="flat" cmpd="sng">
                <a:solidFill>
                  <a:srgbClr val="186072"/>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11" name="Shape 243">
                <a:extLst>
                  <a:ext uri="{FF2B5EF4-FFF2-40B4-BE49-F238E27FC236}">
                    <a16:creationId xmlns:a16="http://schemas.microsoft.com/office/drawing/2014/main" id="{86F68E87-068D-4091-A360-AEE73706D77A}"/>
                  </a:ext>
                </a:extLst>
              </p:cNvPr>
              <p:cNvSpPr txBox="1"/>
              <p:nvPr/>
            </p:nvSpPr>
            <p:spPr>
              <a:xfrm>
                <a:off x="4332375" y="668706"/>
                <a:ext cx="1070926" cy="382180"/>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86072"/>
                    </a:solidFill>
                    <a:latin typeface="Calibri"/>
                    <a:ea typeface="Calibri"/>
                    <a:cs typeface="Calibri"/>
                    <a:sym typeface="Calibri"/>
                  </a:rPr>
                  <a:t>Collect</a:t>
                </a:r>
              </a:p>
            </p:txBody>
          </p:sp>
          <p:sp>
            <p:nvSpPr>
              <p:cNvPr id="12" name="Shape 244">
                <a:extLst>
                  <a:ext uri="{FF2B5EF4-FFF2-40B4-BE49-F238E27FC236}">
                    <a16:creationId xmlns:a16="http://schemas.microsoft.com/office/drawing/2014/main" id="{0977F1DD-7CC1-44BB-8F31-D9B6FE96E1CB}"/>
                  </a:ext>
                </a:extLst>
              </p:cNvPr>
              <p:cNvSpPr/>
              <p:nvPr/>
            </p:nvSpPr>
            <p:spPr>
              <a:xfrm>
                <a:off x="1516662" y="284827"/>
                <a:ext cx="3926144" cy="3926144"/>
              </a:xfrm>
              <a:custGeom>
                <a:avLst/>
                <a:gdLst/>
                <a:ahLst/>
                <a:cxnLst/>
                <a:rect l="0" t="0" r="0" b="0"/>
                <a:pathLst>
                  <a:path w="120000" h="120000" extrusionOk="0">
                    <a:moveTo>
                      <a:pt x="111557" y="29310"/>
                    </a:moveTo>
                    <a:lnTo>
                      <a:pt x="111557" y="29309"/>
                    </a:lnTo>
                    <a:cubicBezTo>
                      <a:pt x="114870" y="34876"/>
                      <a:pt x="117260" y="40943"/>
                      <a:pt x="118634" y="47274"/>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13" name="Shape 245">
                <a:extLst>
                  <a:ext uri="{FF2B5EF4-FFF2-40B4-BE49-F238E27FC236}">
                    <a16:creationId xmlns:a16="http://schemas.microsoft.com/office/drawing/2014/main" id="{5328FBA4-6DBA-4206-BFD0-D9FE8125BB73}"/>
                  </a:ext>
                </a:extLst>
              </p:cNvPr>
              <p:cNvSpPr/>
              <p:nvPr/>
            </p:nvSpPr>
            <p:spPr>
              <a:xfrm>
                <a:off x="4886669" y="2036133"/>
                <a:ext cx="1112275" cy="423530"/>
              </a:xfrm>
              <a:prstGeom prst="roundRect">
                <a:avLst>
                  <a:gd name="adj" fmla="val 16667"/>
                </a:avLst>
              </a:prstGeom>
              <a:gradFill>
                <a:gsLst>
                  <a:gs pos="0">
                    <a:schemeClr val="lt1"/>
                  </a:gs>
                  <a:gs pos="100000">
                    <a:srgbClr val="99C9C7"/>
                  </a:gs>
                </a:gsLst>
                <a:lin ang="5400000" scaled="0"/>
              </a:gradFill>
              <a:ln w="9525" cap="flat" cmpd="sng">
                <a:solidFill>
                  <a:srgbClr val="186072"/>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14" name="Shape 246">
                <a:extLst>
                  <a:ext uri="{FF2B5EF4-FFF2-40B4-BE49-F238E27FC236}">
                    <a16:creationId xmlns:a16="http://schemas.microsoft.com/office/drawing/2014/main" id="{6053CF8A-1196-4FA9-9686-79FDB9817104}"/>
                  </a:ext>
                </a:extLst>
              </p:cNvPr>
              <p:cNvSpPr txBox="1"/>
              <p:nvPr/>
            </p:nvSpPr>
            <p:spPr>
              <a:xfrm>
                <a:off x="4907344" y="2056808"/>
                <a:ext cx="1070926" cy="382180"/>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86072"/>
                    </a:solidFill>
                    <a:latin typeface="Calibri"/>
                    <a:ea typeface="Calibri"/>
                    <a:cs typeface="Calibri"/>
                    <a:sym typeface="Calibri"/>
                  </a:rPr>
                  <a:t>Assure</a:t>
                </a:r>
              </a:p>
            </p:txBody>
          </p:sp>
          <p:sp>
            <p:nvSpPr>
              <p:cNvPr id="15" name="Shape 247">
                <a:extLst>
                  <a:ext uri="{FF2B5EF4-FFF2-40B4-BE49-F238E27FC236}">
                    <a16:creationId xmlns:a16="http://schemas.microsoft.com/office/drawing/2014/main" id="{45BA512A-47DF-4B72-89BA-D2B0687F8EA2}"/>
                  </a:ext>
                </a:extLst>
              </p:cNvPr>
              <p:cNvSpPr/>
              <p:nvPr/>
            </p:nvSpPr>
            <p:spPr>
              <a:xfrm>
                <a:off x="1516662" y="284827"/>
                <a:ext cx="3926144" cy="3926144"/>
              </a:xfrm>
              <a:custGeom>
                <a:avLst/>
                <a:gdLst/>
                <a:ahLst/>
                <a:cxnLst/>
                <a:rect l="0" t="0" r="0" b="0"/>
                <a:pathLst>
                  <a:path w="120000" h="120000" extrusionOk="0">
                    <a:moveTo>
                      <a:pt x="118635" y="72725"/>
                    </a:moveTo>
                    <a:cubicBezTo>
                      <a:pt x="117261" y="79055"/>
                      <a:pt x="114870" y="85122"/>
                      <a:pt x="111557" y="90689"/>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16" name="Shape 248">
                <a:extLst>
                  <a:ext uri="{FF2B5EF4-FFF2-40B4-BE49-F238E27FC236}">
                    <a16:creationId xmlns:a16="http://schemas.microsoft.com/office/drawing/2014/main" id="{B497F2E8-D197-448E-B8D4-0A1C44660021}"/>
                  </a:ext>
                </a:extLst>
              </p:cNvPr>
              <p:cNvSpPr/>
              <p:nvPr/>
            </p:nvSpPr>
            <p:spPr>
              <a:xfrm>
                <a:off x="4208500" y="3424235"/>
                <a:ext cx="1318674" cy="423530"/>
              </a:xfrm>
              <a:prstGeom prst="roundRect">
                <a:avLst>
                  <a:gd name="adj" fmla="val 16667"/>
                </a:avLst>
              </a:prstGeom>
              <a:gradFill>
                <a:gsLst>
                  <a:gs pos="0">
                    <a:schemeClr val="lt1"/>
                  </a:gs>
                  <a:gs pos="100000">
                    <a:srgbClr val="99C9C7"/>
                  </a:gs>
                </a:gsLst>
                <a:lin ang="5400000" scaled="0"/>
              </a:gradFill>
              <a:ln w="9525" cap="flat" cmpd="sng">
                <a:solidFill>
                  <a:srgbClr val="186072"/>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17" name="Shape 249">
                <a:extLst>
                  <a:ext uri="{FF2B5EF4-FFF2-40B4-BE49-F238E27FC236}">
                    <a16:creationId xmlns:a16="http://schemas.microsoft.com/office/drawing/2014/main" id="{0B45F354-954A-41EE-B307-F77B5747C6C2}"/>
                  </a:ext>
                </a:extLst>
              </p:cNvPr>
              <p:cNvSpPr txBox="1"/>
              <p:nvPr/>
            </p:nvSpPr>
            <p:spPr>
              <a:xfrm>
                <a:off x="4229175" y="3444910"/>
                <a:ext cx="1277324" cy="382180"/>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86072"/>
                    </a:solidFill>
                    <a:latin typeface="Calibri"/>
                    <a:ea typeface="Calibri"/>
                    <a:cs typeface="Calibri"/>
                    <a:sym typeface="Calibri"/>
                  </a:rPr>
                  <a:t>Describe</a:t>
                </a:r>
              </a:p>
            </p:txBody>
          </p:sp>
          <p:sp>
            <p:nvSpPr>
              <p:cNvPr id="18" name="Shape 250">
                <a:extLst>
                  <a:ext uri="{FF2B5EF4-FFF2-40B4-BE49-F238E27FC236}">
                    <a16:creationId xmlns:a16="http://schemas.microsoft.com/office/drawing/2014/main" id="{3C4A5F9A-81D9-476F-9C26-C4D450A3BADD}"/>
                  </a:ext>
                </a:extLst>
              </p:cNvPr>
              <p:cNvSpPr/>
              <p:nvPr/>
            </p:nvSpPr>
            <p:spPr>
              <a:xfrm>
                <a:off x="1516662" y="284827"/>
                <a:ext cx="3926144" cy="3926144"/>
              </a:xfrm>
              <a:custGeom>
                <a:avLst/>
                <a:gdLst/>
                <a:ahLst/>
                <a:cxnLst/>
                <a:rect l="0" t="0" r="0" b="0"/>
                <a:pathLst>
                  <a:path w="120000" h="120000" extrusionOk="0">
                    <a:moveTo>
                      <a:pt x="92539" y="110410"/>
                    </a:moveTo>
                    <a:lnTo>
                      <a:pt x="92539" y="110410"/>
                    </a:lnTo>
                    <a:cubicBezTo>
                      <a:pt x="90266" y="111876"/>
                      <a:pt x="87898" y="113187"/>
                      <a:pt x="85449" y="114335"/>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19" name="Shape 251">
                <a:extLst>
                  <a:ext uri="{FF2B5EF4-FFF2-40B4-BE49-F238E27FC236}">
                    <a16:creationId xmlns:a16="http://schemas.microsoft.com/office/drawing/2014/main" id="{9D29F51D-01F0-4DD6-BA14-B0FD3EBA40D5}"/>
                  </a:ext>
                </a:extLst>
              </p:cNvPr>
              <p:cNvSpPr/>
              <p:nvPr/>
            </p:nvSpPr>
            <p:spPr>
              <a:xfrm>
                <a:off x="2727698" y="3999205"/>
                <a:ext cx="1504076" cy="423530"/>
              </a:xfrm>
              <a:prstGeom prst="roundRect">
                <a:avLst>
                  <a:gd name="adj" fmla="val 16667"/>
                </a:avLst>
              </a:prstGeom>
              <a:gradFill>
                <a:gsLst>
                  <a:gs pos="0">
                    <a:schemeClr val="lt1"/>
                  </a:gs>
                  <a:gs pos="100000">
                    <a:srgbClr val="99C9C7"/>
                  </a:gs>
                </a:gsLst>
                <a:lin ang="5400000" scaled="0"/>
              </a:gradFill>
              <a:ln w="9525" cap="flat" cmpd="sng">
                <a:solidFill>
                  <a:srgbClr val="186072"/>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20" name="Shape 252">
                <a:extLst>
                  <a:ext uri="{FF2B5EF4-FFF2-40B4-BE49-F238E27FC236}">
                    <a16:creationId xmlns:a16="http://schemas.microsoft.com/office/drawing/2014/main" id="{8F408C30-7A63-4174-A1C3-7F0F214CE77B}"/>
                  </a:ext>
                </a:extLst>
              </p:cNvPr>
              <p:cNvSpPr txBox="1"/>
              <p:nvPr/>
            </p:nvSpPr>
            <p:spPr>
              <a:xfrm>
                <a:off x="2748373" y="4019880"/>
                <a:ext cx="1462725" cy="382180"/>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86072"/>
                    </a:solidFill>
                    <a:latin typeface="Calibri"/>
                    <a:ea typeface="Calibri"/>
                    <a:cs typeface="Calibri"/>
                    <a:sym typeface="Calibri"/>
                  </a:rPr>
                  <a:t>Preserve</a:t>
                </a:r>
              </a:p>
            </p:txBody>
          </p:sp>
          <p:sp>
            <p:nvSpPr>
              <p:cNvPr id="21" name="Shape 253">
                <a:extLst>
                  <a:ext uri="{FF2B5EF4-FFF2-40B4-BE49-F238E27FC236}">
                    <a16:creationId xmlns:a16="http://schemas.microsoft.com/office/drawing/2014/main" id="{2E8FBCF0-BAA3-4EA2-A623-BB78329B50C2}"/>
                  </a:ext>
                </a:extLst>
              </p:cNvPr>
              <p:cNvSpPr/>
              <p:nvPr/>
            </p:nvSpPr>
            <p:spPr>
              <a:xfrm>
                <a:off x="1516662" y="284827"/>
                <a:ext cx="3926144" cy="3926144"/>
              </a:xfrm>
              <a:custGeom>
                <a:avLst/>
                <a:gdLst/>
                <a:ahLst/>
                <a:cxnLst/>
                <a:rect l="0" t="0" r="0" b="0"/>
                <a:pathLst>
                  <a:path w="120000" h="120000" extrusionOk="0">
                    <a:moveTo>
                      <a:pt x="34550" y="114335"/>
                    </a:moveTo>
                    <a:lnTo>
                      <a:pt x="34550" y="114335"/>
                    </a:lnTo>
                    <a:cubicBezTo>
                      <a:pt x="32101" y="113187"/>
                      <a:pt x="29732" y="111876"/>
                      <a:pt x="27460" y="110409"/>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22" name="Shape 254">
                <a:extLst>
                  <a:ext uri="{FF2B5EF4-FFF2-40B4-BE49-F238E27FC236}">
                    <a16:creationId xmlns:a16="http://schemas.microsoft.com/office/drawing/2014/main" id="{9DDA8C3F-B698-4E8A-8B17-2A7848AD2498}"/>
                  </a:ext>
                </a:extLst>
              </p:cNvPr>
              <p:cNvSpPr/>
              <p:nvPr/>
            </p:nvSpPr>
            <p:spPr>
              <a:xfrm>
                <a:off x="1412373" y="3424235"/>
                <a:ext cx="1358520" cy="423530"/>
              </a:xfrm>
              <a:prstGeom prst="roundRect">
                <a:avLst>
                  <a:gd name="adj" fmla="val 16667"/>
                </a:avLst>
              </a:prstGeom>
              <a:gradFill>
                <a:gsLst>
                  <a:gs pos="0">
                    <a:schemeClr val="lt1"/>
                  </a:gs>
                  <a:gs pos="100000">
                    <a:srgbClr val="99C9C7"/>
                  </a:gs>
                </a:gsLst>
                <a:lin ang="5400000" scaled="0"/>
              </a:gradFill>
              <a:ln w="9525" cap="flat" cmpd="sng">
                <a:solidFill>
                  <a:srgbClr val="457184"/>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23" name="Shape 255">
                <a:extLst>
                  <a:ext uri="{FF2B5EF4-FFF2-40B4-BE49-F238E27FC236}">
                    <a16:creationId xmlns:a16="http://schemas.microsoft.com/office/drawing/2014/main" id="{776DC389-A588-4E14-82D0-670B53276B4C}"/>
                  </a:ext>
                </a:extLst>
              </p:cNvPr>
              <p:cNvSpPr txBox="1"/>
              <p:nvPr/>
            </p:nvSpPr>
            <p:spPr>
              <a:xfrm>
                <a:off x="1433048" y="3444910"/>
                <a:ext cx="1317170" cy="382180"/>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A435D"/>
                    </a:solidFill>
                    <a:latin typeface="Calibri"/>
                    <a:ea typeface="Calibri"/>
                    <a:cs typeface="Calibri"/>
                    <a:sym typeface="Calibri"/>
                  </a:rPr>
                  <a:t>Discover</a:t>
                </a:r>
              </a:p>
            </p:txBody>
          </p:sp>
          <p:sp>
            <p:nvSpPr>
              <p:cNvPr id="24" name="Shape 256">
                <a:extLst>
                  <a:ext uri="{FF2B5EF4-FFF2-40B4-BE49-F238E27FC236}">
                    <a16:creationId xmlns:a16="http://schemas.microsoft.com/office/drawing/2014/main" id="{63170666-2607-422D-B96E-80312BE4BACE}"/>
                  </a:ext>
                </a:extLst>
              </p:cNvPr>
              <p:cNvSpPr/>
              <p:nvPr/>
            </p:nvSpPr>
            <p:spPr>
              <a:xfrm>
                <a:off x="1516662" y="284827"/>
                <a:ext cx="3926144" cy="3926144"/>
              </a:xfrm>
              <a:custGeom>
                <a:avLst/>
                <a:gdLst/>
                <a:ahLst/>
                <a:cxnLst/>
                <a:rect l="0" t="0" r="0" b="0"/>
                <a:pathLst>
                  <a:path w="120000" h="120000" extrusionOk="0">
                    <a:moveTo>
                      <a:pt x="8442" y="90689"/>
                    </a:moveTo>
                    <a:lnTo>
                      <a:pt x="8442" y="90689"/>
                    </a:lnTo>
                    <a:cubicBezTo>
                      <a:pt x="5128" y="85122"/>
                      <a:pt x="2738" y="79055"/>
                      <a:pt x="1364" y="72724"/>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25" name="Shape 257">
                <a:extLst>
                  <a:ext uri="{FF2B5EF4-FFF2-40B4-BE49-F238E27FC236}">
                    <a16:creationId xmlns:a16="http://schemas.microsoft.com/office/drawing/2014/main" id="{71491F69-06C5-49E2-9B44-013C785FE7BE}"/>
                  </a:ext>
                </a:extLst>
              </p:cNvPr>
              <p:cNvSpPr/>
              <p:nvPr/>
            </p:nvSpPr>
            <p:spPr>
              <a:xfrm>
                <a:off x="878975" y="2036133"/>
                <a:ext cx="1275375" cy="423530"/>
              </a:xfrm>
              <a:prstGeom prst="roundRect">
                <a:avLst>
                  <a:gd name="adj" fmla="val 16667"/>
                </a:avLst>
              </a:prstGeom>
              <a:gradFill>
                <a:gsLst>
                  <a:gs pos="0">
                    <a:schemeClr val="lt1"/>
                  </a:gs>
                  <a:gs pos="100000">
                    <a:srgbClr val="99C9C7"/>
                  </a:gs>
                </a:gsLst>
                <a:lin ang="5400000" scaled="0"/>
              </a:gradFill>
              <a:ln w="9525" cap="flat" cmpd="sng">
                <a:solidFill>
                  <a:srgbClr val="457184"/>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26" name="Shape 258">
                <a:extLst>
                  <a:ext uri="{FF2B5EF4-FFF2-40B4-BE49-F238E27FC236}">
                    <a16:creationId xmlns:a16="http://schemas.microsoft.com/office/drawing/2014/main" id="{9BFC5C60-802B-43DC-9918-2B44C887CAA6}"/>
                  </a:ext>
                </a:extLst>
              </p:cNvPr>
              <p:cNvSpPr txBox="1"/>
              <p:nvPr/>
            </p:nvSpPr>
            <p:spPr>
              <a:xfrm>
                <a:off x="899650" y="2056808"/>
                <a:ext cx="1234025" cy="382180"/>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dirty="0">
                    <a:solidFill>
                      <a:srgbClr val="1A435D"/>
                    </a:solidFill>
                    <a:latin typeface="Calibri"/>
                    <a:ea typeface="Calibri"/>
                    <a:cs typeface="Calibri"/>
                    <a:sym typeface="Calibri"/>
                  </a:rPr>
                  <a:t>Integrate</a:t>
                </a:r>
              </a:p>
            </p:txBody>
          </p:sp>
          <p:sp>
            <p:nvSpPr>
              <p:cNvPr id="27" name="Shape 259">
                <a:extLst>
                  <a:ext uri="{FF2B5EF4-FFF2-40B4-BE49-F238E27FC236}">
                    <a16:creationId xmlns:a16="http://schemas.microsoft.com/office/drawing/2014/main" id="{07D98FD7-3EB0-4C69-843B-93BEEE1F9932}"/>
                  </a:ext>
                </a:extLst>
              </p:cNvPr>
              <p:cNvSpPr/>
              <p:nvPr/>
            </p:nvSpPr>
            <p:spPr>
              <a:xfrm>
                <a:off x="1516662" y="284827"/>
                <a:ext cx="3926144" cy="3926144"/>
              </a:xfrm>
              <a:custGeom>
                <a:avLst/>
                <a:gdLst/>
                <a:ahLst/>
                <a:cxnLst/>
                <a:rect l="0" t="0" r="0" b="0"/>
                <a:pathLst>
                  <a:path w="120000" h="120000" extrusionOk="0">
                    <a:moveTo>
                      <a:pt x="1364" y="47274"/>
                    </a:moveTo>
                    <a:cubicBezTo>
                      <a:pt x="2737" y="40943"/>
                      <a:pt x="5128" y="34876"/>
                      <a:pt x="8441" y="29309"/>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28" name="Shape 260">
                <a:extLst>
                  <a:ext uri="{FF2B5EF4-FFF2-40B4-BE49-F238E27FC236}">
                    <a16:creationId xmlns:a16="http://schemas.microsoft.com/office/drawing/2014/main" id="{9C74C094-B9E6-4D35-9C33-CD65CB703645}"/>
                  </a:ext>
                </a:extLst>
              </p:cNvPr>
              <p:cNvSpPr/>
              <p:nvPr/>
            </p:nvSpPr>
            <p:spPr>
              <a:xfrm>
                <a:off x="1535495" y="648031"/>
                <a:ext cx="1112275" cy="423530"/>
              </a:xfrm>
              <a:prstGeom prst="roundRect">
                <a:avLst>
                  <a:gd name="adj" fmla="val 16667"/>
                </a:avLst>
              </a:prstGeom>
              <a:gradFill>
                <a:gsLst>
                  <a:gs pos="0">
                    <a:schemeClr val="lt1"/>
                  </a:gs>
                  <a:gs pos="100000">
                    <a:srgbClr val="99C9C7"/>
                  </a:gs>
                </a:gsLst>
                <a:lin ang="5160000" scaled="0"/>
              </a:gradFill>
              <a:ln w="9525" cap="flat" cmpd="sng">
                <a:solidFill>
                  <a:srgbClr val="457184"/>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29" name="Shape 261">
                <a:extLst>
                  <a:ext uri="{FF2B5EF4-FFF2-40B4-BE49-F238E27FC236}">
                    <a16:creationId xmlns:a16="http://schemas.microsoft.com/office/drawing/2014/main" id="{DB6C314B-C513-4746-A49B-5DFC34B9D25B}"/>
                  </a:ext>
                </a:extLst>
              </p:cNvPr>
              <p:cNvSpPr txBox="1"/>
              <p:nvPr/>
            </p:nvSpPr>
            <p:spPr>
              <a:xfrm>
                <a:off x="1556170" y="668706"/>
                <a:ext cx="1070926" cy="382180"/>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A435D"/>
                    </a:solidFill>
                    <a:latin typeface="Calibri"/>
                    <a:ea typeface="Calibri"/>
                    <a:cs typeface="Calibri"/>
                    <a:sym typeface="Calibri"/>
                  </a:rPr>
                  <a:t>Analyze</a:t>
                </a:r>
              </a:p>
            </p:txBody>
          </p:sp>
          <p:sp>
            <p:nvSpPr>
              <p:cNvPr id="30" name="Shape 262">
                <a:extLst>
                  <a:ext uri="{FF2B5EF4-FFF2-40B4-BE49-F238E27FC236}">
                    <a16:creationId xmlns:a16="http://schemas.microsoft.com/office/drawing/2014/main" id="{313CF249-5E55-46C3-A0C2-19A7E085AFD0}"/>
                  </a:ext>
                </a:extLst>
              </p:cNvPr>
              <p:cNvSpPr/>
              <p:nvPr/>
            </p:nvSpPr>
            <p:spPr>
              <a:xfrm>
                <a:off x="1516662" y="284827"/>
                <a:ext cx="3926144" cy="3926144"/>
              </a:xfrm>
              <a:custGeom>
                <a:avLst/>
                <a:gdLst/>
                <a:ahLst/>
                <a:cxnLst/>
                <a:rect l="0" t="0" r="0" b="0"/>
                <a:pathLst>
                  <a:path w="120000" h="120000" extrusionOk="0">
                    <a:moveTo>
                      <a:pt x="28524" y="8918"/>
                    </a:moveTo>
                    <a:lnTo>
                      <a:pt x="28523" y="8918"/>
                    </a:lnTo>
                    <a:cubicBezTo>
                      <a:pt x="31917" y="6827"/>
                      <a:pt x="35510" y="5079"/>
                      <a:pt x="39250" y="3701"/>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grpSp>
        <p:pic>
          <p:nvPicPr>
            <p:cNvPr id="6" name="Shape 266" descr="scientist trans color.tif">
              <a:extLst>
                <a:ext uri="{FF2B5EF4-FFF2-40B4-BE49-F238E27FC236}">
                  <a16:creationId xmlns:a16="http://schemas.microsoft.com/office/drawing/2014/main" id="{EA30924A-C0B8-4773-9C27-81963209D0A7}"/>
                </a:ext>
              </a:extLst>
            </p:cNvPr>
            <p:cNvPicPr preferRelativeResize="0"/>
            <p:nvPr/>
          </p:nvPicPr>
          <p:blipFill rotWithShape="1">
            <a:blip r:embed="rId2">
              <a:alphaModFix/>
            </a:blip>
            <a:srcRect/>
            <a:stretch/>
          </p:blipFill>
          <p:spPr>
            <a:xfrm>
              <a:off x="3568996" y="2286000"/>
              <a:ext cx="2069802" cy="2484775"/>
            </a:xfrm>
            <a:prstGeom prst="rect">
              <a:avLst/>
            </a:prstGeom>
            <a:noFill/>
            <a:ln>
              <a:noFill/>
            </a:ln>
          </p:spPr>
        </p:pic>
      </p:grpSp>
      <p:pic>
        <p:nvPicPr>
          <p:cNvPr id="32" name="Picture 31">
            <a:extLst>
              <a:ext uri="{FF2B5EF4-FFF2-40B4-BE49-F238E27FC236}">
                <a16:creationId xmlns:a16="http://schemas.microsoft.com/office/drawing/2014/main" id="{9BF1F033-D6E9-457F-91CA-33D1731444EA}"/>
              </a:ext>
            </a:extLst>
          </p:cNvPr>
          <p:cNvPicPr>
            <a:picLocks noChangeAspect="1"/>
          </p:cNvPicPr>
          <p:nvPr/>
        </p:nvPicPr>
        <p:blipFill>
          <a:blip r:embed="rId3"/>
          <a:stretch>
            <a:fillRect/>
          </a:stretch>
        </p:blipFill>
        <p:spPr>
          <a:xfrm>
            <a:off x="176986" y="0"/>
            <a:ext cx="4036425" cy="898048"/>
          </a:xfrm>
          <a:prstGeom prst="rect">
            <a:avLst/>
          </a:prstGeom>
          <a:ln>
            <a:solidFill>
              <a:schemeClr val="accent5">
                <a:lumMod val="75000"/>
              </a:schemeClr>
            </a:solidFill>
          </a:ln>
          <a:effectLst>
            <a:outerShdw blurRad="63500" sx="102000" sy="102000" algn="ctr" rotWithShape="0">
              <a:prstClr val="black">
                <a:alpha val="40000"/>
              </a:prstClr>
            </a:outerShdw>
          </a:effectLst>
        </p:spPr>
      </p:pic>
      <p:sp>
        <p:nvSpPr>
          <p:cNvPr id="2" name="Rectangle 1"/>
          <p:cNvSpPr/>
          <p:nvPr/>
        </p:nvSpPr>
        <p:spPr>
          <a:xfrm>
            <a:off x="4354059" y="47085"/>
            <a:ext cx="3720890" cy="707886"/>
          </a:xfrm>
          <a:prstGeom prst="rect">
            <a:avLst/>
          </a:prstGeom>
        </p:spPr>
        <p:txBody>
          <a:bodyPr wrap="none">
            <a:spAutoFit/>
          </a:bodyPr>
          <a:lstStyle/>
          <a:p>
            <a:r>
              <a:rPr lang="en-US" sz="4000" b="1" dirty="0" smtClean="0">
                <a:solidFill>
                  <a:srgbClr val="006666"/>
                </a:solidFill>
              </a:rPr>
              <a:t>Data </a:t>
            </a:r>
            <a:r>
              <a:rPr lang="en-US" sz="4000" b="1" dirty="0" err="1" smtClean="0">
                <a:solidFill>
                  <a:srgbClr val="006666"/>
                </a:solidFill>
              </a:rPr>
              <a:t>LifeCycle</a:t>
            </a:r>
            <a:endParaRPr lang="en-US" sz="4000" dirty="0"/>
          </a:p>
        </p:txBody>
      </p:sp>
    </p:spTree>
    <p:extLst>
      <p:ext uri="{BB962C8B-B14F-4D97-AF65-F5344CB8AC3E}">
        <p14:creationId xmlns:p14="http://schemas.microsoft.com/office/powerpoint/2010/main" val="16600261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2" name="Shape 272" descr="C:\Users\Madison\Downloads\dreamstimefree_138882.jpg"/>
          <p:cNvPicPr preferRelativeResize="0"/>
          <p:nvPr/>
        </p:nvPicPr>
        <p:blipFill rotWithShape="1">
          <a:blip r:embed="rId3">
            <a:alphaModFix/>
          </a:blip>
          <a:srcRect/>
          <a:stretch/>
        </p:blipFill>
        <p:spPr>
          <a:xfrm>
            <a:off x="3657600" y="2209800"/>
            <a:ext cx="1904999" cy="2865119"/>
          </a:xfrm>
          <a:prstGeom prst="rect">
            <a:avLst/>
          </a:prstGeom>
          <a:noFill/>
          <a:ln>
            <a:noFill/>
          </a:ln>
        </p:spPr>
      </p:pic>
      <p:grpSp>
        <p:nvGrpSpPr>
          <p:cNvPr id="273" name="Shape 273"/>
          <p:cNvGrpSpPr/>
          <p:nvPr/>
        </p:nvGrpSpPr>
        <p:grpSpPr>
          <a:xfrm>
            <a:off x="1904991" y="1194591"/>
            <a:ext cx="5410189" cy="4631775"/>
            <a:chOff x="705714" y="-405608"/>
            <a:chExt cx="5410189" cy="4631775"/>
          </a:xfrm>
        </p:grpSpPr>
        <p:sp>
          <p:nvSpPr>
            <p:cNvPr id="274" name="Shape 274"/>
            <p:cNvSpPr/>
            <p:nvPr/>
          </p:nvSpPr>
          <p:spPr>
            <a:xfrm>
              <a:off x="2965574" y="0"/>
              <a:ext cx="1092950" cy="416172"/>
            </a:xfrm>
            <a:prstGeom prst="roundRect">
              <a:avLst>
                <a:gd name="adj" fmla="val 16667"/>
              </a:avLst>
            </a:prstGeom>
            <a:gradFill>
              <a:gsLst>
                <a:gs pos="0">
                  <a:schemeClr val="lt1"/>
                </a:gs>
                <a:gs pos="100000">
                  <a:srgbClr val="99C9C7"/>
                </a:gs>
              </a:gsLst>
              <a:lin ang="5400000" scaled="0"/>
            </a:gradFill>
            <a:ln w="9525" cap="flat" cmpd="sng">
              <a:solidFill>
                <a:srgbClr val="186072"/>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275" name="Shape 275"/>
            <p:cNvSpPr txBox="1"/>
            <p:nvPr/>
          </p:nvSpPr>
          <p:spPr>
            <a:xfrm>
              <a:off x="2985890" y="20316"/>
              <a:ext cx="1052319" cy="375541"/>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86072"/>
                  </a:solidFill>
                  <a:latin typeface="Calibri"/>
                  <a:ea typeface="Calibri"/>
                  <a:cs typeface="Calibri"/>
                  <a:sym typeface="Calibri"/>
                </a:rPr>
                <a:t>Plan</a:t>
              </a:r>
            </a:p>
          </p:txBody>
        </p:sp>
        <p:sp>
          <p:nvSpPr>
            <p:cNvPr id="276" name="Shape 276"/>
            <p:cNvSpPr/>
            <p:nvPr/>
          </p:nvSpPr>
          <p:spPr>
            <a:xfrm>
              <a:off x="1709311" y="266643"/>
              <a:ext cx="3858684" cy="3858684"/>
            </a:xfrm>
            <a:custGeom>
              <a:avLst/>
              <a:gdLst/>
              <a:ahLst/>
              <a:cxnLst/>
              <a:rect l="0" t="0" r="0" b="0"/>
              <a:pathLst>
                <a:path w="120000" h="120000" extrusionOk="0">
                  <a:moveTo>
                    <a:pt x="79271" y="3179"/>
                  </a:moveTo>
                  <a:lnTo>
                    <a:pt x="79270" y="3178"/>
                  </a:lnTo>
                  <a:cubicBezTo>
                    <a:pt x="85526" y="5300"/>
                    <a:pt x="91388" y="8440"/>
                    <a:pt x="96621" y="12472"/>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277" name="Shape 277"/>
            <p:cNvSpPr/>
            <p:nvPr/>
          </p:nvSpPr>
          <p:spPr>
            <a:xfrm>
              <a:off x="4591930" y="803012"/>
              <a:ext cx="1092950" cy="416172"/>
            </a:xfrm>
            <a:prstGeom prst="roundRect">
              <a:avLst>
                <a:gd name="adj" fmla="val 16667"/>
              </a:avLst>
            </a:prstGeom>
            <a:gradFill>
              <a:gsLst>
                <a:gs pos="0">
                  <a:schemeClr val="lt1"/>
                </a:gs>
                <a:gs pos="100000">
                  <a:srgbClr val="99C9C7"/>
                </a:gs>
              </a:gsLst>
              <a:lin ang="5400000" scaled="0"/>
            </a:gradFill>
            <a:ln w="9525" cap="flat" cmpd="sng">
              <a:solidFill>
                <a:srgbClr val="186072"/>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278" name="Shape 278"/>
            <p:cNvSpPr txBox="1"/>
            <p:nvPr/>
          </p:nvSpPr>
          <p:spPr>
            <a:xfrm>
              <a:off x="4612246" y="823328"/>
              <a:ext cx="1052319" cy="375541"/>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86072"/>
                  </a:solidFill>
                  <a:latin typeface="Calibri"/>
                  <a:ea typeface="Calibri"/>
                  <a:cs typeface="Calibri"/>
                  <a:sym typeface="Calibri"/>
                </a:rPr>
                <a:t>Collect</a:t>
              </a:r>
            </a:p>
          </p:txBody>
        </p:sp>
        <p:sp>
          <p:nvSpPr>
            <p:cNvPr id="279" name="Shape 279"/>
            <p:cNvSpPr/>
            <p:nvPr/>
          </p:nvSpPr>
          <p:spPr>
            <a:xfrm>
              <a:off x="1530646" y="-30402"/>
              <a:ext cx="3858684" cy="3858684"/>
            </a:xfrm>
            <a:custGeom>
              <a:avLst/>
              <a:gdLst/>
              <a:ahLst/>
              <a:cxnLst/>
              <a:rect l="0" t="0" r="0" b="0"/>
              <a:pathLst>
                <a:path w="120000" h="120000" extrusionOk="0">
                  <a:moveTo>
                    <a:pt x="117397" y="42521"/>
                  </a:moveTo>
                  <a:cubicBezTo>
                    <a:pt x="118532" y="46250"/>
                    <a:pt x="119302" y="50081"/>
                    <a:pt x="119694" y="53960"/>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280" name="Shape 280"/>
            <p:cNvSpPr/>
            <p:nvPr/>
          </p:nvSpPr>
          <p:spPr>
            <a:xfrm>
              <a:off x="4718098" y="1828797"/>
              <a:ext cx="1397805" cy="416172"/>
            </a:xfrm>
            <a:prstGeom prst="roundRect">
              <a:avLst>
                <a:gd name="adj" fmla="val 16667"/>
              </a:avLst>
            </a:prstGeom>
            <a:gradFill>
              <a:gsLst>
                <a:gs pos="0">
                  <a:schemeClr val="lt1"/>
                </a:gs>
                <a:gs pos="100000">
                  <a:srgbClr val="99C9C7"/>
                </a:gs>
              </a:gsLst>
              <a:lin ang="5400000" scaled="0"/>
            </a:gradFill>
            <a:ln w="9525" cap="flat" cmpd="sng">
              <a:solidFill>
                <a:srgbClr val="186072"/>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281" name="Shape 281"/>
            <p:cNvSpPr txBox="1"/>
            <p:nvPr/>
          </p:nvSpPr>
          <p:spPr>
            <a:xfrm>
              <a:off x="4738414" y="1849113"/>
              <a:ext cx="1357173" cy="375541"/>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86072"/>
                  </a:solidFill>
                  <a:latin typeface="Calibri"/>
                  <a:ea typeface="Calibri"/>
                  <a:cs typeface="Calibri"/>
                  <a:sym typeface="Calibri"/>
                </a:rPr>
                <a:t>Assure</a:t>
              </a:r>
            </a:p>
          </p:txBody>
        </p:sp>
        <p:sp>
          <p:nvSpPr>
            <p:cNvPr id="282" name="Shape 282"/>
            <p:cNvSpPr/>
            <p:nvPr/>
          </p:nvSpPr>
          <p:spPr>
            <a:xfrm>
              <a:off x="1705328" y="-405608"/>
              <a:ext cx="3858684" cy="3858684"/>
            </a:xfrm>
            <a:custGeom>
              <a:avLst/>
              <a:gdLst/>
              <a:ahLst/>
              <a:cxnLst/>
              <a:rect l="0" t="0" r="0" b="0"/>
              <a:pathLst>
                <a:path w="120000" h="120000" extrusionOk="0">
                  <a:moveTo>
                    <a:pt x="114342" y="85433"/>
                  </a:moveTo>
                  <a:lnTo>
                    <a:pt x="114342" y="85432"/>
                  </a:lnTo>
                  <a:cubicBezTo>
                    <a:pt x="112944" y="88418"/>
                    <a:pt x="111304" y="91283"/>
                    <a:pt x="109436" y="93998"/>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283" name="Shape 283"/>
            <p:cNvSpPr/>
            <p:nvPr/>
          </p:nvSpPr>
          <p:spPr>
            <a:xfrm>
              <a:off x="4413360" y="2702169"/>
              <a:ext cx="1245361" cy="650628"/>
            </a:xfrm>
            <a:prstGeom prst="roundRect">
              <a:avLst>
                <a:gd name="adj" fmla="val 16667"/>
              </a:avLst>
            </a:prstGeom>
            <a:gradFill>
              <a:gsLst>
                <a:gs pos="0">
                  <a:schemeClr val="lt1"/>
                </a:gs>
                <a:gs pos="100000">
                  <a:srgbClr val="99C9C7"/>
                </a:gs>
              </a:gsLst>
              <a:lin ang="5400000" scaled="0"/>
            </a:gradFill>
            <a:ln w="9525" cap="flat" cmpd="sng">
              <a:solidFill>
                <a:srgbClr val="186072"/>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284" name="Shape 284"/>
            <p:cNvSpPr txBox="1"/>
            <p:nvPr/>
          </p:nvSpPr>
          <p:spPr>
            <a:xfrm>
              <a:off x="4445121" y="2733931"/>
              <a:ext cx="1181838" cy="587106"/>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86072"/>
                  </a:solidFill>
                  <a:latin typeface="Calibri"/>
                  <a:ea typeface="Calibri"/>
                  <a:cs typeface="Calibri"/>
                  <a:sym typeface="Calibri"/>
                </a:rPr>
                <a:t>Describe</a:t>
              </a:r>
            </a:p>
          </p:txBody>
        </p:sp>
        <p:sp>
          <p:nvSpPr>
            <p:cNvPr id="285" name="Shape 285"/>
            <p:cNvSpPr/>
            <p:nvPr/>
          </p:nvSpPr>
          <p:spPr>
            <a:xfrm>
              <a:off x="1421441" y="180242"/>
              <a:ext cx="3858684" cy="3858684"/>
            </a:xfrm>
            <a:custGeom>
              <a:avLst/>
              <a:gdLst/>
              <a:ahLst/>
              <a:cxnLst/>
              <a:rect l="0" t="0" r="0" b="0"/>
              <a:pathLst>
                <a:path w="120000" h="120000" extrusionOk="0">
                  <a:moveTo>
                    <a:pt x="102694" y="102157"/>
                  </a:moveTo>
                  <a:lnTo>
                    <a:pt x="102694" y="102156"/>
                  </a:lnTo>
                  <a:cubicBezTo>
                    <a:pt x="99328" y="105565"/>
                    <a:pt x="95567" y="108558"/>
                    <a:pt x="91490" y="111072"/>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286" name="Shape 286"/>
            <p:cNvSpPr/>
            <p:nvPr/>
          </p:nvSpPr>
          <p:spPr>
            <a:xfrm>
              <a:off x="2839324" y="3809994"/>
              <a:ext cx="1391523" cy="416172"/>
            </a:xfrm>
            <a:prstGeom prst="roundRect">
              <a:avLst>
                <a:gd name="adj" fmla="val 16667"/>
              </a:avLst>
            </a:prstGeom>
            <a:gradFill>
              <a:gsLst>
                <a:gs pos="0">
                  <a:schemeClr val="lt1"/>
                </a:gs>
                <a:gs pos="100000">
                  <a:srgbClr val="99C9C7"/>
                </a:gs>
              </a:gsLst>
              <a:lin ang="5400000" scaled="0"/>
            </a:gradFill>
            <a:ln w="9525" cap="flat" cmpd="sng">
              <a:solidFill>
                <a:srgbClr val="186072"/>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287" name="Shape 287"/>
            <p:cNvSpPr txBox="1"/>
            <p:nvPr/>
          </p:nvSpPr>
          <p:spPr>
            <a:xfrm>
              <a:off x="2859640" y="3830310"/>
              <a:ext cx="1350891" cy="375541"/>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86072"/>
                  </a:solidFill>
                  <a:latin typeface="Calibri"/>
                  <a:ea typeface="Calibri"/>
                  <a:cs typeface="Calibri"/>
                  <a:sym typeface="Calibri"/>
                </a:rPr>
                <a:t>Preserve</a:t>
              </a:r>
            </a:p>
          </p:txBody>
        </p:sp>
        <p:sp>
          <p:nvSpPr>
            <p:cNvPr id="288" name="Shape 288"/>
            <p:cNvSpPr/>
            <p:nvPr/>
          </p:nvSpPr>
          <p:spPr>
            <a:xfrm>
              <a:off x="1315400" y="114021"/>
              <a:ext cx="3858684" cy="3858684"/>
            </a:xfrm>
            <a:custGeom>
              <a:avLst/>
              <a:gdLst/>
              <a:ahLst/>
              <a:cxnLst/>
              <a:rect l="0" t="0" r="0" b="0"/>
              <a:pathLst>
                <a:path w="120000" h="120000" extrusionOk="0">
                  <a:moveTo>
                    <a:pt x="39564" y="116412"/>
                  </a:moveTo>
                  <a:cubicBezTo>
                    <a:pt x="31612" y="113531"/>
                    <a:pt x="24359" y="109002"/>
                    <a:pt x="18281" y="103122"/>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289" name="Shape 289"/>
            <p:cNvSpPr/>
            <p:nvPr/>
          </p:nvSpPr>
          <p:spPr>
            <a:xfrm>
              <a:off x="858144" y="2819400"/>
              <a:ext cx="1518772" cy="416172"/>
            </a:xfrm>
            <a:prstGeom prst="roundRect">
              <a:avLst>
                <a:gd name="adj" fmla="val 16667"/>
              </a:avLst>
            </a:prstGeom>
            <a:gradFill>
              <a:gsLst>
                <a:gs pos="0">
                  <a:schemeClr val="lt1"/>
                </a:gs>
                <a:gs pos="100000">
                  <a:srgbClr val="99C9C7"/>
                </a:gs>
              </a:gsLst>
              <a:lin ang="5400000" scaled="0"/>
            </a:gradFill>
            <a:ln w="9525" cap="flat" cmpd="sng">
              <a:solidFill>
                <a:srgbClr val="457184"/>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290" name="Shape 290"/>
            <p:cNvSpPr txBox="1"/>
            <p:nvPr/>
          </p:nvSpPr>
          <p:spPr>
            <a:xfrm>
              <a:off x="878459" y="2839716"/>
              <a:ext cx="1478139" cy="375541"/>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A435D"/>
                  </a:solidFill>
                  <a:latin typeface="Calibri"/>
                  <a:ea typeface="Calibri"/>
                  <a:cs typeface="Calibri"/>
                  <a:sym typeface="Calibri"/>
                </a:rPr>
                <a:t>Discover</a:t>
              </a:r>
            </a:p>
          </p:txBody>
        </p:sp>
        <p:sp>
          <p:nvSpPr>
            <p:cNvPr id="291" name="Shape 291"/>
            <p:cNvSpPr/>
            <p:nvPr/>
          </p:nvSpPr>
          <p:spPr>
            <a:xfrm>
              <a:off x="1304115" y="-28072"/>
              <a:ext cx="3858684" cy="3858684"/>
            </a:xfrm>
            <a:custGeom>
              <a:avLst/>
              <a:gdLst/>
              <a:ahLst/>
              <a:cxnLst/>
              <a:rect l="0" t="0" r="0" b="0"/>
              <a:pathLst>
                <a:path w="120000" h="120000" extrusionOk="0">
                  <a:moveTo>
                    <a:pt x="5735" y="85601"/>
                  </a:moveTo>
                  <a:lnTo>
                    <a:pt x="5735" y="85601"/>
                  </a:lnTo>
                  <a:cubicBezTo>
                    <a:pt x="4315" y="82591"/>
                    <a:pt x="3148" y="79468"/>
                    <a:pt x="2245" y="76265"/>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292" name="Shape 292"/>
            <p:cNvSpPr/>
            <p:nvPr/>
          </p:nvSpPr>
          <p:spPr>
            <a:xfrm>
              <a:off x="705714" y="1904998"/>
              <a:ext cx="1287814" cy="416172"/>
            </a:xfrm>
            <a:prstGeom prst="roundRect">
              <a:avLst>
                <a:gd name="adj" fmla="val 16667"/>
              </a:avLst>
            </a:prstGeom>
            <a:gradFill>
              <a:gsLst>
                <a:gs pos="0">
                  <a:schemeClr val="lt1"/>
                </a:gs>
                <a:gs pos="100000">
                  <a:srgbClr val="99C9C7"/>
                </a:gs>
              </a:gsLst>
              <a:lin ang="5400000" scaled="0"/>
            </a:gradFill>
            <a:ln w="9525" cap="flat" cmpd="sng">
              <a:solidFill>
                <a:srgbClr val="457184"/>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293" name="Shape 293"/>
            <p:cNvSpPr txBox="1"/>
            <p:nvPr/>
          </p:nvSpPr>
          <p:spPr>
            <a:xfrm>
              <a:off x="726031" y="1925314"/>
              <a:ext cx="1247182" cy="375541"/>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A435D"/>
                  </a:solidFill>
                  <a:latin typeface="Calibri"/>
                  <a:ea typeface="Calibri"/>
                  <a:cs typeface="Calibri"/>
                  <a:sym typeface="Calibri"/>
                </a:rPr>
                <a:t>Integrate</a:t>
              </a:r>
            </a:p>
          </p:txBody>
        </p:sp>
        <p:sp>
          <p:nvSpPr>
            <p:cNvPr id="294" name="Shape 294"/>
            <p:cNvSpPr/>
            <p:nvPr/>
          </p:nvSpPr>
          <p:spPr>
            <a:xfrm>
              <a:off x="1354683" y="218162"/>
              <a:ext cx="3858684" cy="3858684"/>
            </a:xfrm>
            <a:custGeom>
              <a:avLst/>
              <a:gdLst/>
              <a:ahLst/>
              <a:cxnLst/>
              <a:rect l="0" t="0" r="0" b="0"/>
              <a:pathLst>
                <a:path w="120000" h="120000" extrusionOk="0">
                  <a:moveTo>
                    <a:pt x="1627" y="46118"/>
                  </a:moveTo>
                  <a:lnTo>
                    <a:pt x="1626" y="46118"/>
                  </a:lnTo>
                  <a:cubicBezTo>
                    <a:pt x="3152" y="39702"/>
                    <a:pt x="5725" y="33581"/>
                    <a:pt x="9242" y="28003"/>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sp>
          <p:nvSpPr>
            <p:cNvPr id="295" name="Shape 295"/>
            <p:cNvSpPr/>
            <p:nvPr/>
          </p:nvSpPr>
          <p:spPr>
            <a:xfrm>
              <a:off x="1315312" y="533399"/>
              <a:ext cx="1279395" cy="416172"/>
            </a:xfrm>
            <a:prstGeom prst="roundRect">
              <a:avLst>
                <a:gd name="adj" fmla="val 16667"/>
              </a:avLst>
            </a:prstGeom>
            <a:gradFill>
              <a:gsLst>
                <a:gs pos="0">
                  <a:schemeClr val="lt1"/>
                </a:gs>
                <a:gs pos="100000">
                  <a:srgbClr val="99C9C7"/>
                </a:gs>
              </a:gsLst>
              <a:lin ang="5160000" scaled="0"/>
            </a:gradFill>
            <a:ln w="9525" cap="flat" cmpd="sng">
              <a:solidFill>
                <a:srgbClr val="457184"/>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91425" rIns="91425" bIns="91425" anchor="ctr" anchorCtr="0">
              <a:noAutofit/>
            </a:bodyPr>
            <a:lstStyle/>
            <a:p>
              <a:pPr lvl="0">
                <a:spcBef>
                  <a:spcPts val="0"/>
                </a:spcBef>
                <a:buNone/>
              </a:pPr>
              <a:endParaRPr/>
            </a:p>
          </p:txBody>
        </p:sp>
        <p:sp>
          <p:nvSpPr>
            <p:cNvPr id="296" name="Shape 296"/>
            <p:cNvSpPr txBox="1"/>
            <p:nvPr/>
          </p:nvSpPr>
          <p:spPr>
            <a:xfrm>
              <a:off x="1335628" y="553714"/>
              <a:ext cx="1238764" cy="375541"/>
            </a:xfrm>
            <a:prstGeom prst="rect">
              <a:avLst/>
            </a:prstGeom>
            <a:noFill/>
            <a:ln>
              <a:noFill/>
            </a:ln>
          </p:spPr>
          <p:txBody>
            <a:bodyPr wrap="square" lIns="76200" tIns="76200" rIns="76200" bIns="76200" anchor="ctr" anchorCtr="0">
              <a:noAutofit/>
            </a:bodyPr>
            <a:lstStyle/>
            <a:p>
              <a:pPr marL="0" marR="0" lvl="0" indent="0" algn="ctr" rtl="0">
                <a:lnSpc>
                  <a:spcPct val="90000"/>
                </a:lnSpc>
                <a:spcBef>
                  <a:spcPts val="0"/>
                </a:spcBef>
                <a:spcAft>
                  <a:spcPts val="0"/>
                </a:spcAft>
                <a:buSzPct val="25000"/>
                <a:buNone/>
              </a:pPr>
              <a:r>
                <a:rPr lang="en-US" sz="2000">
                  <a:solidFill>
                    <a:srgbClr val="1A435D"/>
                  </a:solidFill>
                  <a:latin typeface="Calibri"/>
                  <a:ea typeface="Calibri"/>
                  <a:cs typeface="Calibri"/>
                  <a:sym typeface="Calibri"/>
                </a:rPr>
                <a:t>Analyze</a:t>
              </a:r>
            </a:p>
          </p:txBody>
        </p:sp>
        <p:sp>
          <p:nvSpPr>
            <p:cNvPr id="297" name="Shape 297"/>
            <p:cNvSpPr/>
            <p:nvPr/>
          </p:nvSpPr>
          <p:spPr>
            <a:xfrm>
              <a:off x="1296736" y="238120"/>
              <a:ext cx="3858684" cy="3858684"/>
            </a:xfrm>
            <a:custGeom>
              <a:avLst/>
              <a:gdLst/>
              <a:ahLst/>
              <a:cxnLst/>
              <a:rect l="0" t="0" r="0" b="0"/>
              <a:pathLst>
                <a:path w="120000" h="120000" extrusionOk="0">
                  <a:moveTo>
                    <a:pt x="32496" y="6674"/>
                  </a:moveTo>
                  <a:lnTo>
                    <a:pt x="32495" y="6674"/>
                  </a:lnTo>
                  <a:cubicBezTo>
                    <a:pt x="37058" y="4320"/>
                    <a:pt x="41905" y="2562"/>
                    <a:pt x="46915" y="1443"/>
                  </a:cubicBezTo>
                </a:path>
              </a:pathLst>
            </a:custGeom>
            <a:noFill/>
            <a:ln w="28575" cap="flat" cmpd="sng">
              <a:solidFill>
                <a:srgbClr val="186072"/>
              </a:solidFill>
              <a:prstDash val="solid"/>
              <a:round/>
              <a:headEnd type="none" w="med" len="med"/>
              <a:tailEnd type="none" w="med" len="med"/>
            </a:ln>
          </p:spPr>
          <p:txBody>
            <a:bodyPr wrap="square" lIns="91425" tIns="91425" rIns="91425" bIns="91425" anchor="ctr" anchorCtr="0">
              <a:noAutofit/>
            </a:bodyPr>
            <a:lstStyle/>
            <a:p>
              <a:pPr lvl="0">
                <a:spcBef>
                  <a:spcPts val="0"/>
                </a:spcBef>
                <a:buNone/>
              </a:pPr>
              <a:endParaRPr/>
            </a:p>
          </p:txBody>
        </p:sp>
      </p:grpSp>
      <p:sp>
        <p:nvSpPr>
          <p:cNvPr id="298" name="Shape 298"/>
          <p:cNvSpPr/>
          <p:nvPr/>
        </p:nvSpPr>
        <p:spPr>
          <a:xfrm>
            <a:off x="5867400" y="5029199"/>
            <a:ext cx="2514600" cy="1153317"/>
          </a:xfrm>
          <a:prstGeom prst="cloudCallout">
            <a:avLst>
              <a:gd name="adj1" fmla="val -78196"/>
              <a:gd name="adj2" fmla="val -9360"/>
            </a:avLst>
          </a:prstGeom>
          <a:solidFill>
            <a:schemeClr val="lt1"/>
          </a:solidFill>
          <a:ln w="9525" cap="flat" cmpd="sng">
            <a:solidFill>
              <a:srgbClr val="4A7DBA"/>
            </a:solidFill>
            <a:prstDash val="solid"/>
            <a:round/>
            <a:headEnd type="none" w="med" len="med"/>
            <a:tailEnd type="none" w="med" len="med"/>
          </a:ln>
          <a:effectLst>
            <a:outerShdw blurRad="39999" dist="23000" dir="5400000" rotWithShape="0">
              <a:srgbClr val="000000">
                <a:alpha val="34901"/>
              </a:srgbClr>
            </a:outerShdw>
          </a:effectLst>
        </p:spPr>
        <p:txBody>
          <a:bodyPr wrap="square" lIns="91425" tIns="45700" rIns="91425" bIns="45700" anchor="ctr" anchorCtr="0">
            <a:noAutofit/>
          </a:bodyPr>
          <a:lstStyle/>
          <a:p>
            <a:pPr marL="0" marR="0" lvl="0" indent="0" algn="ctr" rtl="0">
              <a:spcBef>
                <a:spcPts val="0"/>
              </a:spcBef>
              <a:buSzPct val="25000"/>
              <a:buNone/>
            </a:pPr>
            <a:r>
              <a:rPr lang="en-US" sz="1800" dirty="0">
                <a:solidFill>
                  <a:srgbClr val="186072"/>
                </a:solidFill>
                <a:latin typeface="Calibri"/>
                <a:ea typeface="Calibri"/>
                <a:cs typeface="Calibri"/>
                <a:sym typeface="Calibri"/>
              </a:rPr>
              <a:t>Stewardship role (select &amp; deselect)?</a:t>
            </a:r>
          </a:p>
        </p:txBody>
      </p:sp>
      <p:sp>
        <p:nvSpPr>
          <p:cNvPr id="300" name="Shape 300"/>
          <p:cNvSpPr/>
          <p:nvPr/>
        </p:nvSpPr>
        <p:spPr>
          <a:xfrm>
            <a:off x="5486400" y="1226629"/>
            <a:ext cx="1163546" cy="906971"/>
          </a:xfrm>
          <a:prstGeom prst="cloudCallout">
            <a:avLst>
              <a:gd name="adj1" fmla="val -66815"/>
              <a:gd name="adj2" fmla="val 29780"/>
            </a:avLst>
          </a:prstGeom>
          <a:solidFill>
            <a:schemeClr val="lt1"/>
          </a:solidFill>
          <a:ln w="9525" cap="flat" cmpd="sng">
            <a:solidFill>
              <a:srgbClr val="4A7DBA"/>
            </a:solidFill>
            <a:prstDash val="solid"/>
            <a:round/>
            <a:headEnd type="none" w="med" len="med"/>
            <a:tailEnd type="none" w="med" len="med"/>
          </a:ln>
          <a:effectLst>
            <a:outerShdw blurRad="39999" dist="23000" dir="5400000" rotWithShape="0">
              <a:srgbClr val="000000">
                <a:alpha val="34901"/>
              </a:srgbClr>
            </a:outerShdw>
          </a:effectLst>
        </p:spPr>
        <p:txBody>
          <a:bodyPr wrap="square" lIns="91425" tIns="45700" rIns="91425" bIns="45700" anchor="ctr" anchorCtr="0">
            <a:noAutofit/>
          </a:bodyPr>
          <a:lstStyle/>
          <a:p>
            <a:pPr marL="0" marR="0" lvl="0" indent="0" algn="l" rtl="0">
              <a:spcBef>
                <a:spcPts val="0"/>
              </a:spcBef>
              <a:buSzPct val="25000"/>
              <a:buNone/>
            </a:pPr>
            <a:r>
              <a:rPr lang="en-US" sz="1800">
                <a:solidFill>
                  <a:srgbClr val="186072"/>
                </a:solidFill>
                <a:latin typeface="Calibri"/>
                <a:ea typeface="Calibri"/>
                <a:cs typeface="Calibri"/>
                <a:sym typeface="Calibri"/>
              </a:rPr>
              <a:t>DMP tools?</a:t>
            </a:r>
          </a:p>
        </p:txBody>
      </p:sp>
      <p:sp>
        <p:nvSpPr>
          <p:cNvPr id="301" name="Shape 301"/>
          <p:cNvSpPr/>
          <p:nvPr/>
        </p:nvSpPr>
        <p:spPr>
          <a:xfrm>
            <a:off x="172689" y="2311921"/>
            <a:ext cx="2235230" cy="1246913"/>
          </a:xfrm>
          <a:prstGeom prst="cloudCallout">
            <a:avLst>
              <a:gd name="adj1" fmla="val 60346"/>
              <a:gd name="adj2" fmla="val 38581"/>
            </a:avLst>
          </a:prstGeom>
          <a:solidFill>
            <a:schemeClr val="lt1"/>
          </a:solidFill>
          <a:ln w="9525" cap="flat" cmpd="sng">
            <a:solidFill>
              <a:srgbClr val="4A7DBA"/>
            </a:solidFill>
            <a:prstDash val="solid"/>
            <a:round/>
            <a:headEnd type="none" w="med" len="med"/>
            <a:tailEnd type="none" w="med" len="med"/>
          </a:ln>
          <a:effectLst>
            <a:outerShdw blurRad="39999" dist="23000" dir="5400000" rotWithShape="0">
              <a:srgbClr val="000000">
                <a:alpha val="34901"/>
              </a:srgbClr>
            </a:outerShdw>
          </a:effectLst>
        </p:spPr>
        <p:txBody>
          <a:bodyPr wrap="square" lIns="91425" tIns="45700" rIns="91425" bIns="45700" anchor="ctr" anchorCtr="0">
            <a:noAutofit/>
          </a:bodyPr>
          <a:lstStyle/>
          <a:p>
            <a:pPr marL="0" marR="0" lvl="0" indent="0" algn="ctr" rtl="0">
              <a:spcBef>
                <a:spcPts val="0"/>
              </a:spcBef>
              <a:buSzPct val="25000"/>
              <a:buNone/>
            </a:pPr>
            <a:r>
              <a:rPr lang="en-US" sz="1800" dirty="0">
                <a:solidFill>
                  <a:srgbClr val="186072"/>
                </a:solidFill>
                <a:latin typeface="Calibri"/>
                <a:ea typeface="Calibri"/>
                <a:cs typeface="Calibri"/>
                <a:sym typeface="Calibri"/>
              </a:rPr>
              <a:t>Partnering with researcher?</a:t>
            </a:r>
          </a:p>
        </p:txBody>
      </p:sp>
      <p:sp>
        <p:nvSpPr>
          <p:cNvPr id="302" name="Shape 302"/>
          <p:cNvSpPr/>
          <p:nvPr/>
        </p:nvSpPr>
        <p:spPr>
          <a:xfrm>
            <a:off x="222738" y="850803"/>
            <a:ext cx="2032782" cy="1358997"/>
          </a:xfrm>
          <a:prstGeom prst="cloudCallout">
            <a:avLst>
              <a:gd name="adj1" fmla="val 60845"/>
              <a:gd name="adj2" fmla="val 58497"/>
            </a:avLst>
          </a:prstGeom>
          <a:solidFill>
            <a:schemeClr val="lt1"/>
          </a:solidFill>
          <a:ln w="9525" cap="flat" cmpd="sng">
            <a:solidFill>
              <a:srgbClr val="4A7DBA"/>
            </a:solidFill>
            <a:prstDash val="solid"/>
            <a:round/>
            <a:headEnd type="none" w="med" len="med"/>
            <a:tailEnd type="none" w="med" len="med"/>
          </a:ln>
          <a:effectLst>
            <a:outerShdw blurRad="39999" dist="23000" dir="5400000" rotWithShape="0">
              <a:srgbClr val="000000">
                <a:alpha val="34901"/>
              </a:srgbClr>
            </a:outerShdw>
          </a:effectLst>
        </p:spPr>
        <p:txBody>
          <a:bodyPr wrap="square" lIns="91425" tIns="45700" rIns="91425" bIns="45700" anchor="ctr" anchorCtr="0">
            <a:noAutofit/>
          </a:bodyPr>
          <a:lstStyle/>
          <a:p>
            <a:pPr marL="0" marR="0" lvl="0" indent="0" algn="ctr" rtl="0">
              <a:spcBef>
                <a:spcPts val="0"/>
              </a:spcBef>
              <a:buSzPct val="25000"/>
              <a:buNone/>
            </a:pPr>
            <a:r>
              <a:rPr lang="en-US" sz="1800" dirty="0">
                <a:solidFill>
                  <a:srgbClr val="186072"/>
                </a:solidFill>
                <a:latin typeface="Calibri"/>
                <a:ea typeface="Calibri"/>
                <a:cs typeface="Calibri"/>
                <a:sym typeface="Calibri"/>
              </a:rPr>
              <a:t>Level of my knowledge &amp; skills ?</a:t>
            </a:r>
          </a:p>
        </p:txBody>
      </p:sp>
      <p:sp>
        <p:nvSpPr>
          <p:cNvPr id="303" name="Shape 303"/>
          <p:cNvSpPr/>
          <p:nvPr/>
        </p:nvSpPr>
        <p:spPr>
          <a:xfrm>
            <a:off x="6858000" y="3886200"/>
            <a:ext cx="2286000" cy="1122684"/>
          </a:xfrm>
          <a:prstGeom prst="cloudCallout">
            <a:avLst>
              <a:gd name="adj1" fmla="val -68095"/>
              <a:gd name="adj2" fmla="val -4728"/>
            </a:avLst>
          </a:prstGeom>
          <a:solidFill>
            <a:schemeClr val="lt1"/>
          </a:solidFill>
          <a:ln w="9525" cap="flat" cmpd="sng">
            <a:solidFill>
              <a:srgbClr val="4A7DBA"/>
            </a:solidFill>
            <a:prstDash val="solid"/>
            <a:round/>
            <a:headEnd type="none" w="med" len="med"/>
            <a:tailEnd type="none" w="med" len="med"/>
          </a:ln>
          <a:effectLst>
            <a:outerShdw blurRad="39999" dist="23000" dir="5400000" rotWithShape="0">
              <a:srgbClr val="000000">
                <a:alpha val="34901"/>
              </a:srgbClr>
            </a:outerShdw>
          </a:effectLst>
        </p:spPr>
        <p:txBody>
          <a:bodyPr wrap="square" lIns="91425" tIns="45700" rIns="91425" bIns="45700" anchor="ctr" anchorCtr="0">
            <a:noAutofit/>
          </a:bodyPr>
          <a:lstStyle/>
          <a:p>
            <a:pPr marL="0" marR="0" lvl="0" indent="0" algn="ctr" rtl="0">
              <a:spcBef>
                <a:spcPts val="0"/>
              </a:spcBef>
              <a:buSzPct val="25000"/>
              <a:buNone/>
            </a:pPr>
            <a:r>
              <a:rPr lang="en-US" sz="1800">
                <a:solidFill>
                  <a:srgbClr val="186072"/>
                </a:solidFill>
                <a:latin typeface="Calibri"/>
                <a:ea typeface="Calibri"/>
                <a:cs typeface="Calibri"/>
                <a:sym typeface="Calibri"/>
              </a:rPr>
              <a:t>Is there a repository for data</a:t>
            </a:r>
            <a:r>
              <a:rPr lang="en-US" sz="1500">
                <a:solidFill>
                  <a:srgbClr val="186072"/>
                </a:solidFill>
                <a:latin typeface="Calibri"/>
                <a:ea typeface="Calibri"/>
                <a:cs typeface="Calibri"/>
                <a:sym typeface="Calibri"/>
              </a:rPr>
              <a:t>?</a:t>
            </a:r>
          </a:p>
        </p:txBody>
      </p:sp>
      <p:sp>
        <p:nvSpPr>
          <p:cNvPr id="304" name="Shape 304"/>
          <p:cNvSpPr/>
          <p:nvPr/>
        </p:nvSpPr>
        <p:spPr>
          <a:xfrm>
            <a:off x="6964679" y="1194591"/>
            <a:ext cx="2201740" cy="1314147"/>
          </a:xfrm>
          <a:prstGeom prst="cloudCallout">
            <a:avLst>
              <a:gd name="adj1" fmla="val -68532"/>
              <a:gd name="adj2" fmla="val 26369"/>
            </a:avLst>
          </a:prstGeom>
          <a:solidFill>
            <a:schemeClr val="lt1"/>
          </a:solidFill>
          <a:ln w="9525" cap="flat" cmpd="sng">
            <a:solidFill>
              <a:srgbClr val="4A7DBA"/>
            </a:solidFill>
            <a:prstDash val="solid"/>
            <a:round/>
            <a:headEnd type="none" w="med" len="med"/>
            <a:tailEnd type="none" w="med" len="med"/>
          </a:ln>
          <a:effectLst>
            <a:outerShdw blurRad="39999" dist="23000" dir="5400000" rotWithShape="0">
              <a:srgbClr val="000000">
                <a:alpha val="34901"/>
              </a:srgbClr>
            </a:outerShdw>
          </a:effectLst>
        </p:spPr>
        <p:txBody>
          <a:bodyPr wrap="square" lIns="91425" tIns="45700" rIns="91425" bIns="45700" anchor="ctr" anchorCtr="0">
            <a:noAutofit/>
          </a:bodyPr>
          <a:lstStyle/>
          <a:p>
            <a:pPr marL="0" marR="0" lvl="0" indent="0" algn="ctr" rtl="0">
              <a:spcBef>
                <a:spcPts val="0"/>
              </a:spcBef>
              <a:buSzPct val="25000"/>
              <a:buNone/>
            </a:pPr>
            <a:r>
              <a:rPr lang="en-US" sz="1800" dirty="0">
                <a:solidFill>
                  <a:srgbClr val="186072"/>
                </a:solidFill>
                <a:latin typeface="Calibri"/>
                <a:ea typeface="Calibri"/>
                <a:cs typeface="Calibri"/>
                <a:sym typeface="Calibri"/>
              </a:rPr>
              <a:t>Level of participation with data?</a:t>
            </a:r>
          </a:p>
        </p:txBody>
      </p:sp>
      <p:sp>
        <p:nvSpPr>
          <p:cNvPr id="305" name="Shape 305"/>
          <p:cNvSpPr/>
          <p:nvPr/>
        </p:nvSpPr>
        <p:spPr>
          <a:xfrm>
            <a:off x="0" y="4208586"/>
            <a:ext cx="1828800" cy="1658814"/>
          </a:xfrm>
          <a:prstGeom prst="cloudCallout">
            <a:avLst>
              <a:gd name="adj1" fmla="val 66830"/>
              <a:gd name="adj2" fmla="val -51371"/>
            </a:avLst>
          </a:prstGeom>
          <a:solidFill>
            <a:schemeClr val="lt1"/>
          </a:solidFill>
          <a:ln w="9525" cap="flat" cmpd="sng">
            <a:solidFill>
              <a:srgbClr val="4A7DBA"/>
            </a:solidFill>
            <a:prstDash val="solid"/>
            <a:round/>
            <a:headEnd type="none" w="med" len="med"/>
            <a:tailEnd type="none" w="med" len="med"/>
          </a:ln>
          <a:effectLst>
            <a:outerShdw blurRad="39999" dist="23000" dir="5400000" rotWithShape="0">
              <a:srgbClr val="000000">
                <a:alpha val="34901"/>
              </a:srgbClr>
            </a:outerShdw>
          </a:effectLst>
        </p:spPr>
        <p:txBody>
          <a:bodyPr wrap="square" lIns="91425" tIns="45700" rIns="91425" bIns="45700" anchor="ctr" anchorCtr="0">
            <a:noAutofit/>
          </a:bodyPr>
          <a:lstStyle/>
          <a:p>
            <a:pPr marL="0" marR="0" lvl="0" indent="0" algn="ctr" rtl="0">
              <a:spcBef>
                <a:spcPts val="0"/>
              </a:spcBef>
              <a:buSzPct val="25000"/>
              <a:buNone/>
            </a:pPr>
            <a:r>
              <a:rPr lang="en-US" sz="1800" dirty="0">
                <a:solidFill>
                  <a:srgbClr val="186072"/>
                </a:solidFill>
                <a:latin typeface="Calibri"/>
                <a:ea typeface="Calibri"/>
                <a:cs typeface="Calibri"/>
                <a:sym typeface="Calibri"/>
              </a:rPr>
              <a:t>Develop tools for data discovery?</a:t>
            </a:r>
          </a:p>
        </p:txBody>
      </p:sp>
      <p:sp>
        <p:nvSpPr>
          <p:cNvPr id="306" name="Shape 306"/>
          <p:cNvSpPr/>
          <p:nvPr/>
        </p:nvSpPr>
        <p:spPr>
          <a:xfrm>
            <a:off x="7175864" y="2529053"/>
            <a:ext cx="1891935" cy="1295799"/>
          </a:xfrm>
          <a:prstGeom prst="cloudCallout">
            <a:avLst>
              <a:gd name="adj1" fmla="val -68858"/>
              <a:gd name="adj2" fmla="val 33722"/>
            </a:avLst>
          </a:prstGeom>
          <a:solidFill>
            <a:schemeClr val="lt1"/>
          </a:solidFill>
          <a:ln w="9525" cap="flat" cmpd="sng">
            <a:solidFill>
              <a:srgbClr val="4A7DBA"/>
            </a:solidFill>
            <a:prstDash val="solid"/>
            <a:round/>
            <a:headEnd type="none" w="med" len="med"/>
            <a:tailEnd type="none" w="med" len="med"/>
          </a:ln>
          <a:effectLst>
            <a:outerShdw blurRad="39999" dist="23000" dir="5400000" rotWithShape="0">
              <a:srgbClr val="000000">
                <a:alpha val="34901"/>
              </a:srgbClr>
            </a:outerShdw>
          </a:effectLst>
        </p:spPr>
        <p:txBody>
          <a:bodyPr wrap="square" lIns="91425" tIns="45700" rIns="91425" bIns="45700" anchor="ctr" anchorCtr="0">
            <a:noAutofit/>
          </a:bodyPr>
          <a:lstStyle/>
          <a:p>
            <a:pPr marL="0" marR="0" lvl="0" indent="0" algn="ctr" rtl="0">
              <a:spcBef>
                <a:spcPts val="0"/>
              </a:spcBef>
              <a:buSzPct val="25000"/>
              <a:buNone/>
            </a:pPr>
            <a:r>
              <a:rPr lang="en-US" sz="1800" dirty="0">
                <a:solidFill>
                  <a:srgbClr val="186072"/>
                </a:solidFill>
                <a:latin typeface="Calibri"/>
                <a:ea typeface="Calibri"/>
                <a:cs typeface="Calibri"/>
                <a:sym typeface="Calibri"/>
              </a:rPr>
              <a:t>What to do about metadata?</a:t>
            </a:r>
          </a:p>
        </p:txBody>
      </p:sp>
      <p:sp>
        <p:nvSpPr>
          <p:cNvPr id="307" name="Shape 307"/>
          <p:cNvSpPr/>
          <p:nvPr/>
        </p:nvSpPr>
        <p:spPr>
          <a:xfrm>
            <a:off x="1450083" y="5715000"/>
            <a:ext cx="2512315" cy="906971"/>
          </a:xfrm>
          <a:prstGeom prst="cloudCallout">
            <a:avLst>
              <a:gd name="adj1" fmla="val 69413"/>
              <a:gd name="adj2" fmla="val -43029"/>
            </a:avLst>
          </a:prstGeom>
          <a:solidFill>
            <a:schemeClr val="lt1"/>
          </a:solidFill>
          <a:ln w="9525" cap="flat" cmpd="sng">
            <a:solidFill>
              <a:srgbClr val="4A7DBA"/>
            </a:solidFill>
            <a:prstDash val="solid"/>
            <a:round/>
            <a:headEnd type="none" w="med" len="med"/>
            <a:tailEnd type="none" w="med" len="med"/>
          </a:ln>
          <a:effectLst>
            <a:outerShdw blurRad="39999" dist="23000" dir="5400000" rotWithShape="0">
              <a:srgbClr val="000000">
                <a:alpha val="34901"/>
              </a:srgbClr>
            </a:outerShdw>
          </a:effectLst>
        </p:spPr>
        <p:txBody>
          <a:bodyPr wrap="square" lIns="91425" tIns="45700" rIns="91425" bIns="45700" anchor="ctr" anchorCtr="0">
            <a:noAutofit/>
          </a:bodyPr>
          <a:lstStyle/>
          <a:p>
            <a:pPr marL="0" marR="0" lvl="0" indent="0" algn="ctr" rtl="0">
              <a:spcBef>
                <a:spcPts val="0"/>
              </a:spcBef>
              <a:buSzPct val="25000"/>
              <a:buNone/>
            </a:pPr>
            <a:r>
              <a:rPr lang="en-US" sz="1800">
                <a:solidFill>
                  <a:srgbClr val="186072"/>
                </a:solidFill>
                <a:latin typeface="Calibri"/>
                <a:ea typeface="Calibri"/>
                <a:cs typeface="Calibri"/>
                <a:sym typeface="Calibri"/>
              </a:rPr>
              <a:t>How to ensure preservation?</a:t>
            </a:r>
          </a:p>
        </p:txBody>
      </p:sp>
      <p:sp>
        <p:nvSpPr>
          <p:cNvPr id="2" name="Title 1"/>
          <p:cNvSpPr>
            <a:spLocks noGrp="1"/>
          </p:cNvSpPr>
          <p:nvPr>
            <p:ph type="title"/>
          </p:nvPr>
        </p:nvSpPr>
        <p:spPr>
          <a:xfrm>
            <a:off x="310555" y="-84448"/>
            <a:ext cx="8229600" cy="1143000"/>
          </a:xfrm>
        </p:spPr>
        <p:txBody>
          <a:bodyPr/>
          <a:lstStyle/>
          <a:p>
            <a:r>
              <a:rPr lang="en-US" dirty="0" smtClean="0"/>
              <a:t>Library Challenges</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Shape 314"/>
          <p:cNvSpPr txBox="1">
            <a:spLocks noGrp="1"/>
          </p:cNvSpPr>
          <p:nvPr>
            <p:ph type="title"/>
          </p:nvPr>
        </p:nvSpPr>
        <p:spPr>
          <a:xfrm>
            <a:off x="685800" y="533400"/>
            <a:ext cx="7772400" cy="1143000"/>
          </a:xfrm>
          <a:prstGeom prst="rect">
            <a:avLst/>
          </a:prstGeom>
          <a:noFill/>
          <a:ln>
            <a:noFill/>
          </a:ln>
        </p:spPr>
        <p:txBody>
          <a:bodyPr wrap="square" lIns="91425" tIns="45700" rIns="91425" bIns="45700" anchor="ctr" anchorCtr="0">
            <a:noAutofit/>
          </a:bodyPr>
          <a:lstStyle/>
          <a:p>
            <a:pPr marL="0" marR="0" lvl="0" indent="0" algn="l" rtl="0">
              <a:spcBef>
                <a:spcPts val="0"/>
              </a:spcBef>
              <a:buClr>
                <a:srgbClr val="006666"/>
              </a:buClr>
              <a:buSzPct val="25000"/>
              <a:buFont typeface="Arial"/>
              <a:buNone/>
            </a:pPr>
            <a:r>
              <a:rPr lang="en-US" sz="3600" b="1" i="0" u="none" strike="noStrike" cap="none">
                <a:solidFill>
                  <a:srgbClr val="006666"/>
                </a:solidFill>
                <a:latin typeface="Arial"/>
                <a:ea typeface="Arial"/>
                <a:cs typeface="Arial"/>
                <a:sym typeface="Arial"/>
              </a:rPr>
              <a:t>Research Data Services are…</a:t>
            </a:r>
          </a:p>
        </p:txBody>
      </p:sp>
      <p:sp>
        <p:nvSpPr>
          <p:cNvPr id="315" name="Shape 315"/>
          <p:cNvSpPr txBox="1">
            <a:spLocks noGrp="1"/>
          </p:cNvSpPr>
          <p:nvPr>
            <p:ph type="body" idx="1"/>
          </p:nvPr>
        </p:nvSpPr>
        <p:spPr>
          <a:xfrm>
            <a:off x="685800" y="1828800"/>
            <a:ext cx="8077199" cy="4114800"/>
          </a:xfrm>
          <a:prstGeom prst="rect">
            <a:avLst/>
          </a:prstGeom>
          <a:noFill/>
          <a:ln>
            <a:noFill/>
          </a:ln>
        </p:spPr>
        <p:txBody>
          <a:bodyPr wrap="square" lIns="91425" tIns="45700" rIns="91425" bIns="45700" anchor="t" anchorCtr="0">
            <a:noAutofit/>
          </a:bodyPr>
          <a:lstStyle/>
          <a:p>
            <a:pPr marL="342900" marR="0" lvl="0" indent="-342900" algn="l" rtl="0">
              <a:spcBef>
                <a:spcPts val="0"/>
              </a:spcBef>
              <a:spcAft>
                <a:spcPts val="0"/>
              </a:spcAft>
              <a:buClr>
                <a:srgbClr val="0070C0"/>
              </a:buClr>
              <a:buSzPct val="100000"/>
              <a:buFont typeface="Arial"/>
              <a:buChar char="•"/>
            </a:pPr>
            <a:r>
              <a:rPr lang="en-US" sz="2800" b="0" i="0" u="none" strike="noStrike" cap="none" dirty="0">
                <a:solidFill>
                  <a:srgbClr val="0070C0"/>
                </a:solidFill>
                <a:latin typeface="Arial"/>
                <a:ea typeface="Arial"/>
                <a:cs typeface="Arial"/>
                <a:sym typeface="Arial"/>
              </a:rPr>
              <a:t>…services that address the full data lifecycle, including the data management plan, digital curation (selection, preservation, maintenance, and archiving), and metadata creation and conversion.</a:t>
            </a:r>
          </a:p>
          <a:p>
            <a:pPr marL="342900" marR="0" lvl="0" indent="-342900" algn="l" rtl="0">
              <a:spcBef>
                <a:spcPts val="640"/>
              </a:spcBef>
              <a:spcAft>
                <a:spcPts val="0"/>
              </a:spcAft>
              <a:buClr>
                <a:srgbClr val="3B3C3E"/>
              </a:buClr>
              <a:buSzPct val="100000"/>
              <a:buFont typeface="Arial"/>
              <a:buNone/>
            </a:pPr>
            <a:endParaRPr sz="3200" b="0" i="0" u="none" strike="noStrike" cap="none" dirty="0">
              <a:solidFill>
                <a:srgbClr val="3B3C3E"/>
              </a:solidFill>
              <a:latin typeface="Arial"/>
              <a:ea typeface="Arial"/>
              <a:cs typeface="Arial"/>
              <a:sym typeface="Arial"/>
            </a:endParaRPr>
          </a:p>
          <a:p>
            <a:pPr marL="342900" marR="0" lvl="0" indent="-342900" algn="l" rtl="0">
              <a:spcBef>
                <a:spcPts val="640"/>
              </a:spcBef>
              <a:spcAft>
                <a:spcPts val="0"/>
              </a:spcAft>
              <a:buClr>
                <a:srgbClr val="3B3C3E"/>
              </a:buClr>
              <a:buSzPct val="100000"/>
              <a:buFont typeface="Arial"/>
              <a:buChar char="•"/>
            </a:pPr>
            <a:r>
              <a:rPr lang="en-US" b="1" i="0" u="none" strike="noStrike" cap="none" dirty="0">
                <a:solidFill>
                  <a:schemeClr val="tx1"/>
                </a:solidFill>
                <a:latin typeface="Arial"/>
                <a:ea typeface="Arial"/>
                <a:cs typeface="Arial"/>
                <a:sym typeface="Arial"/>
              </a:rPr>
              <a:t>Services</a:t>
            </a:r>
            <a:r>
              <a:rPr lang="en-US" b="0" i="0" u="none" strike="noStrike" cap="none" dirty="0">
                <a:solidFill>
                  <a:schemeClr val="tx1"/>
                </a:solidFill>
                <a:latin typeface="Arial"/>
                <a:ea typeface="Arial"/>
                <a:cs typeface="Arial"/>
                <a:sym typeface="Arial"/>
              </a:rPr>
              <a:t> can be informational or technical</a:t>
            </a:r>
          </a:p>
          <a:p>
            <a:pPr marL="742950" marR="0" lvl="1" indent="-285750" algn="l" rtl="0">
              <a:spcBef>
                <a:spcPts val="200"/>
              </a:spcBef>
              <a:spcAft>
                <a:spcPts val="0"/>
              </a:spcAft>
              <a:buClr>
                <a:srgbClr val="3B3C3E"/>
              </a:buClr>
              <a:buSzPct val="100000"/>
              <a:buFont typeface="Arial"/>
              <a:buNone/>
            </a:pPr>
            <a:endParaRPr sz="1000" b="0" i="0" u="none" strike="noStrike" cap="none" dirty="0">
              <a:solidFill>
                <a:srgbClr val="3B3C3E"/>
              </a:solidFill>
              <a:latin typeface="Arial"/>
              <a:ea typeface="Arial"/>
              <a:cs typeface="Arial"/>
              <a:sym typeface="Arial"/>
            </a:endParaRPr>
          </a:p>
          <a:p>
            <a:pPr marL="742950" marR="0" lvl="1" indent="-285750" algn="l" rtl="0">
              <a:spcBef>
                <a:spcPts val="560"/>
              </a:spcBef>
              <a:buClr>
                <a:srgbClr val="3B3C3E"/>
              </a:buClr>
              <a:buSzPct val="100000"/>
              <a:buFont typeface="Arial"/>
              <a:buNone/>
            </a:pPr>
            <a:endParaRPr sz="2800" b="0" i="0" u="none" strike="noStrike" cap="none" dirty="0">
              <a:solidFill>
                <a:srgbClr val="3B3C3E"/>
              </a:solidFill>
              <a:latin typeface="Arial"/>
              <a:ea typeface="Arial"/>
              <a:cs typeface="Arial"/>
              <a:sym typeface="Arial"/>
            </a:endParaRPr>
          </a:p>
        </p:txBody>
      </p:sp>
      <p:cxnSp>
        <p:nvCxnSpPr>
          <p:cNvPr id="316" name="Shape 316"/>
          <p:cNvCxnSpPr/>
          <p:nvPr/>
        </p:nvCxnSpPr>
        <p:spPr>
          <a:xfrm>
            <a:off x="533400" y="1600200"/>
            <a:ext cx="8077199" cy="0"/>
          </a:xfrm>
          <a:prstGeom prst="straightConnector1">
            <a:avLst/>
          </a:prstGeom>
          <a:solidFill>
            <a:schemeClr val="accent1"/>
          </a:solidFill>
          <a:ln w="38100" cap="flat" cmpd="sng">
            <a:solidFill>
              <a:srgbClr val="006666"/>
            </a:solidFill>
            <a:prstDash val="solid"/>
            <a:round/>
            <a:headEnd type="none" w="med" len="med"/>
            <a:tailEnd type="none" w="med" len="med"/>
          </a:ln>
        </p:spPr>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Shape 322"/>
          <p:cNvSpPr txBox="1">
            <a:spLocks noGrp="1"/>
          </p:cNvSpPr>
          <p:nvPr>
            <p:ph type="title"/>
          </p:nvPr>
        </p:nvSpPr>
        <p:spPr>
          <a:xfrm>
            <a:off x="381000" y="0"/>
            <a:ext cx="8991600" cy="1143000"/>
          </a:xfrm>
          <a:prstGeom prst="rect">
            <a:avLst/>
          </a:prstGeom>
          <a:noFill/>
          <a:ln>
            <a:noFill/>
          </a:ln>
        </p:spPr>
        <p:txBody>
          <a:bodyPr wrap="square" lIns="91425" tIns="45700" rIns="91425" bIns="45700" anchor="ctr" anchorCtr="0">
            <a:noAutofit/>
          </a:bodyPr>
          <a:lstStyle/>
          <a:p>
            <a:pPr marL="0" marR="0" lvl="0" indent="0" algn="l" rtl="0">
              <a:spcBef>
                <a:spcPts val="0"/>
              </a:spcBef>
              <a:buClr>
                <a:srgbClr val="006666"/>
              </a:buClr>
              <a:buSzPct val="25000"/>
              <a:buFont typeface="Arial"/>
              <a:buNone/>
            </a:pPr>
            <a:r>
              <a:rPr lang="en-US" sz="3600" b="1" i="0" u="none" strike="noStrike" cap="none" dirty="0" smtClean="0">
                <a:solidFill>
                  <a:srgbClr val="006666"/>
                </a:solidFill>
                <a:latin typeface="Arial"/>
                <a:ea typeface="Arial"/>
                <a:cs typeface="Arial"/>
                <a:sym typeface="Arial"/>
              </a:rPr>
              <a:t>Informational </a:t>
            </a:r>
            <a:r>
              <a:rPr lang="en-US" sz="3600" b="1" i="0" u="none" strike="noStrike" cap="none" dirty="0">
                <a:solidFill>
                  <a:srgbClr val="006666"/>
                </a:solidFill>
                <a:latin typeface="Arial"/>
                <a:ea typeface="Arial"/>
                <a:cs typeface="Arial"/>
                <a:sym typeface="Arial"/>
              </a:rPr>
              <a:t>RDS</a:t>
            </a:r>
          </a:p>
        </p:txBody>
      </p:sp>
      <p:sp>
        <p:nvSpPr>
          <p:cNvPr id="323" name="Shape 323"/>
          <p:cNvSpPr txBox="1">
            <a:spLocks noGrp="1"/>
          </p:cNvSpPr>
          <p:nvPr>
            <p:ph type="body" idx="1"/>
          </p:nvPr>
        </p:nvSpPr>
        <p:spPr>
          <a:xfrm>
            <a:off x="685799" y="1143000"/>
            <a:ext cx="7772400" cy="4114800"/>
          </a:xfrm>
          <a:prstGeom prst="rect">
            <a:avLst/>
          </a:prstGeom>
          <a:noFill/>
          <a:ln>
            <a:noFill/>
          </a:ln>
        </p:spPr>
        <p:txBody>
          <a:bodyPr wrap="square" lIns="91425" tIns="45700" rIns="91425" bIns="45700" anchor="t" anchorCtr="0">
            <a:noAutofit/>
          </a:bodyPr>
          <a:lstStyle/>
          <a:p>
            <a:pPr marL="342900" marR="0" lvl="0" indent="-342900" algn="l" rtl="0">
              <a:lnSpc>
                <a:spcPct val="90000"/>
              </a:lnSpc>
              <a:spcBef>
                <a:spcPts val="0"/>
              </a:spcBef>
              <a:spcAft>
                <a:spcPts val="0"/>
              </a:spcAft>
              <a:buClr>
                <a:srgbClr val="3B3C3E"/>
              </a:buClr>
              <a:buSzPct val="98666"/>
              <a:buFont typeface="Arial"/>
              <a:buChar char="•"/>
            </a:pPr>
            <a:r>
              <a:rPr lang="en-US" sz="2960" b="0" i="0" u="none" strike="noStrike" cap="none" dirty="0">
                <a:solidFill>
                  <a:srgbClr val="3B3C3E"/>
                </a:solidFill>
                <a:latin typeface="Arial"/>
                <a:ea typeface="Arial"/>
                <a:cs typeface="Arial"/>
                <a:sym typeface="Arial"/>
              </a:rPr>
              <a:t>Collaboration and outreach</a:t>
            </a:r>
          </a:p>
          <a:p>
            <a:pPr marL="342900" marR="0" lvl="0" indent="-342900" algn="l" rtl="0">
              <a:lnSpc>
                <a:spcPct val="90000"/>
              </a:lnSpc>
              <a:spcBef>
                <a:spcPts val="592"/>
              </a:spcBef>
              <a:spcAft>
                <a:spcPts val="0"/>
              </a:spcAft>
              <a:buClr>
                <a:srgbClr val="3B3C3E"/>
              </a:buClr>
              <a:buSzPct val="98666"/>
              <a:buFont typeface="Arial"/>
              <a:buChar char="•"/>
            </a:pPr>
            <a:r>
              <a:rPr lang="en-US" sz="2960" b="0" i="0" u="none" strike="noStrike" cap="none" dirty="0">
                <a:solidFill>
                  <a:srgbClr val="3B3C3E"/>
                </a:solidFill>
                <a:latin typeface="Arial"/>
                <a:ea typeface="Arial"/>
                <a:cs typeface="Arial"/>
                <a:sym typeface="Arial"/>
              </a:rPr>
              <a:t>Policy development and planning </a:t>
            </a:r>
          </a:p>
          <a:p>
            <a:pPr marL="342900" marR="0" lvl="0" indent="-342900" algn="l" rtl="0">
              <a:lnSpc>
                <a:spcPct val="90000"/>
              </a:lnSpc>
              <a:spcBef>
                <a:spcPts val="592"/>
              </a:spcBef>
              <a:spcAft>
                <a:spcPts val="0"/>
              </a:spcAft>
              <a:buClr>
                <a:srgbClr val="3B3C3E"/>
              </a:buClr>
              <a:buSzPct val="98666"/>
              <a:buFont typeface="Arial"/>
              <a:buChar char="•"/>
            </a:pPr>
            <a:r>
              <a:rPr lang="en-US" sz="2960" b="0" i="0" u="none" strike="noStrike" cap="none" dirty="0">
                <a:solidFill>
                  <a:srgbClr val="3B3C3E"/>
                </a:solidFill>
                <a:latin typeface="Arial"/>
                <a:ea typeface="Arial"/>
                <a:cs typeface="Arial"/>
                <a:sym typeface="Arial"/>
              </a:rPr>
              <a:t>Discussing RDS with others </a:t>
            </a:r>
            <a:endParaRPr lang="en-US" sz="2960" b="0" i="0" u="none" strike="noStrike" cap="none" dirty="0" smtClean="0">
              <a:solidFill>
                <a:srgbClr val="3B3C3E"/>
              </a:solidFill>
              <a:latin typeface="Arial"/>
              <a:ea typeface="Arial"/>
              <a:cs typeface="Arial"/>
              <a:sym typeface="Arial"/>
            </a:endParaRPr>
          </a:p>
          <a:p>
            <a:pPr marL="0" marR="0" lvl="0" indent="0" algn="l" rtl="0">
              <a:lnSpc>
                <a:spcPct val="90000"/>
              </a:lnSpc>
              <a:spcBef>
                <a:spcPts val="592"/>
              </a:spcBef>
              <a:spcAft>
                <a:spcPts val="0"/>
              </a:spcAft>
              <a:buClr>
                <a:srgbClr val="3B3C3E"/>
              </a:buClr>
              <a:buSzPct val="98666"/>
              <a:buNone/>
            </a:pPr>
            <a:endParaRPr lang="en-US" sz="2960" b="0" i="0" u="none" strike="noStrike" cap="none" dirty="0">
              <a:solidFill>
                <a:srgbClr val="3B3C3E"/>
              </a:solidFill>
              <a:latin typeface="Arial"/>
              <a:ea typeface="Arial"/>
              <a:cs typeface="Arial"/>
              <a:sym typeface="Arial"/>
            </a:endParaRPr>
          </a:p>
          <a:p>
            <a:pPr marL="342900" marR="0" lvl="0" indent="-342900" algn="l" rtl="0">
              <a:lnSpc>
                <a:spcPct val="90000"/>
              </a:lnSpc>
              <a:spcBef>
                <a:spcPts val="592"/>
              </a:spcBef>
              <a:spcAft>
                <a:spcPts val="0"/>
              </a:spcAft>
              <a:buClr>
                <a:srgbClr val="3B3C3E"/>
              </a:buClr>
              <a:buSzPct val="98666"/>
              <a:buFont typeface="Arial"/>
              <a:buChar char="•"/>
            </a:pPr>
            <a:r>
              <a:rPr lang="en-US" sz="2960" b="0" i="0" u="none" strike="noStrike" cap="none" dirty="0">
                <a:solidFill>
                  <a:srgbClr val="3B3C3E"/>
                </a:solidFill>
                <a:latin typeface="Arial"/>
                <a:ea typeface="Arial"/>
                <a:cs typeface="Arial"/>
                <a:sym typeface="Arial"/>
              </a:rPr>
              <a:t>Reference for finding and citing data</a:t>
            </a:r>
          </a:p>
          <a:p>
            <a:pPr marL="342900" marR="0" lvl="0" indent="-342900" algn="l" rtl="0">
              <a:lnSpc>
                <a:spcPct val="90000"/>
              </a:lnSpc>
              <a:spcBef>
                <a:spcPts val="592"/>
              </a:spcBef>
              <a:spcAft>
                <a:spcPts val="0"/>
              </a:spcAft>
              <a:buClr>
                <a:srgbClr val="3B3C3E"/>
              </a:buClr>
              <a:buSzPct val="98666"/>
              <a:buFont typeface="Arial"/>
              <a:buChar char="•"/>
            </a:pPr>
            <a:r>
              <a:rPr lang="en-US" sz="2960" b="0" i="0" u="none" strike="noStrike" cap="none" dirty="0">
                <a:solidFill>
                  <a:srgbClr val="3B3C3E"/>
                </a:solidFill>
                <a:latin typeface="Arial"/>
                <a:ea typeface="Arial"/>
                <a:cs typeface="Arial"/>
                <a:sym typeface="Arial"/>
              </a:rPr>
              <a:t>Creating web guides and finding </a:t>
            </a:r>
            <a:r>
              <a:rPr lang="en-US" sz="2960" b="0" i="0" u="none" strike="noStrike" cap="none" dirty="0" smtClean="0">
                <a:solidFill>
                  <a:srgbClr val="3B3C3E"/>
                </a:solidFill>
                <a:latin typeface="Arial"/>
                <a:ea typeface="Arial"/>
                <a:cs typeface="Arial"/>
                <a:sym typeface="Arial"/>
              </a:rPr>
              <a:t>aids</a:t>
            </a:r>
          </a:p>
          <a:p>
            <a:pPr marL="342900" marR="0" lvl="0" indent="-342900" algn="l" rtl="0">
              <a:lnSpc>
                <a:spcPct val="90000"/>
              </a:lnSpc>
              <a:spcBef>
                <a:spcPts val="592"/>
              </a:spcBef>
              <a:spcAft>
                <a:spcPts val="0"/>
              </a:spcAft>
              <a:buClr>
                <a:srgbClr val="3B3C3E"/>
              </a:buClr>
              <a:buSzPct val="98666"/>
              <a:buFont typeface="Arial"/>
              <a:buChar char="•"/>
            </a:pPr>
            <a:endParaRPr lang="en-US" sz="2960" b="0" i="0" u="none" strike="noStrike" cap="none" dirty="0">
              <a:solidFill>
                <a:srgbClr val="3B3C3E"/>
              </a:solidFill>
              <a:latin typeface="Arial"/>
              <a:ea typeface="Arial"/>
              <a:cs typeface="Arial"/>
              <a:sym typeface="Arial"/>
            </a:endParaRPr>
          </a:p>
          <a:p>
            <a:pPr marL="342900" marR="0" lvl="0" indent="-342900" algn="l" rtl="0">
              <a:lnSpc>
                <a:spcPct val="90000"/>
              </a:lnSpc>
              <a:spcBef>
                <a:spcPts val="592"/>
              </a:spcBef>
              <a:spcAft>
                <a:spcPts val="0"/>
              </a:spcAft>
              <a:buClr>
                <a:srgbClr val="3B3C3E"/>
              </a:buClr>
              <a:buSzPct val="98666"/>
              <a:buFont typeface="Arial"/>
              <a:buChar char="•"/>
            </a:pPr>
            <a:r>
              <a:rPr lang="en-US" sz="2960" b="0" i="0" u="none" strike="noStrike" cap="none" dirty="0">
                <a:solidFill>
                  <a:srgbClr val="3B3C3E"/>
                </a:solidFill>
                <a:latin typeface="Arial"/>
                <a:ea typeface="Arial"/>
                <a:cs typeface="Arial"/>
                <a:sym typeface="Arial"/>
              </a:rPr>
              <a:t>Directly participating on a project</a:t>
            </a:r>
          </a:p>
          <a:p>
            <a:pPr marL="342900" marR="0" lvl="0" indent="-342900" algn="l" rtl="0">
              <a:lnSpc>
                <a:spcPct val="90000"/>
              </a:lnSpc>
              <a:spcBef>
                <a:spcPts val="592"/>
              </a:spcBef>
              <a:spcAft>
                <a:spcPts val="0"/>
              </a:spcAft>
              <a:buClr>
                <a:srgbClr val="3B3C3E"/>
              </a:buClr>
              <a:buSzPct val="98666"/>
              <a:buFont typeface="Arial"/>
              <a:buChar char="•"/>
            </a:pPr>
            <a:r>
              <a:rPr lang="en-US" sz="2960" b="0" i="0" u="none" strike="noStrike" cap="none" dirty="0">
                <a:solidFill>
                  <a:srgbClr val="3B3C3E"/>
                </a:solidFill>
                <a:latin typeface="Arial"/>
                <a:ea typeface="Arial"/>
                <a:cs typeface="Arial"/>
                <a:sym typeface="Arial"/>
              </a:rPr>
              <a:t>Consulting on DMPs and metadata</a:t>
            </a:r>
          </a:p>
          <a:p>
            <a:pPr marL="342900" marR="0" lvl="0" indent="-342900" algn="l" rtl="0">
              <a:lnSpc>
                <a:spcPct val="90000"/>
              </a:lnSpc>
              <a:spcBef>
                <a:spcPts val="592"/>
              </a:spcBef>
              <a:buClr>
                <a:srgbClr val="3B3C3E"/>
              </a:buClr>
              <a:buSzPct val="98666"/>
              <a:buFont typeface="Arial"/>
              <a:buChar char="•"/>
            </a:pPr>
            <a:r>
              <a:rPr lang="en-US" sz="2960" b="0" i="0" u="none" strike="noStrike" cap="none" dirty="0">
                <a:solidFill>
                  <a:srgbClr val="3B3C3E"/>
                </a:solidFill>
                <a:latin typeface="Arial"/>
                <a:ea typeface="Arial"/>
                <a:cs typeface="Arial"/>
                <a:sym typeface="Arial"/>
              </a:rPr>
              <a:t>Training co-workers on data issues </a:t>
            </a:r>
          </a:p>
        </p:txBody>
      </p:sp>
      <p:cxnSp>
        <p:nvCxnSpPr>
          <p:cNvPr id="324" name="Shape 324"/>
          <p:cNvCxnSpPr/>
          <p:nvPr/>
        </p:nvCxnSpPr>
        <p:spPr>
          <a:xfrm flipV="1">
            <a:off x="381000" y="788894"/>
            <a:ext cx="8207188" cy="53788"/>
          </a:xfrm>
          <a:prstGeom prst="straightConnector1">
            <a:avLst/>
          </a:prstGeom>
          <a:solidFill>
            <a:schemeClr val="accent1"/>
          </a:solidFill>
          <a:ln w="31750" cap="flat" cmpd="sng">
            <a:solidFill>
              <a:srgbClr val="006666"/>
            </a:solidFill>
            <a:prstDash val="solid"/>
            <a:round/>
            <a:headEnd type="none" w="med" len="med"/>
            <a:tailEnd type="none" w="med" len="med"/>
          </a:ln>
        </p:spPr>
      </p:cxnSp>
    </p:spTree>
    <p:extLst>
      <p:ext uri="{BB962C8B-B14F-4D97-AF65-F5344CB8AC3E}">
        <p14:creationId xmlns:p14="http://schemas.microsoft.com/office/powerpoint/2010/main" val="3147469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2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2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2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2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2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2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Shape 330"/>
          <p:cNvSpPr txBox="1">
            <a:spLocks noGrp="1"/>
          </p:cNvSpPr>
          <p:nvPr>
            <p:ph type="title"/>
          </p:nvPr>
        </p:nvSpPr>
        <p:spPr>
          <a:xfrm>
            <a:off x="381000" y="0"/>
            <a:ext cx="8991600" cy="1143000"/>
          </a:xfrm>
          <a:prstGeom prst="rect">
            <a:avLst/>
          </a:prstGeom>
          <a:noFill/>
          <a:ln>
            <a:noFill/>
          </a:ln>
        </p:spPr>
        <p:txBody>
          <a:bodyPr wrap="square" lIns="91425" tIns="45700" rIns="91425" bIns="45700" anchor="ctr" anchorCtr="0">
            <a:noAutofit/>
          </a:bodyPr>
          <a:lstStyle/>
          <a:p>
            <a:pPr marL="0" marR="0" lvl="0" indent="0" algn="l" rtl="0">
              <a:spcBef>
                <a:spcPts val="0"/>
              </a:spcBef>
              <a:buClr>
                <a:srgbClr val="006666"/>
              </a:buClr>
              <a:buSzPct val="25000"/>
              <a:buFont typeface="Arial"/>
              <a:buNone/>
            </a:pPr>
            <a:r>
              <a:rPr lang="en-US" sz="3600" b="1" i="0" u="none" strike="noStrike" cap="none" dirty="0">
                <a:solidFill>
                  <a:srgbClr val="006666"/>
                </a:solidFill>
                <a:latin typeface="Arial"/>
                <a:ea typeface="Arial"/>
                <a:cs typeface="Arial"/>
                <a:sym typeface="Arial"/>
              </a:rPr>
              <a:t>Technical RDS</a:t>
            </a:r>
          </a:p>
        </p:txBody>
      </p:sp>
      <p:sp>
        <p:nvSpPr>
          <p:cNvPr id="331" name="Shape 331"/>
          <p:cNvSpPr txBox="1">
            <a:spLocks noGrp="1"/>
          </p:cNvSpPr>
          <p:nvPr>
            <p:ph type="body" idx="1"/>
          </p:nvPr>
        </p:nvSpPr>
        <p:spPr>
          <a:xfrm>
            <a:off x="761999" y="1143000"/>
            <a:ext cx="7772400" cy="4114800"/>
          </a:xfrm>
          <a:prstGeom prst="rect">
            <a:avLst/>
          </a:prstGeom>
          <a:noFill/>
          <a:ln>
            <a:noFill/>
          </a:ln>
        </p:spPr>
        <p:txBody>
          <a:bodyPr wrap="square" lIns="91425" tIns="45700" rIns="91425" bIns="45700" anchor="t" anchorCtr="0">
            <a:noAutofit/>
          </a:bodyPr>
          <a:lstStyle/>
          <a:p>
            <a:pPr marL="342900" marR="0" lvl="0" indent="-342900" algn="l" rtl="0">
              <a:lnSpc>
                <a:spcPct val="90000"/>
              </a:lnSpc>
              <a:spcBef>
                <a:spcPts val="0"/>
              </a:spcBef>
              <a:spcAft>
                <a:spcPts val="0"/>
              </a:spcAft>
              <a:buClr>
                <a:srgbClr val="3B3C3E"/>
              </a:buClr>
              <a:buSzPct val="100000"/>
              <a:buFont typeface="Arial"/>
              <a:buChar char="•"/>
            </a:pPr>
            <a:r>
              <a:rPr lang="en-US" sz="3200" b="0" i="0" u="none" strike="noStrike" cap="none" dirty="0">
                <a:solidFill>
                  <a:srgbClr val="3B3C3E"/>
                </a:solidFill>
                <a:latin typeface="Arial"/>
                <a:ea typeface="Arial"/>
                <a:cs typeface="Arial"/>
                <a:sym typeface="Arial"/>
              </a:rPr>
              <a:t>Providing tech support for RDS systems/data </a:t>
            </a:r>
            <a:r>
              <a:rPr lang="en-US" sz="3200" b="0" i="0" u="none" strike="noStrike" cap="none" dirty="0" smtClean="0">
                <a:solidFill>
                  <a:srgbClr val="3B3C3E"/>
                </a:solidFill>
                <a:latin typeface="Arial"/>
                <a:ea typeface="Arial"/>
                <a:cs typeface="Arial"/>
                <a:sym typeface="Arial"/>
              </a:rPr>
              <a:t>repositories</a:t>
            </a:r>
          </a:p>
          <a:p>
            <a:pPr marL="342900" marR="0" lvl="0" indent="-342900" algn="l" rtl="0">
              <a:lnSpc>
                <a:spcPct val="90000"/>
              </a:lnSpc>
              <a:spcBef>
                <a:spcPts val="0"/>
              </a:spcBef>
              <a:spcAft>
                <a:spcPts val="0"/>
              </a:spcAft>
              <a:buClr>
                <a:srgbClr val="3B3C3E"/>
              </a:buClr>
              <a:buSzPct val="100000"/>
              <a:buFont typeface="Arial"/>
              <a:buChar char="•"/>
            </a:pPr>
            <a:endParaRPr lang="en-US" sz="3200" b="0" i="0" u="none" strike="noStrike" cap="none" dirty="0">
              <a:solidFill>
                <a:srgbClr val="3B3C3E"/>
              </a:solidFill>
              <a:latin typeface="Arial"/>
              <a:ea typeface="Arial"/>
              <a:cs typeface="Arial"/>
              <a:sym typeface="Arial"/>
            </a:endParaRPr>
          </a:p>
          <a:p>
            <a:pPr marL="342900" marR="0" lvl="0" indent="-342900" algn="l" rtl="0">
              <a:lnSpc>
                <a:spcPct val="90000"/>
              </a:lnSpc>
              <a:spcBef>
                <a:spcPts val="640"/>
              </a:spcBef>
              <a:spcAft>
                <a:spcPts val="0"/>
              </a:spcAft>
              <a:buClr>
                <a:srgbClr val="3B3C3E"/>
              </a:buClr>
              <a:buSzPct val="100000"/>
              <a:buFont typeface="Arial"/>
              <a:buChar char="•"/>
            </a:pPr>
            <a:r>
              <a:rPr lang="en-US" sz="3200" b="0" i="0" u="none" strike="noStrike" cap="none" dirty="0">
                <a:solidFill>
                  <a:srgbClr val="3B3C3E"/>
                </a:solidFill>
                <a:latin typeface="Arial"/>
                <a:ea typeface="Arial"/>
                <a:cs typeface="Arial"/>
                <a:sym typeface="Arial"/>
              </a:rPr>
              <a:t>Identifying datasets for deposit in repositories</a:t>
            </a:r>
          </a:p>
          <a:p>
            <a:pPr marL="342900" marR="0" lvl="0" indent="-342900" algn="l" rtl="0">
              <a:lnSpc>
                <a:spcPct val="90000"/>
              </a:lnSpc>
              <a:spcBef>
                <a:spcPts val="640"/>
              </a:spcBef>
              <a:spcAft>
                <a:spcPts val="0"/>
              </a:spcAft>
              <a:buClr>
                <a:srgbClr val="3B3C3E"/>
              </a:buClr>
              <a:buSzPct val="100000"/>
              <a:buFont typeface="Arial"/>
              <a:buChar char="•"/>
            </a:pPr>
            <a:r>
              <a:rPr lang="en-US" sz="3200" b="0" i="0" u="none" strike="noStrike" cap="none" dirty="0">
                <a:solidFill>
                  <a:srgbClr val="3B3C3E"/>
                </a:solidFill>
                <a:latin typeface="Arial"/>
                <a:ea typeface="Arial"/>
                <a:cs typeface="Arial"/>
                <a:sym typeface="Arial"/>
              </a:rPr>
              <a:t>Preparing datasets for deposit</a:t>
            </a:r>
          </a:p>
          <a:p>
            <a:pPr marL="342900" marR="0" lvl="0" indent="-342900" algn="l" rtl="0">
              <a:lnSpc>
                <a:spcPct val="90000"/>
              </a:lnSpc>
              <a:spcBef>
                <a:spcPts val="640"/>
              </a:spcBef>
              <a:spcAft>
                <a:spcPts val="0"/>
              </a:spcAft>
              <a:buClr>
                <a:srgbClr val="3B3C3E"/>
              </a:buClr>
              <a:buSzPct val="100000"/>
              <a:buFont typeface="Arial"/>
              <a:buChar char="•"/>
            </a:pPr>
            <a:r>
              <a:rPr lang="en-US" sz="3200" b="0" i="0" u="none" strike="noStrike" cap="none" dirty="0">
                <a:solidFill>
                  <a:srgbClr val="3B3C3E"/>
                </a:solidFill>
                <a:latin typeface="Arial"/>
                <a:ea typeface="Arial"/>
                <a:cs typeface="Arial"/>
                <a:sym typeface="Arial"/>
              </a:rPr>
              <a:t>Deselecting datasets for removal from a </a:t>
            </a:r>
            <a:r>
              <a:rPr lang="en-US" sz="3200" b="0" i="0" u="none" strike="noStrike" cap="none" dirty="0" smtClean="0">
                <a:solidFill>
                  <a:srgbClr val="3B3C3E"/>
                </a:solidFill>
                <a:latin typeface="Arial"/>
                <a:ea typeface="Arial"/>
                <a:cs typeface="Arial"/>
                <a:sym typeface="Arial"/>
              </a:rPr>
              <a:t>repository</a:t>
            </a:r>
          </a:p>
          <a:p>
            <a:pPr marL="342900" marR="0" lvl="0" indent="-342900" algn="l" rtl="0">
              <a:lnSpc>
                <a:spcPct val="90000"/>
              </a:lnSpc>
              <a:spcBef>
                <a:spcPts val="640"/>
              </a:spcBef>
              <a:spcAft>
                <a:spcPts val="0"/>
              </a:spcAft>
              <a:buClr>
                <a:srgbClr val="3B3C3E"/>
              </a:buClr>
              <a:buSzPct val="100000"/>
              <a:buFont typeface="Arial"/>
              <a:buChar char="•"/>
            </a:pPr>
            <a:endParaRPr lang="en-US" sz="3200" b="0" i="0" u="none" strike="noStrike" cap="none" dirty="0">
              <a:solidFill>
                <a:srgbClr val="3B3C3E"/>
              </a:solidFill>
              <a:latin typeface="Arial"/>
              <a:ea typeface="Arial"/>
              <a:cs typeface="Arial"/>
              <a:sym typeface="Arial"/>
            </a:endParaRPr>
          </a:p>
          <a:p>
            <a:pPr marL="342900" marR="0" lvl="0" indent="-342900" algn="l" rtl="0">
              <a:lnSpc>
                <a:spcPct val="90000"/>
              </a:lnSpc>
              <a:spcBef>
                <a:spcPts val="640"/>
              </a:spcBef>
              <a:buClr>
                <a:srgbClr val="3B3C3E"/>
              </a:buClr>
              <a:buSzPct val="100000"/>
              <a:buFont typeface="Arial"/>
              <a:buChar char="•"/>
            </a:pPr>
            <a:r>
              <a:rPr lang="en-US" sz="3200" b="0" i="0" u="none" strike="noStrike" cap="none" dirty="0">
                <a:solidFill>
                  <a:srgbClr val="3B3C3E"/>
                </a:solidFill>
                <a:latin typeface="Arial"/>
                <a:ea typeface="Arial"/>
                <a:cs typeface="Arial"/>
                <a:sym typeface="Arial"/>
              </a:rPr>
              <a:t>Creating or transforming metadata</a:t>
            </a:r>
          </a:p>
        </p:txBody>
      </p:sp>
      <p:cxnSp>
        <p:nvCxnSpPr>
          <p:cNvPr id="332" name="Shape 332"/>
          <p:cNvCxnSpPr/>
          <p:nvPr/>
        </p:nvCxnSpPr>
        <p:spPr>
          <a:xfrm>
            <a:off x="457199" y="945777"/>
            <a:ext cx="8381999" cy="0"/>
          </a:xfrm>
          <a:prstGeom prst="straightConnector1">
            <a:avLst/>
          </a:prstGeom>
          <a:solidFill>
            <a:schemeClr val="accent1"/>
          </a:solidFill>
          <a:ln w="31750" cap="flat" cmpd="sng">
            <a:solidFill>
              <a:srgbClr val="006666"/>
            </a:solidFill>
            <a:prstDash val="solid"/>
            <a:round/>
            <a:headEnd type="none" w="med" len="med"/>
            <a:tailEnd type="none" w="med" len="med"/>
          </a:ln>
        </p:spPr>
      </p:cxnSp>
    </p:spTree>
    <p:extLst>
      <p:ext uri="{BB962C8B-B14F-4D97-AF65-F5344CB8AC3E}">
        <p14:creationId xmlns:p14="http://schemas.microsoft.com/office/powerpoint/2010/main" val="1099070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31">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3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3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Shape 338"/>
          <p:cNvSpPr txBox="1">
            <a:spLocks noGrp="1"/>
          </p:cNvSpPr>
          <p:nvPr>
            <p:ph type="title"/>
          </p:nvPr>
        </p:nvSpPr>
        <p:spPr>
          <a:xfrm>
            <a:off x="274320" y="274320"/>
            <a:ext cx="8686800" cy="914400"/>
          </a:xfrm>
          <a:prstGeom prst="rect">
            <a:avLst/>
          </a:prstGeom>
          <a:noFill/>
          <a:ln>
            <a:noFill/>
          </a:ln>
        </p:spPr>
        <p:txBody>
          <a:bodyPr wrap="square" lIns="91425" tIns="45700" rIns="91425" bIns="45700" anchor="ctr" anchorCtr="0">
            <a:noAutofit/>
          </a:bodyPr>
          <a:lstStyle/>
          <a:p>
            <a:pPr marL="0" marR="0" lvl="0" indent="0" algn="l" rtl="0">
              <a:spcBef>
                <a:spcPts val="0"/>
              </a:spcBef>
              <a:buClr>
                <a:srgbClr val="006666"/>
              </a:buClr>
              <a:buSzPct val="25000"/>
              <a:buFont typeface="Arial"/>
              <a:buNone/>
            </a:pPr>
            <a:r>
              <a:rPr lang="en-US" sz="3600" i="0" u="none" strike="noStrike" cap="none" dirty="0">
                <a:solidFill>
                  <a:srgbClr val="006666"/>
                </a:solidFill>
                <a:latin typeface="Arial"/>
                <a:ea typeface="Arial"/>
                <a:cs typeface="Arial"/>
                <a:sym typeface="Arial"/>
              </a:rPr>
              <a:t>Assessment of Stakeholders</a:t>
            </a:r>
          </a:p>
        </p:txBody>
      </p:sp>
      <p:pic>
        <p:nvPicPr>
          <p:cNvPr id="339" name="Shape 339"/>
          <p:cNvPicPr preferRelativeResize="0"/>
          <p:nvPr/>
        </p:nvPicPr>
        <p:blipFill rotWithShape="1">
          <a:blip r:embed="rId3">
            <a:alphaModFix/>
          </a:blip>
          <a:srcRect/>
          <a:stretch/>
        </p:blipFill>
        <p:spPr>
          <a:xfrm>
            <a:off x="457200" y="4286342"/>
            <a:ext cx="1829384" cy="1234344"/>
          </a:xfrm>
          <a:prstGeom prst="rect">
            <a:avLst/>
          </a:prstGeom>
          <a:noFill/>
          <a:ln w="31750" cap="flat" cmpd="sng">
            <a:solidFill>
              <a:srgbClr val="FF0000"/>
            </a:solidFill>
            <a:prstDash val="solid"/>
            <a:miter lim="800000"/>
            <a:headEnd type="none" w="med" len="med"/>
            <a:tailEnd type="none" w="med" len="med"/>
          </a:ln>
        </p:spPr>
      </p:pic>
      <p:grpSp>
        <p:nvGrpSpPr>
          <p:cNvPr id="340" name="Shape 340"/>
          <p:cNvGrpSpPr/>
          <p:nvPr/>
        </p:nvGrpSpPr>
        <p:grpSpPr>
          <a:xfrm>
            <a:off x="457200" y="1600200"/>
            <a:ext cx="8305800" cy="4509497"/>
            <a:chOff x="457200" y="1828800"/>
            <a:chExt cx="8305800" cy="4509497"/>
          </a:xfrm>
        </p:grpSpPr>
        <p:pic>
          <p:nvPicPr>
            <p:cNvPr id="341" name="Shape 341" descr="C:\Users\Kayce\AppData\Local\Microsoft\Windows\Temporary Internet Files\Content.IE5\Q8FI8WN5\MP900439522[1].jpg"/>
            <p:cNvPicPr preferRelativeResize="0"/>
            <p:nvPr/>
          </p:nvPicPr>
          <p:blipFill rotWithShape="1">
            <a:blip r:embed="rId4">
              <a:alphaModFix/>
            </a:blip>
            <a:srcRect/>
            <a:stretch/>
          </p:blipFill>
          <p:spPr>
            <a:xfrm>
              <a:off x="2452250" y="3953257"/>
              <a:ext cx="2050834" cy="1764865"/>
            </a:xfrm>
            <a:prstGeom prst="rect">
              <a:avLst/>
            </a:prstGeom>
            <a:noFill/>
            <a:ln w="12700" cap="flat" cmpd="sng">
              <a:solidFill>
                <a:srgbClr val="186072"/>
              </a:solidFill>
              <a:prstDash val="solid"/>
              <a:round/>
              <a:headEnd type="none" w="med" len="med"/>
              <a:tailEnd type="none" w="med" len="med"/>
            </a:ln>
          </p:spPr>
        </p:pic>
        <p:pic>
          <p:nvPicPr>
            <p:cNvPr id="342" name="Shape 342"/>
            <p:cNvPicPr preferRelativeResize="0"/>
            <p:nvPr/>
          </p:nvPicPr>
          <p:blipFill rotWithShape="1">
            <a:blip r:embed="rId5">
              <a:alphaModFix/>
            </a:blip>
            <a:srcRect/>
            <a:stretch/>
          </p:blipFill>
          <p:spPr>
            <a:xfrm>
              <a:off x="4664912" y="3953257"/>
              <a:ext cx="1821406" cy="1567428"/>
            </a:xfrm>
            <a:prstGeom prst="rect">
              <a:avLst/>
            </a:prstGeom>
            <a:noFill/>
            <a:ln w="12700" cap="flat" cmpd="sng">
              <a:solidFill>
                <a:srgbClr val="186072"/>
              </a:solidFill>
              <a:prstDash val="solid"/>
              <a:miter lim="800000"/>
              <a:headEnd type="none" w="med" len="med"/>
              <a:tailEnd type="none" w="med" len="med"/>
            </a:ln>
          </p:spPr>
        </p:pic>
        <p:sp>
          <p:nvSpPr>
            <p:cNvPr id="343" name="Shape 343"/>
            <p:cNvSpPr txBox="1"/>
            <p:nvPr/>
          </p:nvSpPr>
          <p:spPr>
            <a:xfrm>
              <a:off x="457200" y="5786735"/>
              <a:ext cx="1752600" cy="461664"/>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US" sz="1800" b="1">
                  <a:solidFill>
                    <a:srgbClr val="186072"/>
                  </a:solidFill>
                  <a:latin typeface="Calibri"/>
                  <a:ea typeface="Calibri"/>
                  <a:cs typeface="Calibri"/>
                  <a:sym typeface="Calibri"/>
                </a:rPr>
                <a:t>Scientists</a:t>
              </a:r>
            </a:p>
          </p:txBody>
        </p:sp>
        <p:pic>
          <p:nvPicPr>
            <p:cNvPr id="344" name="Shape 344"/>
            <p:cNvPicPr preferRelativeResize="0"/>
            <p:nvPr/>
          </p:nvPicPr>
          <p:blipFill rotWithShape="1">
            <a:blip r:embed="rId6">
              <a:alphaModFix/>
            </a:blip>
            <a:srcRect/>
            <a:stretch/>
          </p:blipFill>
          <p:spPr>
            <a:xfrm>
              <a:off x="6663982" y="4181348"/>
              <a:ext cx="2099017" cy="1197675"/>
            </a:xfrm>
            <a:prstGeom prst="rect">
              <a:avLst/>
            </a:prstGeom>
            <a:solidFill>
              <a:srgbClr val="FF0000"/>
            </a:solidFill>
            <a:ln w="28575" cap="flat" cmpd="sng">
              <a:solidFill>
                <a:srgbClr val="FF0000"/>
              </a:solidFill>
              <a:prstDash val="solid"/>
              <a:miter lim="800000"/>
              <a:headEnd type="none" w="med" len="med"/>
              <a:tailEnd type="none" w="med" len="med"/>
            </a:ln>
          </p:spPr>
        </p:pic>
        <p:sp>
          <p:nvSpPr>
            <p:cNvPr id="345" name="Shape 345"/>
            <p:cNvSpPr txBox="1"/>
            <p:nvPr/>
          </p:nvSpPr>
          <p:spPr>
            <a:xfrm>
              <a:off x="838200" y="2217002"/>
              <a:ext cx="1975404" cy="830996"/>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US" sz="1800" b="1">
                  <a:solidFill>
                    <a:srgbClr val="186072"/>
                  </a:solidFill>
                  <a:latin typeface="Calibri"/>
                  <a:ea typeface="Calibri"/>
                  <a:cs typeface="Calibri"/>
                  <a:sym typeface="Calibri"/>
                </a:rPr>
                <a:t>Data Managers</a:t>
              </a:r>
            </a:p>
          </p:txBody>
        </p:sp>
        <p:sp>
          <p:nvSpPr>
            <p:cNvPr id="346" name="Shape 346"/>
            <p:cNvSpPr txBox="1"/>
            <p:nvPr/>
          </p:nvSpPr>
          <p:spPr>
            <a:xfrm>
              <a:off x="3032925" y="1828800"/>
              <a:ext cx="2732993" cy="354385"/>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US" sz="1800" b="1">
                  <a:solidFill>
                    <a:srgbClr val="186072"/>
                  </a:solidFill>
                  <a:latin typeface="Calibri"/>
                  <a:ea typeface="Calibri"/>
                  <a:cs typeface="Calibri"/>
                  <a:sym typeface="Calibri"/>
                </a:rPr>
                <a:t>Public Officials</a:t>
              </a:r>
            </a:p>
          </p:txBody>
        </p:sp>
        <p:sp>
          <p:nvSpPr>
            <p:cNvPr id="347" name="Shape 347"/>
            <p:cNvSpPr txBox="1"/>
            <p:nvPr/>
          </p:nvSpPr>
          <p:spPr>
            <a:xfrm>
              <a:off x="4664912" y="5486400"/>
              <a:ext cx="1821406" cy="620174"/>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US" sz="1800" b="1">
                  <a:solidFill>
                    <a:srgbClr val="186072"/>
                  </a:solidFill>
                  <a:latin typeface="Calibri"/>
                  <a:ea typeface="Calibri"/>
                  <a:cs typeface="Calibri"/>
                  <a:sym typeface="Calibri"/>
                </a:rPr>
                <a:t>Citizen-scientists</a:t>
              </a:r>
            </a:p>
          </p:txBody>
        </p:sp>
        <p:sp>
          <p:nvSpPr>
            <p:cNvPr id="348" name="Shape 348"/>
            <p:cNvSpPr txBox="1"/>
            <p:nvPr/>
          </p:nvSpPr>
          <p:spPr>
            <a:xfrm>
              <a:off x="6674171" y="5379023"/>
              <a:ext cx="2088828" cy="646331"/>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US" sz="1800" b="1">
                  <a:solidFill>
                    <a:srgbClr val="186072"/>
                  </a:solidFill>
                  <a:latin typeface="Calibri"/>
                  <a:ea typeface="Calibri"/>
                  <a:cs typeface="Calibri"/>
                  <a:sym typeface="Calibri"/>
                </a:rPr>
                <a:t>Libraries </a:t>
              </a:r>
              <a:br>
                <a:rPr lang="en-US" sz="1800" b="1">
                  <a:solidFill>
                    <a:srgbClr val="186072"/>
                  </a:solidFill>
                  <a:latin typeface="Calibri"/>
                  <a:ea typeface="Calibri"/>
                  <a:cs typeface="Calibri"/>
                  <a:sym typeface="Calibri"/>
                </a:rPr>
              </a:br>
              <a:r>
                <a:rPr lang="en-US" sz="1800" b="1">
                  <a:solidFill>
                    <a:srgbClr val="186072"/>
                  </a:solidFill>
                  <a:latin typeface="Calibri"/>
                  <a:ea typeface="Calibri"/>
                  <a:cs typeface="Calibri"/>
                  <a:sym typeface="Calibri"/>
                </a:rPr>
                <a:t>&amp; Librarians</a:t>
              </a:r>
            </a:p>
          </p:txBody>
        </p:sp>
        <p:pic>
          <p:nvPicPr>
            <p:cNvPr id="349" name="Shape 349"/>
            <p:cNvPicPr preferRelativeResize="0"/>
            <p:nvPr/>
          </p:nvPicPr>
          <p:blipFill rotWithShape="1">
            <a:blip r:embed="rId7">
              <a:alphaModFix/>
            </a:blip>
            <a:srcRect/>
            <a:stretch/>
          </p:blipFill>
          <p:spPr>
            <a:xfrm>
              <a:off x="906034" y="2637424"/>
              <a:ext cx="1975402" cy="1113468"/>
            </a:xfrm>
            <a:prstGeom prst="rect">
              <a:avLst/>
            </a:prstGeom>
            <a:noFill/>
            <a:ln w="28575" cap="flat" cmpd="sng">
              <a:solidFill>
                <a:srgbClr val="FF0000"/>
              </a:solidFill>
              <a:prstDash val="solid"/>
              <a:miter lim="800000"/>
              <a:headEnd type="none" w="med" len="med"/>
              <a:tailEnd type="none" w="med" len="med"/>
            </a:ln>
          </p:spPr>
        </p:pic>
        <p:sp>
          <p:nvSpPr>
            <p:cNvPr id="350" name="Shape 350"/>
            <p:cNvSpPr txBox="1"/>
            <p:nvPr/>
          </p:nvSpPr>
          <p:spPr>
            <a:xfrm>
              <a:off x="2462438" y="5718123"/>
              <a:ext cx="2050835" cy="620174"/>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US" sz="1800" b="1">
                  <a:solidFill>
                    <a:srgbClr val="186072"/>
                  </a:solidFill>
                  <a:latin typeface="Calibri"/>
                  <a:ea typeface="Calibri"/>
                  <a:cs typeface="Calibri"/>
                  <a:sym typeface="Calibri"/>
                </a:rPr>
                <a:t>Students </a:t>
              </a:r>
              <a:br>
                <a:rPr lang="en-US" sz="1800" b="1">
                  <a:solidFill>
                    <a:srgbClr val="186072"/>
                  </a:solidFill>
                  <a:latin typeface="Calibri"/>
                  <a:ea typeface="Calibri"/>
                  <a:cs typeface="Calibri"/>
                  <a:sym typeface="Calibri"/>
                </a:rPr>
              </a:br>
              <a:r>
                <a:rPr lang="en-US" sz="1800" b="1">
                  <a:solidFill>
                    <a:srgbClr val="186072"/>
                  </a:solidFill>
                  <a:latin typeface="Calibri"/>
                  <a:ea typeface="Calibri"/>
                  <a:cs typeface="Calibri"/>
                  <a:sym typeface="Calibri"/>
                </a:rPr>
                <a:t>&amp; Teachers</a:t>
              </a:r>
            </a:p>
          </p:txBody>
        </p:sp>
        <p:pic>
          <p:nvPicPr>
            <p:cNvPr id="351" name="Shape 351"/>
            <p:cNvPicPr preferRelativeResize="0"/>
            <p:nvPr/>
          </p:nvPicPr>
          <p:blipFill rotWithShape="1">
            <a:blip r:embed="rId8">
              <a:alphaModFix/>
            </a:blip>
            <a:srcRect/>
            <a:stretch/>
          </p:blipFill>
          <p:spPr>
            <a:xfrm>
              <a:off x="5922792" y="2427190"/>
              <a:ext cx="2302671" cy="1402963"/>
            </a:xfrm>
            <a:prstGeom prst="rect">
              <a:avLst/>
            </a:prstGeom>
            <a:noFill/>
            <a:ln w="9525" cap="flat" cmpd="sng">
              <a:solidFill>
                <a:srgbClr val="1A435D"/>
              </a:solidFill>
              <a:prstDash val="solid"/>
              <a:round/>
              <a:headEnd type="none" w="med" len="med"/>
              <a:tailEnd type="none" w="med" len="med"/>
            </a:ln>
          </p:spPr>
        </p:pic>
        <p:sp>
          <p:nvSpPr>
            <p:cNvPr id="352" name="Shape 352"/>
            <p:cNvSpPr txBox="1"/>
            <p:nvPr/>
          </p:nvSpPr>
          <p:spPr>
            <a:xfrm>
              <a:off x="6222760" y="2060371"/>
              <a:ext cx="1930639" cy="461664"/>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US" sz="1800" b="1">
                  <a:solidFill>
                    <a:srgbClr val="186072"/>
                  </a:solidFill>
                  <a:latin typeface="Calibri"/>
                  <a:ea typeface="Calibri"/>
                  <a:cs typeface="Calibri"/>
                  <a:sym typeface="Calibri"/>
                </a:rPr>
                <a:t>Publishers</a:t>
              </a:r>
            </a:p>
          </p:txBody>
        </p:sp>
      </p:grpSp>
      <p:cxnSp>
        <p:nvCxnSpPr>
          <p:cNvPr id="353" name="Shape 353"/>
          <p:cNvCxnSpPr/>
          <p:nvPr/>
        </p:nvCxnSpPr>
        <p:spPr>
          <a:xfrm>
            <a:off x="304800" y="1524000"/>
            <a:ext cx="8458200" cy="0"/>
          </a:xfrm>
          <a:prstGeom prst="straightConnector1">
            <a:avLst/>
          </a:prstGeom>
          <a:solidFill>
            <a:schemeClr val="accent1"/>
          </a:solidFill>
          <a:ln w="31750" cap="flat" cmpd="sng">
            <a:solidFill>
              <a:srgbClr val="006666"/>
            </a:solidFill>
            <a:prstDash val="solid"/>
            <a:round/>
            <a:headEnd type="none" w="med" len="med"/>
            <a:tailEnd type="none" w="med" len="med"/>
          </a:ln>
        </p:spPr>
      </p:cxnSp>
      <p:sp>
        <p:nvSpPr>
          <p:cNvPr id="354" name="Shape 354" descr="Image result for government europe"/>
          <p:cNvSpPr/>
          <p:nvPr/>
        </p:nvSpPr>
        <p:spPr>
          <a:xfrm>
            <a:off x="155575" y="-144463"/>
            <a:ext cx="304799" cy="304801"/>
          </a:xfrm>
          <a:prstGeom prst="rect">
            <a:avLst/>
          </a:prstGeom>
          <a:noFill/>
          <a:ln>
            <a:noFill/>
          </a:ln>
        </p:spPr>
        <p:txBody>
          <a:bodyPr wrap="square" lIns="91425" tIns="45700" rIns="91425" bIns="45700" anchor="t" anchorCtr="0">
            <a:noAutofit/>
          </a:bodyPr>
          <a:lstStyle/>
          <a:p>
            <a:pPr marL="0" marR="0" lvl="0" indent="0" algn="l" rtl="0">
              <a:spcBef>
                <a:spcPts val="0"/>
              </a:spcBef>
              <a:buNone/>
            </a:pPr>
            <a:endParaRPr sz="1800">
              <a:solidFill>
                <a:schemeClr val="dk1"/>
              </a:solidFill>
              <a:latin typeface="Calibri"/>
              <a:ea typeface="Calibri"/>
              <a:cs typeface="Calibri"/>
              <a:sym typeface="Calibri"/>
            </a:endParaRPr>
          </a:p>
        </p:txBody>
      </p:sp>
      <p:pic>
        <p:nvPicPr>
          <p:cNvPr id="355" name="Shape 355"/>
          <p:cNvPicPr preferRelativeResize="0"/>
          <p:nvPr/>
        </p:nvPicPr>
        <p:blipFill rotWithShape="1">
          <a:blip r:embed="rId9">
            <a:alphaModFix/>
          </a:blip>
          <a:srcRect/>
          <a:stretch/>
        </p:blipFill>
        <p:spPr>
          <a:xfrm>
            <a:off x="3209975" y="2073411"/>
            <a:ext cx="2399590" cy="1448878"/>
          </a:xfrm>
          <a:prstGeom prst="rect">
            <a:avLst/>
          </a:prstGeom>
          <a:noFill/>
          <a:ln>
            <a:noFill/>
          </a:ln>
        </p:spPr>
      </p:pic>
    </p:spTree>
    <p:extLst>
      <p:ext uri="{BB962C8B-B14F-4D97-AF65-F5344CB8AC3E}">
        <p14:creationId xmlns:p14="http://schemas.microsoft.com/office/powerpoint/2010/main" val="19911049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31CF4FE9-E773-4472-BA1B-0A2D1A90774B}"/>
              </a:ext>
            </a:extLst>
          </p:cNvPr>
          <p:cNvGrpSpPr/>
          <p:nvPr/>
        </p:nvGrpSpPr>
        <p:grpSpPr>
          <a:xfrm>
            <a:off x="320840" y="1021000"/>
            <a:ext cx="6641433" cy="5684600"/>
            <a:chOff x="320840" y="1021000"/>
            <a:chExt cx="6641433" cy="5684600"/>
          </a:xfrm>
        </p:grpSpPr>
        <p:sp>
          <p:nvSpPr>
            <p:cNvPr id="10" name="Shape 362">
              <a:extLst>
                <a:ext uri="{FF2B5EF4-FFF2-40B4-BE49-F238E27FC236}">
                  <a16:creationId xmlns:a16="http://schemas.microsoft.com/office/drawing/2014/main" id="{931E8F09-B341-456D-89B8-F8902D387CEB}"/>
                </a:ext>
              </a:extLst>
            </p:cNvPr>
            <p:cNvSpPr txBox="1"/>
            <p:nvPr/>
          </p:nvSpPr>
          <p:spPr>
            <a:xfrm>
              <a:off x="541866" y="1021000"/>
              <a:ext cx="6420407" cy="584774"/>
            </a:xfrm>
            <a:prstGeom prst="rect">
              <a:avLst/>
            </a:prstGeom>
            <a:noFill/>
            <a:ln>
              <a:noFill/>
            </a:ln>
          </p:spPr>
          <p:txBody>
            <a:bodyPr wrap="square" lIns="91425" tIns="45700" rIns="91425" bIns="45700" anchor="t" anchorCtr="0">
              <a:noAutofit/>
            </a:bodyPr>
            <a:lstStyle/>
            <a:p>
              <a:pPr marL="0" marR="0" lvl="0" indent="0" algn="l" defTabSz="457200" rtl="0" eaLnBrk="1" fontAlgn="auto" latinLnBrk="0" hangingPunct="1">
                <a:lnSpc>
                  <a:spcPct val="100000"/>
                </a:lnSpc>
                <a:spcBef>
                  <a:spcPts val="0"/>
                </a:spcBef>
                <a:spcAft>
                  <a:spcPts val="0"/>
                </a:spcAft>
                <a:buClrTx/>
                <a:buSzPct val="25000"/>
                <a:buFontTx/>
                <a:buNone/>
                <a:tabLst/>
                <a:defRPr/>
              </a:pPr>
              <a:r>
                <a:rPr kumimoji="0" lang="en-US" sz="3200" b="0" i="0" u="none" strike="noStrike" kern="1200" cap="none" spc="0" normalizeH="0" baseline="0" noProof="0">
                  <a:ln>
                    <a:noFill/>
                  </a:ln>
                  <a:solidFill>
                    <a:srgbClr val="565656"/>
                  </a:solidFill>
                  <a:effectLst/>
                  <a:uLnTx/>
                  <a:uFillTx/>
                  <a:latin typeface="Calibri"/>
                  <a:ea typeface="Calibri"/>
                  <a:cs typeface="Calibri"/>
                  <a:sym typeface="Calibri"/>
                </a:rPr>
                <a:t>1</a:t>
              </a:r>
              <a:r>
                <a:rPr kumimoji="0" lang="en-US" sz="3200" b="0" i="0" u="none" strike="noStrike" kern="1200" cap="none" spc="0" normalizeH="0" baseline="30000" noProof="0">
                  <a:ln>
                    <a:noFill/>
                  </a:ln>
                  <a:solidFill>
                    <a:srgbClr val="565656"/>
                  </a:solidFill>
                  <a:effectLst/>
                  <a:uLnTx/>
                  <a:uFillTx/>
                  <a:latin typeface="Calibri"/>
                  <a:ea typeface="Calibri"/>
                  <a:cs typeface="Calibri"/>
                  <a:sym typeface="Calibri"/>
                </a:rPr>
                <a:t>st</a:t>
              </a:r>
              <a:r>
                <a:rPr kumimoji="0" lang="en-US" sz="3200" b="0" i="0" u="none" strike="noStrike" kern="1200" cap="none" spc="0" normalizeH="0" baseline="0" noProof="0">
                  <a:ln>
                    <a:noFill/>
                  </a:ln>
                  <a:solidFill>
                    <a:srgbClr val="565656"/>
                  </a:solidFill>
                  <a:effectLst/>
                  <a:uLnTx/>
                  <a:uFillTx/>
                  <a:latin typeface="Calibri"/>
                  <a:ea typeface="Calibri"/>
                  <a:cs typeface="Calibri"/>
                  <a:sym typeface="Calibri"/>
                </a:rPr>
                <a:t> Scientist Survey (2011)</a:t>
              </a:r>
            </a:p>
          </p:txBody>
        </p:sp>
        <p:sp>
          <p:nvSpPr>
            <p:cNvPr id="11" name="Shape 363">
              <a:extLst>
                <a:ext uri="{FF2B5EF4-FFF2-40B4-BE49-F238E27FC236}">
                  <a16:creationId xmlns:a16="http://schemas.microsoft.com/office/drawing/2014/main" id="{879FF473-A9F0-44CE-8E8E-4C9C46F5A9CC}"/>
                </a:ext>
              </a:extLst>
            </p:cNvPr>
            <p:cNvSpPr txBox="1"/>
            <p:nvPr/>
          </p:nvSpPr>
          <p:spPr>
            <a:xfrm>
              <a:off x="541866" y="3847982"/>
              <a:ext cx="6131649" cy="584774"/>
            </a:xfrm>
            <a:prstGeom prst="rect">
              <a:avLst/>
            </a:prstGeom>
            <a:noFill/>
            <a:ln>
              <a:noFill/>
            </a:ln>
          </p:spPr>
          <p:txBody>
            <a:bodyPr wrap="square" lIns="91425" tIns="45700" rIns="91425" bIns="45700" anchor="t" anchorCtr="0">
              <a:noAutofit/>
            </a:bodyPr>
            <a:lstStyle/>
            <a:p>
              <a:pPr marL="0" marR="0" lvl="0" indent="0" algn="l" defTabSz="457200" rtl="0" eaLnBrk="1" fontAlgn="auto" latinLnBrk="0" hangingPunct="1">
                <a:lnSpc>
                  <a:spcPct val="100000"/>
                </a:lnSpc>
                <a:spcBef>
                  <a:spcPts val="0"/>
                </a:spcBef>
                <a:spcAft>
                  <a:spcPts val="0"/>
                </a:spcAft>
                <a:buClrTx/>
                <a:buSzPct val="25000"/>
                <a:buFontTx/>
                <a:buNone/>
                <a:tabLst/>
                <a:defRPr/>
              </a:pPr>
              <a:r>
                <a:rPr kumimoji="0" lang="en-US" sz="3200" b="0" i="0" u="none" strike="noStrike" kern="1200" cap="none" spc="0" normalizeH="0" baseline="0" noProof="0">
                  <a:ln>
                    <a:noFill/>
                  </a:ln>
                  <a:solidFill>
                    <a:srgbClr val="565656"/>
                  </a:solidFill>
                  <a:effectLst/>
                  <a:uLnTx/>
                  <a:uFillTx/>
                  <a:latin typeface="Calibri"/>
                  <a:ea typeface="Calibri"/>
                  <a:cs typeface="Calibri"/>
                  <a:sym typeface="Calibri"/>
                </a:rPr>
                <a:t>2</a:t>
              </a:r>
              <a:r>
                <a:rPr kumimoji="0" lang="en-US" sz="3200" b="0" i="0" u="none" strike="noStrike" kern="1200" cap="none" spc="0" normalizeH="0" baseline="30000" noProof="0">
                  <a:ln>
                    <a:noFill/>
                  </a:ln>
                  <a:solidFill>
                    <a:srgbClr val="565656"/>
                  </a:solidFill>
                  <a:effectLst/>
                  <a:uLnTx/>
                  <a:uFillTx/>
                  <a:latin typeface="Calibri"/>
                  <a:ea typeface="Calibri"/>
                  <a:cs typeface="Calibri"/>
                  <a:sym typeface="Calibri"/>
                </a:rPr>
                <a:t>nd</a:t>
              </a:r>
              <a:r>
                <a:rPr kumimoji="0" lang="en-US" sz="3200" b="0" i="0" u="none" strike="noStrike" kern="1200" cap="none" spc="0" normalizeH="0" baseline="0" noProof="0">
                  <a:ln>
                    <a:noFill/>
                  </a:ln>
                  <a:solidFill>
                    <a:srgbClr val="565656"/>
                  </a:solidFill>
                  <a:effectLst/>
                  <a:uLnTx/>
                  <a:uFillTx/>
                  <a:latin typeface="Calibri"/>
                  <a:ea typeface="Calibri"/>
                  <a:cs typeface="Calibri"/>
                  <a:sym typeface="Calibri"/>
                </a:rPr>
                <a:t> Scientist Survey (2015)</a:t>
              </a:r>
            </a:p>
          </p:txBody>
        </p:sp>
        <p:pic>
          <p:nvPicPr>
            <p:cNvPr id="14" name="Shape 366">
              <a:extLst>
                <a:ext uri="{FF2B5EF4-FFF2-40B4-BE49-F238E27FC236}">
                  <a16:creationId xmlns:a16="http://schemas.microsoft.com/office/drawing/2014/main" id="{5272A8F4-ACC5-44B9-B3C0-01CB26146110}"/>
                </a:ext>
              </a:extLst>
            </p:cNvPr>
            <p:cNvPicPr preferRelativeResize="0"/>
            <p:nvPr/>
          </p:nvPicPr>
          <p:blipFill rotWithShape="1">
            <a:blip r:embed="rId3">
              <a:alphaModFix/>
            </a:blip>
            <a:srcRect/>
            <a:stretch/>
          </p:blipFill>
          <p:spPr>
            <a:xfrm>
              <a:off x="320840" y="4344616"/>
              <a:ext cx="6352673" cy="2360984"/>
            </a:xfrm>
            <a:prstGeom prst="rect">
              <a:avLst/>
            </a:prstGeom>
            <a:noFill/>
            <a:ln>
              <a:noFill/>
            </a:ln>
          </p:spPr>
        </p:pic>
        <p:pic>
          <p:nvPicPr>
            <p:cNvPr id="15" name="Shape 367">
              <a:extLst>
                <a:ext uri="{FF2B5EF4-FFF2-40B4-BE49-F238E27FC236}">
                  <a16:creationId xmlns:a16="http://schemas.microsoft.com/office/drawing/2014/main" id="{BC9C4BF4-80FD-4DFC-BE6E-9D9C40EFA035}"/>
                </a:ext>
              </a:extLst>
            </p:cNvPr>
            <p:cNvPicPr preferRelativeResize="0"/>
            <p:nvPr/>
          </p:nvPicPr>
          <p:blipFill rotWithShape="1">
            <a:blip r:embed="rId4">
              <a:alphaModFix/>
            </a:blip>
            <a:srcRect/>
            <a:stretch/>
          </p:blipFill>
          <p:spPr>
            <a:xfrm>
              <a:off x="320840" y="1605775"/>
              <a:ext cx="6352673" cy="2238909"/>
            </a:xfrm>
            <a:prstGeom prst="rect">
              <a:avLst/>
            </a:prstGeom>
            <a:noFill/>
            <a:ln>
              <a:noFill/>
            </a:ln>
          </p:spPr>
        </p:pic>
      </p:grpSp>
      <p:sp>
        <p:nvSpPr>
          <p:cNvPr id="2" name="Callout: Line 1">
            <a:extLst>
              <a:ext uri="{FF2B5EF4-FFF2-40B4-BE49-F238E27FC236}">
                <a16:creationId xmlns:a16="http://schemas.microsoft.com/office/drawing/2014/main" id="{2634B15F-0A1F-4A35-9EB1-DF84E0128191}"/>
              </a:ext>
            </a:extLst>
          </p:cNvPr>
          <p:cNvSpPr/>
          <p:nvPr/>
        </p:nvSpPr>
        <p:spPr>
          <a:xfrm>
            <a:off x="6894539" y="1229709"/>
            <a:ext cx="2071952" cy="1555531"/>
          </a:xfrm>
          <a:prstGeom prst="borderCallout1">
            <a:avLst>
              <a:gd name="adj1" fmla="val 18750"/>
              <a:gd name="adj2" fmla="val -8333"/>
              <a:gd name="adj3" fmla="val 120608"/>
              <a:gd name="adj4" fmla="val -137134"/>
            </a:avLst>
          </a:prstGeom>
        </p:spPr>
        <p:style>
          <a:lnRef idx="1">
            <a:schemeClr val="accent3"/>
          </a:lnRef>
          <a:fillRef idx="2">
            <a:schemeClr val="accent3"/>
          </a:fillRef>
          <a:effectRef idx="1">
            <a:schemeClr val="accent3"/>
          </a:effectRef>
          <a:fontRef idx="minor">
            <a:schemeClr val="dk1"/>
          </a:fontRef>
        </p:style>
        <p:txBody>
          <a:bodyPr rtlCol="0" anchor="ctr"/>
          <a:lstStyle/>
          <a:p>
            <a:pPr marL="0" marR="0" lvl="0" indent="0" algn="l" defTabSz="457200" rtl="0" eaLnBrk="1" fontAlgn="auto" latinLnBrk="0" hangingPunct="1">
              <a:lnSpc>
                <a:spcPct val="100000"/>
              </a:lnSpc>
              <a:spcBef>
                <a:spcPts val="0"/>
              </a:spcBef>
              <a:spcAft>
                <a:spcPts val="0"/>
              </a:spcAft>
              <a:buClrTx/>
              <a:buSzPct val="25000"/>
              <a:buFontTx/>
              <a:buNone/>
              <a:tabLst/>
              <a:defRPr/>
            </a:pP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Source Sans Pro"/>
                <a:cs typeface="Arial" panose="020B0604020202020204" pitchFamily="34" charset="0"/>
                <a:sym typeface="Source Sans Pro"/>
              </a:rPr>
              <a:t>Views: 41,449</a:t>
            </a:r>
            <a:b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Source Sans Pro"/>
                <a:cs typeface="Arial" panose="020B0604020202020204" pitchFamily="34" charset="0"/>
                <a:sym typeface="Source Sans Pro"/>
              </a:rPr>
            </a:b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Source Sans Pro"/>
                <a:cs typeface="Arial" panose="020B0604020202020204" pitchFamily="34" charset="0"/>
                <a:sym typeface="Source Sans Pro"/>
              </a:rPr>
              <a:t>Citations: 273</a:t>
            </a:r>
          </a:p>
          <a:p>
            <a:pPr marL="0" marR="0" lvl="0" indent="0" algn="l" defTabSz="457200" rtl="0" eaLnBrk="1" fontAlgn="auto" latinLnBrk="0" hangingPunct="1">
              <a:lnSpc>
                <a:spcPct val="100000"/>
              </a:lnSpc>
              <a:spcBef>
                <a:spcPts val="0"/>
              </a:spcBef>
              <a:spcAft>
                <a:spcPts val="0"/>
              </a:spcAft>
              <a:buClrTx/>
              <a:buSzPct val="25000"/>
              <a:buFontTx/>
              <a:buNone/>
              <a:tabLst/>
              <a:defRPr/>
            </a:pP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Source Sans Pro"/>
                <a:cs typeface="Arial" panose="020B0604020202020204" pitchFamily="34" charset="0"/>
                <a:sym typeface="Source Sans Pro"/>
              </a:rPr>
              <a:t>Shares: 75</a:t>
            </a:r>
          </a:p>
          <a:p>
            <a:pPr marL="0" marR="0" lvl="0" indent="0" algn="l" defTabSz="457200" rtl="0" eaLnBrk="1" fontAlgn="auto" latinLnBrk="0" hangingPunct="1">
              <a:lnSpc>
                <a:spcPct val="100000"/>
              </a:lnSpc>
              <a:spcBef>
                <a:spcPts val="0"/>
              </a:spcBef>
              <a:spcAft>
                <a:spcPts val="0"/>
              </a:spcAft>
              <a:buClrTx/>
              <a:buSzPct val="25000"/>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Source Sans Pro"/>
                <a:cs typeface="Arial" panose="020B0604020202020204" pitchFamily="34" charset="0"/>
                <a:sym typeface="Source Sans Pro"/>
              </a:rPr>
              <a:t>(pub. Jun. 2011)</a:t>
            </a:r>
          </a:p>
        </p:txBody>
      </p:sp>
      <p:sp>
        <p:nvSpPr>
          <p:cNvPr id="3" name="Callout: Line 2">
            <a:extLst>
              <a:ext uri="{FF2B5EF4-FFF2-40B4-BE49-F238E27FC236}">
                <a16:creationId xmlns:a16="http://schemas.microsoft.com/office/drawing/2014/main" id="{485531DD-C394-4C08-9C6F-7F766DDB0BCE}"/>
              </a:ext>
            </a:extLst>
          </p:cNvPr>
          <p:cNvSpPr/>
          <p:nvPr/>
        </p:nvSpPr>
        <p:spPr>
          <a:xfrm>
            <a:off x="6894539" y="4059066"/>
            <a:ext cx="2071952" cy="1669072"/>
          </a:xfrm>
          <a:prstGeom prst="borderCallout1">
            <a:avLst>
              <a:gd name="adj1" fmla="val 18750"/>
              <a:gd name="adj2" fmla="val -8333"/>
              <a:gd name="adj3" fmla="val 98647"/>
              <a:gd name="adj4" fmla="val -106814"/>
            </a:avLst>
          </a:prstGeom>
        </p:spPr>
        <p:style>
          <a:lnRef idx="1">
            <a:schemeClr val="accent3"/>
          </a:lnRef>
          <a:fillRef idx="2">
            <a:schemeClr val="accent3"/>
          </a:fillRef>
          <a:effectRef idx="1">
            <a:schemeClr val="accent3"/>
          </a:effectRef>
          <a:fontRef idx="minor">
            <a:schemeClr val="dk1"/>
          </a:fontRef>
        </p:style>
        <p:txBody>
          <a:bodyPr rtlCol="0" anchor="ctr"/>
          <a:lstStyle/>
          <a:p>
            <a:pPr marL="0" marR="0" lvl="0" indent="0" algn="l" defTabSz="457200" rtl="0" eaLnBrk="1" fontAlgn="auto" latinLnBrk="0" hangingPunct="1">
              <a:lnSpc>
                <a:spcPct val="100000"/>
              </a:lnSpc>
              <a:spcBef>
                <a:spcPts val="0"/>
              </a:spcBef>
              <a:spcAft>
                <a:spcPts val="0"/>
              </a:spcAft>
              <a:buClrTx/>
              <a:buSzPct val="25000"/>
              <a:buFontTx/>
              <a:buNone/>
              <a:tabLst/>
              <a:defRPr/>
            </a:pP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Source Sans Pro"/>
                <a:cs typeface="Arial" panose="020B0604020202020204" pitchFamily="34" charset="0"/>
                <a:sym typeface="Source Sans Pro"/>
              </a:rPr>
              <a:t>Views: 10,868</a:t>
            </a:r>
          </a:p>
          <a:p>
            <a:pPr marL="0" marR="0" lvl="0" indent="0" algn="l" defTabSz="457200" rtl="0" eaLnBrk="1" fontAlgn="auto" latinLnBrk="0" hangingPunct="1">
              <a:lnSpc>
                <a:spcPct val="100000"/>
              </a:lnSpc>
              <a:spcBef>
                <a:spcPts val="0"/>
              </a:spcBef>
              <a:spcAft>
                <a:spcPts val="0"/>
              </a:spcAft>
              <a:buClrTx/>
              <a:buSzPct val="25000"/>
              <a:buFontTx/>
              <a:buNone/>
              <a:tabLst/>
              <a:defRPr/>
            </a:pP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Source Sans Pro"/>
                <a:cs typeface="Arial" panose="020B0604020202020204" pitchFamily="34" charset="0"/>
                <a:sym typeface="Source Sans Pro"/>
              </a:rPr>
              <a:t>Citations: 27 </a:t>
            </a:r>
          </a:p>
          <a:p>
            <a:pPr marL="0" marR="0" lvl="0" indent="0" algn="l" defTabSz="457200" rtl="0" eaLnBrk="1" fontAlgn="auto" latinLnBrk="0" hangingPunct="1">
              <a:lnSpc>
                <a:spcPct val="100000"/>
              </a:lnSpc>
              <a:spcBef>
                <a:spcPts val="0"/>
              </a:spcBef>
              <a:spcAft>
                <a:spcPts val="0"/>
              </a:spcAft>
              <a:buClrTx/>
              <a:buSzPct val="25000"/>
              <a:buFontTx/>
              <a:buNone/>
              <a:tabLst/>
              <a:defRPr/>
            </a:pP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Source Sans Pro"/>
                <a:cs typeface="Arial" panose="020B0604020202020204" pitchFamily="34" charset="0"/>
                <a:sym typeface="Source Sans Pro"/>
              </a:rPr>
              <a:t>Shares: 175</a:t>
            </a: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Source Sans Pro"/>
                <a:cs typeface="Arial" panose="020B0604020202020204" pitchFamily="34" charset="0"/>
                <a:sym typeface="Source Sans Pro"/>
              </a:rPr>
              <a:t/>
            </a:r>
            <a:b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Source Sans Pro"/>
                <a:cs typeface="Arial" panose="020B0604020202020204" pitchFamily="34" charset="0"/>
                <a:sym typeface="Source Sans Pro"/>
              </a:rPr>
            </a:b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Source Sans Pro"/>
                <a:cs typeface="Arial" panose="020B0604020202020204" pitchFamily="34" charset="0"/>
                <a:sym typeface="Source Sans Pro"/>
              </a:rPr>
              <a:t>(pub. Aug. 2015)</a:t>
            </a:r>
          </a:p>
        </p:txBody>
      </p:sp>
      <p:sp>
        <p:nvSpPr>
          <p:cNvPr id="4" name="Title 3"/>
          <p:cNvSpPr>
            <a:spLocks noGrp="1"/>
          </p:cNvSpPr>
          <p:nvPr>
            <p:ph type="title"/>
          </p:nvPr>
        </p:nvSpPr>
        <p:spPr>
          <a:xfrm>
            <a:off x="143436" y="-123649"/>
            <a:ext cx="8823055" cy="1143000"/>
          </a:xfrm>
        </p:spPr>
        <p:txBody>
          <a:bodyPr/>
          <a:lstStyle/>
          <a:p>
            <a:r>
              <a:rPr lang="en-US" dirty="0" smtClean="0"/>
              <a:t>We are learning about scientists</a:t>
            </a:r>
            <a:endParaRPr lang="en-US" dirty="0"/>
          </a:p>
        </p:txBody>
      </p:sp>
    </p:spTree>
    <p:extLst>
      <p:ext uri="{BB962C8B-B14F-4D97-AF65-F5344CB8AC3E}">
        <p14:creationId xmlns:p14="http://schemas.microsoft.com/office/powerpoint/2010/main" val="2111839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Shape 373"/>
          <p:cNvSpPr txBox="1">
            <a:spLocks noGrp="1"/>
          </p:cNvSpPr>
          <p:nvPr>
            <p:ph type="body" idx="1"/>
          </p:nvPr>
        </p:nvSpPr>
        <p:spPr>
          <a:prstGeom prst="rect">
            <a:avLst/>
          </a:prstGeom>
          <a:noFill/>
          <a:ln>
            <a:noFill/>
          </a:ln>
        </p:spPr>
        <p:txBody>
          <a:bodyPr wrap="square" lIns="91425" tIns="45700" rIns="91425" bIns="45700" anchor="t" anchorCtr="0">
            <a:noAutofit/>
          </a:bodyPr>
          <a:lstStyle/>
          <a:p>
            <a:pPr marL="0" marR="0" lvl="0" indent="0" algn="l" rtl="0">
              <a:spcBef>
                <a:spcPts val="0"/>
              </a:spcBef>
              <a:buClr>
                <a:schemeClr val="dk1"/>
              </a:buClr>
              <a:buSzPct val="25000"/>
              <a:buFont typeface="Arial"/>
              <a:buNone/>
            </a:pPr>
            <a:r>
              <a:rPr lang="en-US" sz="3200" b="0" i="0" u="none" strike="noStrike" cap="none">
                <a:solidFill>
                  <a:schemeClr val="dk1"/>
                </a:solidFill>
                <a:latin typeface="Calibri"/>
                <a:ea typeface="Calibri"/>
                <a:cs typeface="Calibri"/>
                <a:sym typeface="Calibri"/>
              </a:rPr>
              <a:t>Results of DataONE </a:t>
            </a:r>
            <a:r>
              <a:rPr lang="en-US" sz="3200" b="0" i="1" u="none" strike="noStrike" cap="none">
                <a:solidFill>
                  <a:schemeClr val="dk1"/>
                </a:solidFill>
                <a:latin typeface="Calibri"/>
                <a:ea typeface="Calibri"/>
                <a:cs typeface="Calibri"/>
                <a:sym typeface="Calibri"/>
              </a:rPr>
              <a:t>scientists </a:t>
            </a:r>
            <a:r>
              <a:rPr lang="en-US" sz="3200" b="0" i="0" u="none" strike="noStrike" cap="none">
                <a:solidFill>
                  <a:schemeClr val="dk1"/>
                </a:solidFill>
                <a:latin typeface="Calibri"/>
                <a:ea typeface="Calibri"/>
                <a:cs typeface="Calibri"/>
                <a:sym typeface="Calibri"/>
              </a:rPr>
              <a:t>surveys show opportunities for universities and libraries…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C30FD93-7853-422A-B491-591626528BCD}"/>
              </a:ext>
            </a:extLst>
          </p:cNvPr>
          <p:cNvSpPr>
            <a:spLocks noGrp="1"/>
          </p:cNvSpPr>
          <p:nvPr>
            <p:ph type="title"/>
          </p:nvPr>
        </p:nvSpPr>
        <p:spPr>
          <a:xfrm>
            <a:off x="182880" y="91440"/>
            <a:ext cx="8503920" cy="553603"/>
          </a:xfrm>
        </p:spPr>
        <p:txBody>
          <a:bodyPr>
            <a:noAutofit/>
          </a:bodyPr>
          <a:lstStyle/>
          <a:p>
            <a:r>
              <a:rPr lang="en-US" sz="3600" b="0" dirty="0"/>
              <a:t>Researchers might…</a:t>
            </a:r>
          </a:p>
        </p:txBody>
      </p:sp>
      <p:grpSp>
        <p:nvGrpSpPr>
          <p:cNvPr id="24" name="Group 23">
            <a:extLst>
              <a:ext uri="{FF2B5EF4-FFF2-40B4-BE49-F238E27FC236}">
                <a16:creationId xmlns:a16="http://schemas.microsoft.com/office/drawing/2014/main" id="{B2335174-6EE6-44A8-8FA3-D91C2D91875A}"/>
              </a:ext>
            </a:extLst>
          </p:cNvPr>
          <p:cNvGrpSpPr/>
          <p:nvPr/>
        </p:nvGrpSpPr>
        <p:grpSpPr>
          <a:xfrm>
            <a:off x="1008678" y="913789"/>
            <a:ext cx="7313519" cy="5162705"/>
            <a:chOff x="152400" y="838200"/>
            <a:chExt cx="8839200" cy="5791200"/>
          </a:xfrm>
        </p:grpSpPr>
        <p:sp>
          <p:nvSpPr>
            <p:cNvPr id="25" name="Arc 5">
              <a:extLst>
                <a:ext uri="{FF2B5EF4-FFF2-40B4-BE49-F238E27FC236}">
                  <a16:creationId xmlns:a16="http://schemas.microsoft.com/office/drawing/2014/main" id="{302DBE8D-9B78-4D83-8435-EBC095C2BE48}"/>
                </a:ext>
              </a:extLst>
            </p:cNvPr>
            <p:cNvSpPr>
              <a:spLocks/>
            </p:cNvSpPr>
            <p:nvPr/>
          </p:nvSpPr>
          <p:spPr bwMode="auto">
            <a:xfrm rot="9030303">
              <a:off x="2871788" y="1255713"/>
              <a:ext cx="4310062" cy="4194175"/>
            </a:xfrm>
            <a:custGeom>
              <a:avLst/>
              <a:gdLst>
                <a:gd name="G0" fmla="+- 792 0 0"/>
                <a:gd name="G1" fmla="+- 21600 0 0"/>
                <a:gd name="G2" fmla="+- 21600 0 0"/>
                <a:gd name="T0" fmla="*/ 0 w 22392"/>
                <a:gd name="T1" fmla="*/ 15 h 23330"/>
                <a:gd name="T2" fmla="*/ 22323 w 22392"/>
                <a:gd name="T3" fmla="*/ 23330 h 23330"/>
                <a:gd name="T4" fmla="*/ 792 w 22392"/>
                <a:gd name="T5" fmla="*/ 21600 h 23330"/>
              </a:gdLst>
              <a:ahLst/>
              <a:cxnLst>
                <a:cxn ang="0">
                  <a:pos x="T0" y="T1"/>
                </a:cxn>
                <a:cxn ang="0">
                  <a:pos x="T2" y="T3"/>
                </a:cxn>
                <a:cxn ang="0">
                  <a:pos x="T4" y="T5"/>
                </a:cxn>
              </a:cxnLst>
              <a:rect l="0" t="0" r="r" b="b"/>
              <a:pathLst>
                <a:path w="22392" h="23330" fill="none" extrusionOk="0">
                  <a:moveTo>
                    <a:pt x="-1" y="14"/>
                  </a:moveTo>
                  <a:cubicBezTo>
                    <a:pt x="263" y="4"/>
                    <a:pt x="527" y="-1"/>
                    <a:pt x="792" y="-1"/>
                  </a:cubicBezTo>
                  <a:cubicBezTo>
                    <a:pt x="12721" y="0"/>
                    <a:pt x="22392" y="9670"/>
                    <a:pt x="22392" y="21600"/>
                  </a:cubicBezTo>
                  <a:cubicBezTo>
                    <a:pt x="22392" y="22177"/>
                    <a:pt x="22368" y="22754"/>
                    <a:pt x="22322" y="23329"/>
                  </a:cubicBezTo>
                </a:path>
                <a:path w="22392" h="23330" stroke="0" extrusionOk="0">
                  <a:moveTo>
                    <a:pt x="-1" y="14"/>
                  </a:moveTo>
                  <a:cubicBezTo>
                    <a:pt x="263" y="4"/>
                    <a:pt x="527" y="-1"/>
                    <a:pt x="792" y="-1"/>
                  </a:cubicBezTo>
                  <a:cubicBezTo>
                    <a:pt x="12721" y="0"/>
                    <a:pt x="22392" y="9670"/>
                    <a:pt x="22392" y="21600"/>
                  </a:cubicBezTo>
                  <a:cubicBezTo>
                    <a:pt x="22392" y="22177"/>
                    <a:pt x="22368" y="22754"/>
                    <a:pt x="22322" y="23329"/>
                  </a:cubicBezTo>
                  <a:lnTo>
                    <a:pt x="792" y="21600"/>
                  </a:lnTo>
                  <a:close/>
                </a:path>
              </a:pathLst>
            </a:custGeom>
            <a:noFill/>
            <a:ln w="57150">
              <a:solidFill>
                <a:schemeClr val="bg2"/>
              </a:solidFill>
              <a:round/>
              <a:headEnd/>
              <a:tailEnd type="stealth"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1F497D"/>
                </a:solidFill>
                <a:effectLst/>
                <a:uLnTx/>
                <a:uFillTx/>
                <a:latin typeface="Arial"/>
                <a:ea typeface="ＭＳ Ｐゴシック"/>
              </a:endParaRPr>
            </a:p>
          </p:txBody>
        </p:sp>
        <p:sp>
          <p:nvSpPr>
            <p:cNvPr id="26" name="Arc 6">
              <a:extLst>
                <a:ext uri="{FF2B5EF4-FFF2-40B4-BE49-F238E27FC236}">
                  <a16:creationId xmlns:a16="http://schemas.microsoft.com/office/drawing/2014/main" id="{6E46133C-C51B-4E38-855C-509EDA19D5AE}"/>
                </a:ext>
              </a:extLst>
            </p:cNvPr>
            <p:cNvSpPr>
              <a:spLocks/>
            </p:cNvSpPr>
            <p:nvPr/>
          </p:nvSpPr>
          <p:spPr bwMode="auto">
            <a:xfrm rot="200973">
              <a:off x="5127625" y="1328738"/>
              <a:ext cx="1674813" cy="2189162"/>
            </a:xfrm>
            <a:custGeom>
              <a:avLst/>
              <a:gdLst>
                <a:gd name="G0" fmla="+- 0 0 0"/>
                <a:gd name="G1" fmla="+- 21600 0 0"/>
                <a:gd name="G2" fmla="+- 21600 0 0"/>
                <a:gd name="T0" fmla="*/ 0 w 13298"/>
                <a:gd name="T1" fmla="*/ 0 h 21600"/>
                <a:gd name="T2" fmla="*/ 13298 w 13298"/>
                <a:gd name="T3" fmla="*/ 4579 h 21600"/>
                <a:gd name="T4" fmla="*/ 0 w 13298"/>
                <a:gd name="T5" fmla="*/ 21600 h 21600"/>
              </a:gdLst>
              <a:ahLst/>
              <a:cxnLst>
                <a:cxn ang="0">
                  <a:pos x="T0" y="T1"/>
                </a:cxn>
                <a:cxn ang="0">
                  <a:pos x="T2" y="T3"/>
                </a:cxn>
                <a:cxn ang="0">
                  <a:pos x="T4" y="T5"/>
                </a:cxn>
              </a:cxnLst>
              <a:rect l="0" t="0" r="r" b="b"/>
              <a:pathLst>
                <a:path w="13298" h="21600" fill="none" extrusionOk="0">
                  <a:moveTo>
                    <a:pt x="0" y="-1"/>
                  </a:moveTo>
                  <a:cubicBezTo>
                    <a:pt x="4819" y="-1"/>
                    <a:pt x="9500" y="1611"/>
                    <a:pt x="13298" y="4578"/>
                  </a:cubicBezTo>
                </a:path>
                <a:path w="13298" h="21600" stroke="0" extrusionOk="0">
                  <a:moveTo>
                    <a:pt x="0" y="-1"/>
                  </a:moveTo>
                  <a:cubicBezTo>
                    <a:pt x="4819" y="-1"/>
                    <a:pt x="9500" y="1611"/>
                    <a:pt x="13298" y="4578"/>
                  </a:cubicBezTo>
                  <a:lnTo>
                    <a:pt x="0" y="21600"/>
                  </a:lnTo>
                  <a:close/>
                </a:path>
              </a:pathLst>
            </a:custGeom>
            <a:noFill/>
            <a:ln w="57150">
              <a:solidFill>
                <a:schemeClr val="bg2"/>
              </a:solidFill>
              <a:round/>
              <a:headEnd/>
              <a:tailEnd type="stealth"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F497D"/>
                </a:solidFill>
                <a:effectLst/>
                <a:uLnTx/>
                <a:uFillTx/>
                <a:latin typeface="Arial"/>
                <a:ea typeface="ＭＳ Ｐゴシック"/>
              </a:endParaRPr>
            </a:p>
          </p:txBody>
        </p:sp>
        <p:sp>
          <p:nvSpPr>
            <p:cNvPr id="27" name="AutoShape 7">
              <a:extLst>
                <a:ext uri="{FF2B5EF4-FFF2-40B4-BE49-F238E27FC236}">
                  <a16:creationId xmlns:a16="http://schemas.microsoft.com/office/drawing/2014/main" id="{20F64A52-0999-4C39-9BDE-27249C120B1F}"/>
                </a:ext>
              </a:extLst>
            </p:cNvPr>
            <p:cNvSpPr>
              <a:spLocks noChangeArrowheads="1"/>
            </p:cNvSpPr>
            <p:nvPr/>
          </p:nvSpPr>
          <p:spPr bwMode="auto">
            <a:xfrm>
              <a:off x="3505200" y="838200"/>
              <a:ext cx="1981200" cy="762000"/>
            </a:xfrm>
            <a:prstGeom prst="roundRect">
              <a:avLst>
                <a:gd name="adj" fmla="val 16667"/>
              </a:avLst>
            </a:prstGeom>
            <a:gradFill rotWithShape="1">
              <a:gsLst>
                <a:gs pos="0">
                  <a:srgbClr val="007AA0">
                    <a:gamma/>
                    <a:tint val="0"/>
                    <a:invGamma/>
                  </a:srgbClr>
                </a:gs>
                <a:gs pos="100000">
                  <a:srgbClr val="87BDCD"/>
                </a:gs>
              </a:gsLst>
              <a:lin ang="5400000" scaled="1"/>
            </a:gradFill>
            <a:ln w="9525">
              <a:solidFill>
                <a:sysClr val="windowText" lastClr="000000"/>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chemeClr val="bg2"/>
                  </a:solidFill>
                  <a:effectLst/>
                  <a:uLnTx/>
                  <a:uFillTx/>
                  <a:latin typeface="Arial"/>
                  <a:ea typeface="ＭＳ Ｐゴシック"/>
                </a:rPr>
                <a:t>Plan</a:t>
              </a:r>
            </a:p>
          </p:txBody>
        </p:sp>
        <p:sp>
          <p:nvSpPr>
            <p:cNvPr id="28" name="Arc 8">
              <a:extLst>
                <a:ext uri="{FF2B5EF4-FFF2-40B4-BE49-F238E27FC236}">
                  <a16:creationId xmlns:a16="http://schemas.microsoft.com/office/drawing/2014/main" id="{D6E59B16-AA7E-4E74-A5A8-57E5C5B0ABF0}"/>
                </a:ext>
              </a:extLst>
            </p:cNvPr>
            <p:cNvSpPr>
              <a:spLocks/>
            </p:cNvSpPr>
            <p:nvPr/>
          </p:nvSpPr>
          <p:spPr bwMode="auto">
            <a:xfrm rot="2945493">
              <a:off x="6707982" y="2472531"/>
              <a:ext cx="1022350" cy="2173287"/>
            </a:xfrm>
            <a:custGeom>
              <a:avLst/>
              <a:gdLst>
                <a:gd name="G0" fmla="+- 0 0 0"/>
                <a:gd name="G1" fmla="+- 21600 0 0"/>
                <a:gd name="G2" fmla="+- 21600 0 0"/>
                <a:gd name="T0" fmla="*/ 0 w 10422"/>
                <a:gd name="T1" fmla="*/ 0 h 21600"/>
                <a:gd name="T2" fmla="*/ 10422 w 10422"/>
                <a:gd name="T3" fmla="*/ 2680 h 21600"/>
                <a:gd name="T4" fmla="*/ 0 w 10422"/>
                <a:gd name="T5" fmla="*/ 21600 h 21600"/>
              </a:gdLst>
              <a:ahLst/>
              <a:cxnLst>
                <a:cxn ang="0">
                  <a:pos x="T0" y="T1"/>
                </a:cxn>
                <a:cxn ang="0">
                  <a:pos x="T2" y="T3"/>
                </a:cxn>
                <a:cxn ang="0">
                  <a:pos x="T4" y="T5"/>
                </a:cxn>
              </a:cxnLst>
              <a:rect l="0" t="0" r="r" b="b"/>
              <a:pathLst>
                <a:path w="10422" h="21600" fill="none" extrusionOk="0">
                  <a:moveTo>
                    <a:pt x="0" y="-1"/>
                  </a:moveTo>
                  <a:cubicBezTo>
                    <a:pt x="3644" y="-1"/>
                    <a:pt x="7229" y="922"/>
                    <a:pt x="10421" y="2680"/>
                  </a:cubicBezTo>
                </a:path>
                <a:path w="10422" h="21600" stroke="0" extrusionOk="0">
                  <a:moveTo>
                    <a:pt x="0" y="-1"/>
                  </a:moveTo>
                  <a:cubicBezTo>
                    <a:pt x="3644" y="-1"/>
                    <a:pt x="7229" y="922"/>
                    <a:pt x="10421" y="2680"/>
                  </a:cubicBezTo>
                  <a:lnTo>
                    <a:pt x="0" y="21600"/>
                  </a:lnTo>
                  <a:close/>
                </a:path>
              </a:pathLst>
            </a:custGeom>
            <a:noFill/>
            <a:ln w="57150">
              <a:solidFill>
                <a:schemeClr val="bg2"/>
              </a:solidFill>
              <a:round/>
              <a:headEnd/>
              <a:tailEnd type="stealth"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F497D"/>
                </a:solidFill>
                <a:effectLst/>
                <a:uLnTx/>
                <a:uFillTx/>
                <a:latin typeface="Arial"/>
                <a:ea typeface="ＭＳ Ｐゴシック"/>
              </a:endParaRPr>
            </a:p>
          </p:txBody>
        </p:sp>
        <p:sp>
          <p:nvSpPr>
            <p:cNvPr id="29" name="AutoShape 9">
              <a:extLst>
                <a:ext uri="{FF2B5EF4-FFF2-40B4-BE49-F238E27FC236}">
                  <a16:creationId xmlns:a16="http://schemas.microsoft.com/office/drawing/2014/main" id="{0EE158DD-6663-4EC8-873B-4FA638786517}"/>
                </a:ext>
              </a:extLst>
            </p:cNvPr>
            <p:cNvSpPr>
              <a:spLocks noChangeArrowheads="1"/>
            </p:cNvSpPr>
            <p:nvPr/>
          </p:nvSpPr>
          <p:spPr bwMode="auto">
            <a:xfrm>
              <a:off x="6248399" y="1828799"/>
              <a:ext cx="1981200" cy="762000"/>
            </a:xfrm>
            <a:prstGeom prst="roundRect">
              <a:avLst>
                <a:gd name="adj" fmla="val 16667"/>
              </a:avLst>
            </a:prstGeom>
            <a:gradFill rotWithShape="1">
              <a:gsLst>
                <a:gs pos="0">
                  <a:srgbClr val="007AA0">
                    <a:gamma/>
                    <a:tint val="0"/>
                    <a:invGamma/>
                  </a:srgbClr>
                </a:gs>
                <a:gs pos="100000">
                  <a:srgbClr val="87BDCD"/>
                </a:gs>
              </a:gsLst>
              <a:lin ang="5400000" scaled="1"/>
            </a:gradFill>
            <a:ln w="9525">
              <a:solidFill>
                <a:sysClr val="windowText" lastClr="000000"/>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chemeClr val="bg2"/>
                  </a:solidFill>
                  <a:effectLst/>
                  <a:uLnTx/>
                  <a:uFillTx/>
                  <a:latin typeface="Arial"/>
                  <a:ea typeface="ＭＳ Ｐゴシック"/>
                </a:rPr>
                <a:t>Collect</a:t>
              </a:r>
            </a:p>
          </p:txBody>
        </p:sp>
        <p:sp>
          <p:nvSpPr>
            <p:cNvPr id="30" name="Arc 10">
              <a:extLst>
                <a:ext uri="{FF2B5EF4-FFF2-40B4-BE49-F238E27FC236}">
                  <a16:creationId xmlns:a16="http://schemas.microsoft.com/office/drawing/2014/main" id="{7033708D-BBE4-410A-9834-732582656D36}"/>
                </a:ext>
              </a:extLst>
            </p:cNvPr>
            <p:cNvSpPr>
              <a:spLocks/>
            </p:cNvSpPr>
            <p:nvPr/>
          </p:nvSpPr>
          <p:spPr bwMode="auto">
            <a:xfrm rot="19557026">
              <a:off x="1981200" y="1316038"/>
              <a:ext cx="2057400" cy="2189162"/>
            </a:xfrm>
            <a:custGeom>
              <a:avLst/>
              <a:gdLst>
                <a:gd name="G0" fmla="+- 0 0 0"/>
                <a:gd name="G1" fmla="+- 21600 0 0"/>
                <a:gd name="G2" fmla="+- 21600 0 0"/>
                <a:gd name="T0" fmla="*/ 0 w 13298"/>
                <a:gd name="T1" fmla="*/ 0 h 21600"/>
                <a:gd name="T2" fmla="*/ 13298 w 13298"/>
                <a:gd name="T3" fmla="*/ 4579 h 21600"/>
                <a:gd name="T4" fmla="*/ 0 w 13298"/>
                <a:gd name="T5" fmla="*/ 21600 h 21600"/>
              </a:gdLst>
              <a:ahLst/>
              <a:cxnLst>
                <a:cxn ang="0">
                  <a:pos x="T0" y="T1"/>
                </a:cxn>
                <a:cxn ang="0">
                  <a:pos x="T2" y="T3"/>
                </a:cxn>
                <a:cxn ang="0">
                  <a:pos x="T4" y="T5"/>
                </a:cxn>
              </a:cxnLst>
              <a:rect l="0" t="0" r="r" b="b"/>
              <a:pathLst>
                <a:path w="13298" h="21600" fill="none" extrusionOk="0">
                  <a:moveTo>
                    <a:pt x="0" y="-1"/>
                  </a:moveTo>
                  <a:cubicBezTo>
                    <a:pt x="4819" y="-1"/>
                    <a:pt x="9500" y="1611"/>
                    <a:pt x="13298" y="4578"/>
                  </a:cubicBezTo>
                </a:path>
                <a:path w="13298" h="21600" stroke="0" extrusionOk="0">
                  <a:moveTo>
                    <a:pt x="0" y="-1"/>
                  </a:moveTo>
                  <a:cubicBezTo>
                    <a:pt x="4819" y="-1"/>
                    <a:pt x="9500" y="1611"/>
                    <a:pt x="13298" y="4578"/>
                  </a:cubicBezTo>
                  <a:lnTo>
                    <a:pt x="0" y="21600"/>
                  </a:lnTo>
                  <a:close/>
                </a:path>
              </a:pathLst>
            </a:custGeom>
            <a:noFill/>
            <a:ln w="57150">
              <a:solidFill>
                <a:schemeClr val="tx2"/>
              </a:solidFill>
              <a:round/>
              <a:headEnd/>
              <a:tailEnd type="stealth"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1F497D"/>
                </a:solidFill>
                <a:effectLst/>
                <a:uLnTx/>
                <a:uFillTx/>
                <a:latin typeface="Arial"/>
                <a:ea typeface="ＭＳ Ｐゴシック"/>
              </a:endParaRPr>
            </a:p>
          </p:txBody>
        </p:sp>
        <p:sp>
          <p:nvSpPr>
            <p:cNvPr id="31" name="Arc 11">
              <a:extLst>
                <a:ext uri="{FF2B5EF4-FFF2-40B4-BE49-F238E27FC236}">
                  <a16:creationId xmlns:a16="http://schemas.microsoft.com/office/drawing/2014/main" id="{B6BB3D1A-47E9-4F95-9DA3-E641CFAC0742}"/>
                </a:ext>
              </a:extLst>
            </p:cNvPr>
            <p:cNvSpPr>
              <a:spLocks/>
            </p:cNvSpPr>
            <p:nvPr/>
          </p:nvSpPr>
          <p:spPr bwMode="auto">
            <a:xfrm rot="6391628">
              <a:off x="6346032" y="3263106"/>
              <a:ext cx="1219200" cy="2173287"/>
            </a:xfrm>
            <a:custGeom>
              <a:avLst/>
              <a:gdLst>
                <a:gd name="G0" fmla="+- 2074 0 0"/>
                <a:gd name="G1" fmla="+- 21600 0 0"/>
                <a:gd name="G2" fmla="+- 21600 0 0"/>
                <a:gd name="T0" fmla="*/ 0 w 12496"/>
                <a:gd name="T1" fmla="*/ 100 h 21600"/>
                <a:gd name="T2" fmla="*/ 12496 w 12496"/>
                <a:gd name="T3" fmla="*/ 2680 h 21600"/>
                <a:gd name="T4" fmla="*/ 2074 w 12496"/>
                <a:gd name="T5" fmla="*/ 21600 h 21600"/>
              </a:gdLst>
              <a:ahLst/>
              <a:cxnLst>
                <a:cxn ang="0">
                  <a:pos x="T0" y="T1"/>
                </a:cxn>
                <a:cxn ang="0">
                  <a:pos x="T2" y="T3"/>
                </a:cxn>
                <a:cxn ang="0">
                  <a:pos x="T4" y="T5"/>
                </a:cxn>
              </a:cxnLst>
              <a:rect l="0" t="0" r="r" b="b"/>
              <a:pathLst>
                <a:path w="12496" h="21600" fill="none" extrusionOk="0">
                  <a:moveTo>
                    <a:pt x="-1" y="99"/>
                  </a:moveTo>
                  <a:cubicBezTo>
                    <a:pt x="689" y="33"/>
                    <a:pt x="1381" y="-1"/>
                    <a:pt x="2074" y="-1"/>
                  </a:cubicBezTo>
                  <a:cubicBezTo>
                    <a:pt x="5718" y="-1"/>
                    <a:pt x="9303" y="922"/>
                    <a:pt x="12495" y="2680"/>
                  </a:cubicBezTo>
                </a:path>
                <a:path w="12496" h="21600" stroke="0" extrusionOk="0">
                  <a:moveTo>
                    <a:pt x="-1" y="99"/>
                  </a:moveTo>
                  <a:cubicBezTo>
                    <a:pt x="689" y="33"/>
                    <a:pt x="1381" y="-1"/>
                    <a:pt x="2074" y="-1"/>
                  </a:cubicBezTo>
                  <a:cubicBezTo>
                    <a:pt x="5718" y="-1"/>
                    <a:pt x="9303" y="922"/>
                    <a:pt x="12495" y="2680"/>
                  </a:cubicBezTo>
                  <a:lnTo>
                    <a:pt x="2074" y="21600"/>
                  </a:lnTo>
                  <a:close/>
                </a:path>
              </a:pathLst>
            </a:custGeom>
            <a:noFill/>
            <a:ln w="57150">
              <a:solidFill>
                <a:schemeClr val="bg2"/>
              </a:solidFill>
              <a:round/>
              <a:headEnd/>
              <a:tailEnd type="stealth"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F497D"/>
                </a:solidFill>
                <a:effectLst/>
                <a:uLnTx/>
                <a:uFillTx/>
                <a:latin typeface="Arial"/>
                <a:ea typeface="ＭＳ Ｐゴシック"/>
              </a:endParaRPr>
            </a:p>
          </p:txBody>
        </p:sp>
        <p:sp>
          <p:nvSpPr>
            <p:cNvPr id="32" name="Arc 12">
              <a:extLst>
                <a:ext uri="{FF2B5EF4-FFF2-40B4-BE49-F238E27FC236}">
                  <a16:creationId xmlns:a16="http://schemas.microsoft.com/office/drawing/2014/main" id="{0E9A1072-FD2D-4F85-9872-12CFF55C8E85}"/>
                </a:ext>
              </a:extLst>
            </p:cNvPr>
            <p:cNvSpPr>
              <a:spLocks/>
            </p:cNvSpPr>
            <p:nvPr/>
          </p:nvSpPr>
          <p:spPr bwMode="auto">
            <a:xfrm rot="21198054" flipV="1">
              <a:off x="5334000" y="3938588"/>
              <a:ext cx="1674813" cy="2189162"/>
            </a:xfrm>
            <a:custGeom>
              <a:avLst/>
              <a:gdLst>
                <a:gd name="G0" fmla="+- 0 0 0"/>
                <a:gd name="G1" fmla="+- 21600 0 0"/>
                <a:gd name="G2" fmla="+- 21600 0 0"/>
                <a:gd name="T0" fmla="*/ 0 w 13298"/>
                <a:gd name="T1" fmla="*/ 0 h 21600"/>
                <a:gd name="T2" fmla="*/ 13298 w 13298"/>
                <a:gd name="T3" fmla="*/ 4579 h 21600"/>
                <a:gd name="T4" fmla="*/ 0 w 13298"/>
                <a:gd name="T5" fmla="*/ 21600 h 21600"/>
              </a:gdLst>
              <a:ahLst/>
              <a:cxnLst>
                <a:cxn ang="0">
                  <a:pos x="T0" y="T1"/>
                </a:cxn>
                <a:cxn ang="0">
                  <a:pos x="T2" y="T3"/>
                </a:cxn>
                <a:cxn ang="0">
                  <a:pos x="T4" y="T5"/>
                </a:cxn>
              </a:cxnLst>
              <a:rect l="0" t="0" r="r" b="b"/>
              <a:pathLst>
                <a:path w="13298" h="21600" fill="none" extrusionOk="0">
                  <a:moveTo>
                    <a:pt x="0" y="-1"/>
                  </a:moveTo>
                  <a:cubicBezTo>
                    <a:pt x="4819" y="-1"/>
                    <a:pt x="9500" y="1611"/>
                    <a:pt x="13298" y="4578"/>
                  </a:cubicBezTo>
                </a:path>
                <a:path w="13298" h="21600" stroke="0" extrusionOk="0">
                  <a:moveTo>
                    <a:pt x="0" y="-1"/>
                  </a:moveTo>
                  <a:cubicBezTo>
                    <a:pt x="4819" y="-1"/>
                    <a:pt x="9500" y="1611"/>
                    <a:pt x="13298" y="4578"/>
                  </a:cubicBezTo>
                  <a:lnTo>
                    <a:pt x="0" y="21600"/>
                  </a:lnTo>
                  <a:close/>
                </a:path>
              </a:pathLst>
            </a:custGeom>
            <a:noFill/>
            <a:ln w="57150">
              <a:solidFill>
                <a:srgbClr val="FD6D08"/>
              </a:solidFill>
              <a:round/>
              <a:headEnd type="stealth" w="med" len="lg"/>
              <a:tailEnd type="none"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Arial"/>
                <a:ea typeface="ＭＳ Ｐゴシック"/>
              </a:endParaRPr>
            </a:p>
          </p:txBody>
        </p:sp>
        <p:sp>
          <p:nvSpPr>
            <p:cNvPr id="33" name="AutoShape 13">
              <a:extLst>
                <a:ext uri="{FF2B5EF4-FFF2-40B4-BE49-F238E27FC236}">
                  <a16:creationId xmlns:a16="http://schemas.microsoft.com/office/drawing/2014/main" id="{6B3724E1-6C50-4DD4-9367-CC4ADA4A593D}"/>
                </a:ext>
              </a:extLst>
            </p:cNvPr>
            <p:cNvSpPr>
              <a:spLocks noChangeArrowheads="1"/>
            </p:cNvSpPr>
            <p:nvPr/>
          </p:nvSpPr>
          <p:spPr bwMode="auto">
            <a:xfrm>
              <a:off x="6248399" y="5181600"/>
              <a:ext cx="1981200" cy="762000"/>
            </a:xfrm>
            <a:prstGeom prst="roundRect">
              <a:avLst>
                <a:gd name="adj" fmla="val 16667"/>
              </a:avLst>
            </a:prstGeom>
            <a:gradFill rotWithShape="1">
              <a:gsLst>
                <a:gs pos="0">
                  <a:srgbClr val="007AA0">
                    <a:gamma/>
                    <a:tint val="0"/>
                    <a:invGamma/>
                  </a:srgbClr>
                </a:gs>
                <a:gs pos="100000">
                  <a:srgbClr val="87BDCD"/>
                </a:gs>
              </a:gsLst>
              <a:lin ang="5400000" scaled="1"/>
            </a:gradFill>
            <a:ln w="9525">
              <a:solidFill>
                <a:sysClr val="windowText" lastClr="000000"/>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D6D08"/>
                  </a:solidFill>
                  <a:effectLst/>
                  <a:uLnTx/>
                  <a:uFillTx/>
                  <a:latin typeface="Arial"/>
                  <a:ea typeface="ＭＳ Ｐゴシック"/>
                </a:rPr>
                <a:t>Describe</a:t>
              </a:r>
            </a:p>
          </p:txBody>
        </p:sp>
        <p:sp>
          <p:nvSpPr>
            <p:cNvPr id="34" name="Arc 14">
              <a:extLst>
                <a:ext uri="{FF2B5EF4-FFF2-40B4-BE49-F238E27FC236}">
                  <a16:creationId xmlns:a16="http://schemas.microsoft.com/office/drawing/2014/main" id="{B34E21B8-EAD4-4EA1-8AC2-C413CDEF6D8E}"/>
                </a:ext>
              </a:extLst>
            </p:cNvPr>
            <p:cNvSpPr>
              <a:spLocks/>
            </p:cNvSpPr>
            <p:nvPr/>
          </p:nvSpPr>
          <p:spPr bwMode="auto">
            <a:xfrm rot="1592456" flipV="1">
              <a:off x="2817813" y="4267200"/>
              <a:ext cx="1674812" cy="2189163"/>
            </a:xfrm>
            <a:custGeom>
              <a:avLst/>
              <a:gdLst>
                <a:gd name="G0" fmla="+- 0 0 0"/>
                <a:gd name="G1" fmla="+- 21600 0 0"/>
                <a:gd name="G2" fmla="+- 21600 0 0"/>
                <a:gd name="T0" fmla="*/ 0 w 13298"/>
                <a:gd name="T1" fmla="*/ 0 h 21600"/>
                <a:gd name="T2" fmla="*/ 13298 w 13298"/>
                <a:gd name="T3" fmla="*/ 4579 h 21600"/>
                <a:gd name="T4" fmla="*/ 0 w 13298"/>
                <a:gd name="T5" fmla="*/ 21600 h 21600"/>
              </a:gdLst>
              <a:ahLst/>
              <a:cxnLst>
                <a:cxn ang="0">
                  <a:pos x="T0" y="T1"/>
                </a:cxn>
                <a:cxn ang="0">
                  <a:pos x="T2" y="T3"/>
                </a:cxn>
                <a:cxn ang="0">
                  <a:pos x="T4" y="T5"/>
                </a:cxn>
              </a:cxnLst>
              <a:rect l="0" t="0" r="r" b="b"/>
              <a:pathLst>
                <a:path w="13298" h="21600" fill="none" extrusionOk="0">
                  <a:moveTo>
                    <a:pt x="0" y="-1"/>
                  </a:moveTo>
                  <a:cubicBezTo>
                    <a:pt x="4819" y="-1"/>
                    <a:pt x="9500" y="1611"/>
                    <a:pt x="13298" y="4578"/>
                  </a:cubicBezTo>
                </a:path>
                <a:path w="13298" h="21600" stroke="0" extrusionOk="0">
                  <a:moveTo>
                    <a:pt x="0" y="-1"/>
                  </a:moveTo>
                  <a:cubicBezTo>
                    <a:pt x="4819" y="-1"/>
                    <a:pt x="9500" y="1611"/>
                    <a:pt x="13298" y="4578"/>
                  </a:cubicBezTo>
                  <a:lnTo>
                    <a:pt x="0" y="21600"/>
                  </a:lnTo>
                  <a:close/>
                </a:path>
              </a:pathLst>
            </a:custGeom>
            <a:noFill/>
            <a:ln w="57150">
              <a:solidFill>
                <a:srgbClr val="FD6D08"/>
              </a:solidFill>
              <a:prstDash val="sysDot"/>
              <a:round/>
              <a:headEnd type="stealth" w="med" len="lg"/>
              <a:tailEnd type="none"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prstClr val="black"/>
                </a:solidFill>
                <a:effectLst/>
                <a:uLnTx/>
                <a:uFillTx/>
                <a:latin typeface="Arial"/>
                <a:ea typeface="ＭＳ Ｐゴシック"/>
              </a:endParaRPr>
            </a:p>
          </p:txBody>
        </p:sp>
        <p:sp>
          <p:nvSpPr>
            <p:cNvPr id="35" name="AutoShape 15">
              <a:extLst>
                <a:ext uri="{FF2B5EF4-FFF2-40B4-BE49-F238E27FC236}">
                  <a16:creationId xmlns:a16="http://schemas.microsoft.com/office/drawing/2014/main" id="{88C247BE-07CF-446F-8F75-1116C3757D6A}"/>
                </a:ext>
              </a:extLst>
            </p:cNvPr>
            <p:cNvSpPr>
              <a:spLocks noChangeArrowheads="1"/>
            </p:cNvSpPr>
            <p:nvPr/>
          </p:nvSpPr>
          <p:spPr bwMode="auto">
            <a:xfrm>
              <a:off x="3505200" y="5867400"/>
              <a:ext cx="1981200" cy="762000"/>
            </a:xfrm>
            <a:prstGeom prst="roundRect">
              <a:avLst>
                <a:gd name="adj" fmla="val 16667"/>
              </a:avLst>
            </a:prstGeom>
            <a:gradFill rotWithShape="1">
              <a:gsLst>
                <a:gs pos="0">
                  <a:srgbClr val="007AA0">
                    <a:gamma/>
                    <a:tint val="0"/>
                    <a:invGamma/>
                  </a:srgbClr>
                </a:gs>
                <a:gs pos="100000">
                  <a:srgbClr val="87BDCD"/>
                </a:gs>
              </a:gsLst>
              <a:lin ang="5400000" scaled="1"/>
            </a:gradFill>
            <a:ln w="9525">
              <a:solidFill>
                <a:sysClr val="windowText" lastClr="000000"/>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D6D08"/>
                  </a:solidFill>
                  <a:effectLst/>
                  <a:uLnTx/>
                  <a:uFillTx/>
                  <a:latin typeface="Arial"/>
                  <a:ea typeface="ＭＳ Ｐゴシック"/>
                </a:rPr>
                <a:t>Preserve</a:t>
              </a:r>
            </a:p>
          </p:txBody>
        </p:sp>
        <p:sp>
          <p:nvSpPr>
            <p:cNvPr id="36" name="Arc 16">
              <a:extLst>
                <a:ext uri="{FF2B5EF4-FFF2-40B4-BE49-F238E27FC236}">
                  <a16:creationId xmlns:a16="http://schemas.microsoft.com/office/drawing/2014/main" id="{DF067E2E-031C-4550-849A-D0C3C7EE3D6F}"/>
                </a:ext>
              </a:extLst>
            </p:cNvPr>
            <p:cNvSpPr>
              <a:spLocks/>
            </p:cNvSpPr>
            <p:nvPr/>
          </p:nvSpPr>
          <p:spPr bwMode="auto">
            <a:xfrm rot="4733351" flipV="1">
              <a:off x="1116013" y="3630613"/>
              <a:ext cx="1522412" cy="2189162"/>
            </a:xfrm>
            <a:custGeom>
              <a:avLst/>
              <a:gdLst>
                <a:gd name="G0" fmla="+- 0 0 0"/>
                <a:gd name="G1" fmla="+- 21600 0 0"/>
                <a:gd name="G2" fmla="+- 21600 0 0"/>
                <a:gd name="T0" fmla="*/ 0 w 17034"/>
                <a:gd name="T1" fmla="*/ 0 h 21600"/>
                <a:gd name="T2" fmla="*/ 17034 w 17034"/>
                <a:gd name="T3" fmla="*/ 8319 h 21600"/>
                <a:gd name="T4" fmla="*/ 0 w 17034"/>
                <a:gd name="T5" fmla="*/ 21600 h 21600"/>
              </a:gdLst>
              <a:ahLst/>
              <a:cxnLst>
                <a:cxn ang="0">
                  <a:pos x="T0" y="T1"/>
                </a:cxn>
                <a:cxn ang="0">
                  <a:pos x="T2" y="T3"/>
                </a:cxn>
                <a:cxn ang="0">
                  <a:pos x="T4" y="T5"/>
                </a:cxn>
              </a:cxnLst>
              <a:rect l="0" t="0" r="r" b="b"/>
              <a:pathLst>
                <a:path w="17034" h="21600" fill="none" extrusionOk="0">
                  <a:moveTo>
                    <a:pt x="0" y="-1"/>
                  </a:moveTo>
                  <a:cubicBezTo>
                    <a:pt x="6656" y="-1"/>
                    <a:pt x="12941" y="3069"/>
                    <a:pt x="17034" y="8318"/>
                  </a:cubicBezTo>
                </a:path>
                <a:path w="17034" h="21600" stroke="0" extrusionOk="0">
                  <a:moveTo>
                    <a:pt x="0" y="-1"/>
                  </a:moveTo>
                  <a:cubicBezTo>
                    <a:pt x="6656" y="-1"/>
                    <a:pt x="12941" y="3069"/>
                    <a:pt x="17034" y="8318"/>
                  </a:cubicBezTo>
                  <a:lnTo>
                    <a:pt x="0" y="21600"/>
                  </a:lnTo>
                  <a:close/>
                </a:path>
              </a:pathLst>
            </a:custGeom>
            <a:noFill/>
            <a:ln w="57150">
              <a:solidFill>
                <a:srgbClr val="FD6D08"/>
              </a:solidFill>
              <a:round/>
              <a:headEnd type="stealth" w="med" len="lg"/>
              <a:tailEnd type="none"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Arial"/>
                <a:ea typeface="ＭＳ Ｐゴシック"/>
              </a:endParaRPr>
            </a:p>
          </p:txBody>
        </p:sp>
        <p:sp>
          <p:nvSpPr>
            <p:cNvPr id="37" name="AutoShape 17">
              <a:extLst>
                <a:ext uri="{FF2B5EF4-FFF2-40B4-BE49-F238E27FC236}">
                  <a16:creationId xmlns:a16="http://schemas.microsoft.com/office/drawing/2014/main" id="{F38731CD-537C-4DDE-8CDA-5125DED653F5}"/>
                </a:ext>
              </a:extLst>
            </p:cNvPr>
            <p:cNvSpPr>
              <a:spLocks noChangeArrowheads="1"/>
            </p:cNvSpPr>
            <p:nvPr/>
          </p:nvSpPr>
          <p:spPr bwMode="auto">
            <a:xfrm>
              <a:off x="762000" y="5181600"/>
              <a:ext cx="1981200" cy="762000"/>
            </a:xfrm>
            <a:prstGeom prst="roundRect">
              <a:avLst>
                <a:gd name="adj" fmla="val 16667"/>
              </a:avLst>
            </a:prstGeom>
            <a:gradFill rotWithShape="1">
              <a:gsLst>
                <a:gs pos="0">
                  <a:srgbClr val="007AA0">
                    <a:gamma/>
                    <a:tint val="0"/>
                    <a:invGamma/>
                  </a:srgbClr>
                </a:gs>
                <a:gs pos="100000">
                  <a:srgbClr val="87BDCD"/>
                </a:gs>
              </a:gsLst>
              <a:lin ang="5400000" scaled="1"/>
            </a:gradFill>
            <a:ln w="9525">
              <a:solidFill>
                <a:sysClr val="windowText" lastClr="000000"/>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D6D08"/>
                  </a:solidFill>
                  <a:effectLst/>
                  <a:uLnTx/>
                  <a:uFillTx/>
                  <a:latin typeface="Arial"/>
                  <a:ea typeface="ＭＳ Ｐゴシック"/>
                </a:rPr>
                <a:t>Discover</a:t>
              </a:r>
            </a:p>
          </p:txBody>
        </p:sp>
        <p:sp>
          <p:nvSpPr>
            <p:cNvPr id="38" name="Arc 18">
              <a:extLst>
                <a:ext uri="{FF2B5EF4-FFF2-40B4-BE49-F238E27FC236}">
                  <a16:creationId xmlns:a16="http://schemas.microsoft.com/office/drawing/2014/main" id="{D97C0A0A-4CD0-4906-BD79-30456303B692}"/>
                </a:ext>
              </a:extLst>
            </p:cNvPr>
            <p:cNvSpPr>
              <a:spLocks/>
            </p:cNvSpPr>
            <p:nvPr/>
          </p:nvSpPr>
          <p:spPr bwMode="auto">
            <a:xfrm rot="7697483" flipV="1">
              <a:off x="1018381" y="2593182"/>
              <a:ext cx="1082675" cy="2189162"/>
            </a:xfrm>
            <a:custGeom>
              <a:avLst/>
              <a:gdLst>
                <a:gd name="G0" fmla="+- 0 0 0"/>
                <a:gd name="G1" fmla="+- 21600 0 0"/>
                <a:gd name="G2" fmla="+- 21600 0 0"/>
                <a:gd name="T0" fmla="*/ 0 w 12114"/>
                <a:gd name="T1" fmla="*/ 0 h 21600"/>
                <a:gd name="T2" fmla="*/ 12114 w 12114"/>
                <a:gd name="T3" fmla="*/ 3716 h 21600"/>
                <a:gd name="T4" fmla="*/ 0 w 12114"/>
                <a:gd name="T5" fmla="*/ 21600 h 21600"/>
              </a:gdLst>
              <a:ahLst/>
              <a:cxnLst>
                <a:cxn ang="0">
                  <a:pos x="T0" y="T1"/>
                </a:cxn>
                <a:cxn ang="0">
                  <a:pos x="T2" y="T3"/>
                </a:cxn>
                <a:cxn ang="0">
                  <a:pos x="T4" y="T5"/>
                </a:cxn>
              </a:cxnLst>
              <a:rect l="0" t="0" r="r" b="b"/>
              <a:pathLst>
                <a:path w="12114" h="21600" fill="none" extrusionOk="0">
                  <a:moveTo>
                    <a:pt x="0" y="-1"/>
                  </a:moveTo>
                  <a:cubicBezTo>
                    <a:pt x="4318" y="-1"/>
                    <a:pt x="8538" y="1294"/>
                    <a:pt x="12113" y="3716"/>
                  </a:cubicBezTo>
                </a:path>
                <a:path w="12114" h="21600" stroke="0" extrusionOk="0">
                  <a:moveTo>
                    <a:pt x="0" y="-1"/>
                  </a:moveTo>
                  <a:cubicBezTo>
                    <a:pt x="4318" y="-1"/>
                    <a:pt x="8538" y="1294"/>
                    <a:pt x="12113" y="3716"/>
                  </a:cubicBezTo>
                  <a:lnTo>
                    <a:pt x="0" y="21600"/>
                  </a:lnTo>
                  <a:close/>
                </a:path>
              </a:pathLst>
            </a:custGeom>
            <a:noFill/>
            <a:ln w="57150">
              <a:solidFill>
                <a:srgbClr val="FD6D08"/>
              </a:solidFill>
              <a:round/>
              <a:headEnd type="stealth" w="med" len="lg"/>
              <a:tailEnd type="none"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prstClr val="black"/>
                </a:solidFill>
                <a:effectLst/>
                <a:uLnTx/>
                <a:uFillTx/>
                <a:latin typeface="Arial"/>
                <a:ea typeface="ＭＳ Ｐゴシック"/>
              </a:endParaRPr>
            </a:p>
          </p:txBody>
        </p:sp>
        <p:sp>
          <p:nvSpPr>
            <p:cNvPr id="39" name="AutoShape 19">
              <a:extLst>
                <a:ext uri="{FF2B5EF4-FFF2-40B4-BE49-F238E27FC236}">
                  <a16:creationId xmlns:a16="http://schemas.microsoft.com/office/drawing/2014/main" id="{CC05A6E7-5F74-4126-9CC7-BC476DC4EA2C}"/>
                </a:ext>
              </a:extLst>
            </p:cNvPr>
            <p:cNvSpPr>
              <a:spLocks noChangeArrowheads="1"/>
            </p:cNvSpPr>
            <p:nvPr/>
          </p:nvSpPr>
          <p:spPr bwMode="auto">
            <a:xfrm>
              <a:off x="152400" y="3429000"/>
              <a:ext cx="1981200" cy="762000"/>
            </a:xfrm>
            <a:prstGeom prst="roundRect">
              <a:avLst>
                <a:gd name="adj" fmla="val 16667"/>
              </a:avLst>
            </a:prstGeom>
            <a:gradFill rotWithShape="1">
              <a:gsLst>
                <a:gs pos="0">
                  <a:srgbClr val="007AA0">
                    <a:gamma/>
                    <a:tint val="0"/>
                    <a:invGamma/>
                  </a:srgbClr>
                </a:gs>
                <a:gs pos="100000">
                  <a:srgbClr val="87BDCD"/>
                </a:gs>
              </a:gsLst>
              <a:lin ang="5400000" scaled="1"/>
            </a:gradFill>
            <a:ln w="9525">
              <a:solidFill>
                <a:sysClr val="windowText" lastClr="000000"/>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D6D08"/>
                  </a:solidFill>
                  <a:effectLst/>
                  <a:uLnTx/>
                  <a:uFillTx/>
                  <a:latin typeface="Arial"/>
                  <a:ea typeface="ＭＳ Ｐゴシック"/>
                </a:rPr>
                <a:t>Integrate</a:t>
              </a:r>
            </a:p>
          </p:txBody>
        </p:sp>
        <p:sp>
          <p:nvSpPr>
            <p:cNvPr id="40" name="AutoShape 21">
              <a:extLst>
                <a:ext uri="{FF2B5EF4-FFF2-40B4-BE49-F238E27FC236}">
                  <a16:creationId xmlns:a16="http://schemas.microsoft.com/office/drawing/2014/main" id="{6675F7E8-1843-48A4-A3CC-BB326AF082B2}"/>
                </a:ext>
              </a:extLst>
            </p:cNvPr>
            <p:cNvSpPr>
              <a:spLocks noChangeArrowheads="1"/>
            </p:cNvSpPr>
            <p:nvPr/>
          </p:nvSpPr>
          <p:spPr bwMode="auto">
            <a:xfrm>
              <a:off x="7010400" y="3429000"/>
              <a:ext cx="1981200" cy="762000"/>
            </a:xfrm>
            <a:prstGeom prst="roundRect">
              <a:avLst>
                <a:gd name="adj" fmla="val 16667"/>
              </a:avLst>
            </a:prstGeom>
            <a:gradFill rotWithShape="1">
              <a:gsLst>
                <a:gs pos="0">
                  <a:srgbClr val="007AA0">
                    <a:gamma/>
                    <a:tint val="0"/>
                    <a:invGamma/>
                  </a:srgbClr>
                </a:gs>
                <a:gs pos="100000">
                  <a:srgbClr val="87BDCD"/>
                </a:gs>
              </a:gsLst>
              <a:lin ang="5400000" scaled="1"/>
            </a:gradFill>
            <a:ln w="9525">
              <a:solidFill>
                <a:sysClr val="windowText" lastClr="000000"/>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chemeClr val="bg2"/>
                  </a:solidFill>
                  <a:effectLst/>
                  <a:uLnTx/>
                  <a:uFillTx/>
                  <a:latin typeface="Arial"/>
                  <a:ea typeface="ＭＳ Ｐゴシック"/>
                </a:rPr>
                <a:t>Assure</a:t>
              </a:r>
            </a:p>
          </p:txBody>
        </p:sp>
        <p:sp>
          <p:nvSpPr>
            <p:cNvPr id="41" name="Arc 22">
              <a:extLst>
                <a:ext uri="{FF2B5EF4-FFF2-40B4-BE49-F238E27FC236}">
                  <a16:creationId xmlns:a16="http://schemas.microsoft.com/office/drawing/2014/main" id="{58B4B497-1A91-489E-BD2A-0A18CE9DF965}"/>
                </a:ext>
              </a:extLst>
            </p:cNvPr>
            <p:cNvSpPr>
              <a:spLocks/>
            </p:cNvSpPr>
            <p:nvPr/>
          </p:nvSpPr>
          <p:spPr bwMode="auto">
            <a:xfrm rot="19557026">
              <a:off x="1981200" y="1143000"/>
              <a:ext cx="2057400" cy="2189163"/>
            </a:xfrm>
            <a:custGeom>
              <a:avLst/>
              <a:gdLst>
                <a:gd name="G0" fmla="+- 0 0 0"/>
                <a:gd name="G1" fmla="+- 21600 0 0"/>
                <a:gd name="G2" fmla="+- 21600 0 0"/>
                <a:gd name="T0" fmla="*/ 0 w 13298"/>
                <a:gd name="T1" fmla="*/ 0 h 21600"/>
                <a:gd name="T2" fmla="*/ 13298 w 13298"/>
                <a:gd name="T3" fmla="*/ 4579 h 21600"/>
                <a:gd name="T4" fmla="*/ 0 w 13298"/>
                <a:gd name="T5" fmla="*/ 21600 h 21600"/>
              </a:gdLst>
              <a:ahLst/>
              <a:cxnLst>
                <a:cxn ang="0">
                  <a:pos x="T0" y="T1"/>
                </a:cxn>
                <a:cxn ang="0">
                  <a:pos x="T2" y="T3"/>
                </a:cxn>
                <a:cxn ang="0">
                  <a:pos x="T4" y="T5"/>
                </a:cxn>
              </a:cxnLst>
              <a:rect l="0" t="0" r="r" b="b"/>
              <a:pathLst>
                <a:path w="13298" h="21600" fill="none" extrusionOk="0">
                  <a:moveTo>
                    <a:pt x="0" y="-1"/>
                  </a:moveTo>
                  <a:cubicBezTo>
                    <a:pt x="4819" y="-1"/>
                    <a:pt x="9500" y="1611"/>
                    <a:pt x="13298" y="4578"/>
                  </a:cubicBezTo>
                </a:path>
                <a:path w="13298" h="21600" stroke="0" extrusionOk="0">
                  <a:moveTo>
                    <a:pt x="0" y="-1"/>
                  </a:moveTo>
                  <a:cubicBezTo>
                    <a:pt x="4819" y="-1"/>
                    <a:pt x="9500" y="1611"/>
                    <a:pt x="13298" y="4578"/>
                  </a:cubicBezTo>
                  <a:lnTo>
                    <a:pt x="0" y="21600"/>
                  </a:lnTo>
                  <a:close/>
                </a:path>
              </a:pathLst>
            </a:custGeom>
            <a:noFill/>
            <a:ln w="57150">
              <a:solidFill>
                <a:srgbClr val="FD6D08"/>
              </a:solidFill>
              <a:round/>
              <a:headEnd/>
              <a:tailEnd type="stealth"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prstClr val="black"/>
                </a:solidFill>
                <a:effectLst/>
                <a:uLnTx/>
                <a:uFillTx/>
                <a:latin typeface="Arial"/>
                <a:ea typeface="ＭＳ Ｐゴシック"/>
              </a:endParaRPr>
            </a:p>
          </p:txBody>
        </p:sp>
        <p:sp>
          <p:nvSpPr>
            <p:cNvPr id="42" name="AutoShape 23">
              <a:extLst>
                <a:ext uri="{FF2B5EF4-FFF2-40B4-BE49-F238E27FC236}">
                  <a16:creationId xmlns:a16="http://schemas.microsoft.com/office/drawing/2014/main" id="{2D6E12AF-E841-41B9-AC17-4D9F723B0B60}"/>
                </a:ext>
              </a:extLst>
            </p:cNvPr>
            <p:cNvSpPr>
              <a:spLocks noChangeArrowheads="1"/>
            </p:cNvSpPr>
            <p:nvPr/>
          </p:nvSpPr>
          <p:spPr bwMode="auto">
            <a:xfrm>
              <a:off x="762000" y="1828799"/>
              <a:ext cx="1981200" cy="762000"/>
            </a:xfrm>
            <a:prstGeom prst="roundRect">
              <a:avLst>
                <a:gd name="adj" fmla="val 16667"/>
              </a:avLst>
            </a:prstGeom>
            <a:gradFill rotWithShape="1">
              <a:gsLst>
                <a:gs pos="0">
                  <a:srgbClr val="007AA0">
                    <a:gamma/>
                    <a:tint val="0"/>
                    <a:invGamma/>
                  </a:srgbClr>
                </a:gs>
                <a:gs pos="100000">
                  <a:srgbClr val="87BDCD"/>
                </a:gs>
              </a:gsLst>
              <a:lin ang="5400000" scaled="1"/>
            </a:gradFill>
            <a:ln w="9525">
              <a:solidFill>
                <a:sysClr val="windowText" lastClr="000000"/>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chemeClr val="bg2"/>
                  </a:solidFill>
                  <a:effectLst/>
                  <a:uLnTx/>
                  <a:uFillTx/>
                  <a:latin typeface="Arial"/>
                  <a:ea typeface="ＭＳ Ｐゴシック"/>
                </a:rPr>
                <a:t>Analyze</a:t>
              </a:r>
            </a:p>
          </p:txBody>
        </p:sp>
      </p:grpSp>
      <p:pic>
        <p:nvPicPr>
          <p:cNvPr id="43" name="Picture 5">
            <a:extLst>
              <a:ext uri="{FF2B5EF4-FFF2-40B4-BE49-F238E27FC236}">
                <a16:creationId xmlns:a16="http://schemas.microsoft.com/office/drawing/2014/main" id="{66A34726-1D58-431A-A356-9780EAD3AD8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569277" y="1910620"/>
            <a:ext cx="2051835" cy="30570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43864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sp>
        <p:nvSpPr>
          <p:cNvPr id="435" name="Shape 435"/>
          <p:cNvSpPr txBox="1">
            <a:spLocks noGrp="1"/>
          </p:cNvSpPr>
          <p:nvPr>
            <p:ph type="title"/>
          </p:nvPr>
        </p:nvSpPr>
        <p:spPr>
          <a:xfrm>
            <a:off x="381000" y="496049"/>
            <a:ext cx="8694023" cy="762000"/>
          </a:xfrm>
          <a:prstGeom prst="rect">
            <a:avLst/>
          </a:prstGeom>
          <a:noFill/>
          <a:ln>
            <a:noFill/>
          </a:ln>
        </p:spPr>
        <p:txBody>
          <a:bodyPr wrap="square" lIns="91425" tIns="45700" rIns="91425" bIns="45700" anchor="ctr" anchorCtr="0">
            <a:noAutofit/>
          </a:bodyPr>
          <a:lstStyle/>
          <a:p>
            <a:pPr marL="0" marR="0" lvl="0" indent="0" algn="ctr" rtl="0">
              <a:spcBef>
                <a:spcPts val="0"/>
              </a:spcBef>
              <a:buClr>
                <a:srgbClr val="3B3C3E"/>
              </a:buClr>
              <a:buSzPct val="25000"/>
              <a:buFont typeface="Arial"/>
              <a:buNone/>
            </a:pPr>
            <a:r>
              <a:rPr lang="en-US" sz="3600" dirty="0"/>
              <a:t>Scientists say l</a:t>
            </a:r>
            <a:r>
              <a:rPr lang="en-US" sz="3600" b="1" i="0" u="none" strike="noStrike" cap="none" dirty="0">
                <a:solidFill>
                  <a:srgbClr val="3B3C3E"/>
                </a:solidFill>
                <a:latin typeface="Arial"/>
                <a:ea typeface="Arial"/>
                <a:cs typeface="Arial"/>
                <a:sym typeface="Arial"/>
              </a:rPr>
              <a:t>ack of access to data… …</a:t>
            </a:r>
          </a:p>
        </p:txBody>
      </p:sp>
      <p:sp>
        <p:nvSpPr>
          <p:cNvPr id="436" name="Shape 436"/>
          <p:cNvSpPr txBox="1"/>
          <p:nvPr/>
        </p:nvSpPr>
        <p:spPr>
          <a:xfrm>
            <a:off x="645952" y="1841500"/>
            <a:ext cx="7647148" cy="523219"/>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2800" dirty="0">
                <a:solidFill>
                  <a:schemeClr val="dk1"/>
                </a:solidFill>
                <a:latin typeface="Calibri"/>
                <a:ea typeface="Calibri"/>
                <a:cs typeface="Calibri"/>
                <a:sym typeface="Calibri"/>
              </a:rPr>
              <a:t>… is a major impediment to progress in science</a:t>
            </a:r>
          </a:p>
        </p:txBody>
      </p:sp>
      <p:sp>
        <p:nvSpPr>
          <p:cNvPr id="437" name="Shape 437"/>
          <p:cNvSpPr txBox="1"/>
          <p:nvPr/>
        </p:nvSpPr>
        <p:spPr>
          <a:xfrm>
            <a:off x="1427875" y="2455565"/>
            <a:ext cx="7647148" cy="523219"/>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2800" b="1">
                <a:solidFill>
                  <a:srgbClr val="FF0000"/>
                </a:solidFill>
                <a:latin typeface="Calibri"/>
                <a:ea typeface="Calibri"/>
                <a:cs typeface="Calibri"/>
                <a:sym typeface="Calibri"/>
              </a:rPr>
              <a:t>75% agree or strongly agree.</a:t>
            </a:r>
          </a:p>
        </p:txBody>
      </p:sp>
      <p:sp>
        <p:nvSpPr>
          <p:cNvPr id="438" name="Shape 438"/>
          <p:cNvSpPr txBox="1"/>
          <p:nvPr/>
        </p:nvSpPr>
        <p:spPr>
          <a:xfrm>
            <a:off x="645950" y="3731512"/>
            <a:ext cx="8867262" cy="523219"/>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2800">
                <a:solidFill>
                  <a:schemeClr val="dk1"/>
                </a:solidFill>
                <a:latin typeface="Calibri"/>
                <a:ea typeface="Calibri"/>
                <a:cs typeface="Calibri"/>
                <a:sym typeface="Calibri"/>
              </a:rPr>
              <a:t>… has restricted my ability to answer scientific questions</a:t>
            </a:r>
          </a:p>
        </p:txBody>
      </p:sp>
      <p:sp>
        <p:nvSpPr>
          <p:cNvPr id="439" name="Shape 439"/>
          <p:cNvSpPr txBox="1"/>
          <p:nvPr/>
        </p:nvSpPr>
        <p:spPr>
          <a:xfrm>
            <a:off x="1427875" y="4462819"/>
            <a:ext cx="7647148" cy="523219"/>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2800" b="1">
                <a:solidFill>
                  <a:srgbClr val="FF0000"/>
                </a:solidFill>
                <a:latin typeface="Calibri"/>
                <a:ea typeface="Calibri"/>
                <a:cs typeface="Calibri"/>
                <a:sym typeface="Calibri"/>
              </a:rPr>
              <a:t>53% agree or strongly agree.</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Shape 413"/>
          <p:cNvSpPr/>
          <p:nvPr/>
        </p:nvSpPr>
        <p:spPr>
          <a:xfrm>
            <a:off x="11142" y="175848"/>
            <a:ext cx="9039653" cy="726830"/>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3200" dirty="0">
                <a:solidFill>
                  <a:srgbClr val="000000"/>
                </a:solidFill>
                <a:latin typeface="Arial"/>
                <a:ea typeface="Arial"/>
                <a:cs typeface="Arial"/>
                <a:sym typeface="Arial"/>
              </a:rPr>
              <a:t>Most are willing to share at least some data…</a:t>
            </a:r>
          </a:p>
        </p:txBody>
      </p:sp>
      <p:graphicFrame>
        <p:nvGraphicFramePr>
          <p:cNvPr id="4" name="Chart 3">
            <a:extLst>
              <a:ext uri="{FF2B5EF4-FFF2-40B4-BE49-F238E27FC236}">
                <a16:creationId xmlns:a16="http://schemas.microsoft.com/office/drawing/2014/main" id="{2C271C6B-131C-49D5-9BE8-E3FB3ED6802B}"/>
              </a:ext>
            </a:extLst>
          </p:cNvPr>
          <p:cNvGraphicFramePr>
            <a:graphicFrameLocks/>
          </p:cNvGraphicFramePr>
          <p:nvPr>
            <p:extLst>
              <p:ext uri="{D42A27DB-BD31-4B8C-83A1-F6EECF244321}">
                <p14:modId xmlns:p14="http://schemas.microsoft.com/office/powerpoint/2010/main" val="254564998"/>
              </p:ext>
            </p:extLst>
          </p:nvPr>
        </p:nvGraphicFramePr>
        <p:xfrm>
          <a:off x="328246" y="1629508"/>
          <a:ext cx="8405446" cy="4325815"/>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a:extLst>
              <a:ext uri="{FF2B5EF4-FFF2-40B4-BE49-F238E27FC236}">
                <a16:creationId xmlns:a16="http://schemas.microsoft.com/office/drawing/2014/main" id="{E2FB215F-1005-4AE7-BF9E-9EE4C6CA0E71}"/>
              </a:ext>
            </a:extLst>
          </p:cNvPr>
          <p:cNvSpPr txBox="1"/>
          <p:nvPr/>
        </p:nvSpPr>
        <p:spPr>
          <a:xfrm>
            <a:off x="152400" y="902678"/>
            <a:ext cx="5681472" cy="646331"/>
          </a:xfrm>
          <a:prstGeom prst="rect">
            <a:avLst/>
          </a:prstGeom>
          <a:noFill/>
        </p:spPr>
        <p:txBody>
          <a:bodyPr wrap="square" rtlCol="0">
            <a:spAutoFit/>
          </a:bodyPr>
          <a:lstStyle/>
          <a:p>
            <a:r>
              <a:rPr lang="en-US" sz="3600" i="1" dirty="0"/>
              <a:t>I am willing to </a:t>
            </a:r>
            <a:r>
              <a:rPr lang="en-US" sz="2400" i="1" dirty="0"/>
              <a:t>(2015)</a:t>
            </a:r>
            <a:r>
              <a:rPr lang="en-US" sz="2400" dirty="0"/>
              <a: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Shape 420"/>
          <p:cNvSpPr txBox="1">
            <a:spLocks noGrp="1"/>
          </p:cNvSpPr>
          <p:nvPr>
            <p:ph type="title"/>
          </p:nvPr>
        </p:nvSpPr>
        <p:spPr>
          <a:xfrm>
            <a:off x="182880" y="91440"/>
            <a:ext cx="7772400" cy="1143000"/>
          </a:xfrm>
          <a:prstGeom prst="rect">
            <a:avLst/>
          </a:prstGeom>
          <a:noFill/>
          <a:ln>
            <a:noFill/>
          </a:ln>
        </p:spPr>
        <p:txBody>
          <a:bodyPr wrap="square" lIns="91425" tIns="45700" rIns="91425" bIns="45700" anchor="ctr" anchorCtr="0">
            <a:noAutofit/>
          </a:bodyPr>
          <a:lstStyle/>
          <a:p>
            <a:pPr marL="0" marR="0" lvl="0" indent="0" algn="l" rtl="0">
              <a:spcBef>
                <a:spcPts val="0"/>
              </a:spcBef>
              <a:buClr>
                <a:srgbClr val="006666"/>
              </a:buClr>
              <a:buSzPct val="25000"/>
              <a:buFont typeface="Arial"/>
              <a:buNone/>
            </a:pPr>
            <a:r>
              <a:rPr lang="en-US" sz="3600" b="0" i="0" u="none" strike="noStrike" cap="none" dirty="0">
                <a:solidFill>
                  <a:schemeClr val="tx1"/>
                </a:solidFill>
                <a:latin typeface="Arial"/>
                <a:ea typeface="Arial"/>
                <a:cs typeface="Arial"/>
                <a:sym typeface="Arial"/>
              </a:rPr>
              <a:t>Gap between willingness to share and accessibility</a:t>
            </a:r>
          </a:p>
        </p:txBody>
      </p:sp>
      <p:sp>
        <p:nvSpPr>
          <p:cNvPr id="421" name="Shape 421"/>
          <p:cNvSpPr txBox="1">
            <a:spLocks noGrp="1"/>
          </p:cNvSpPr>
          <p:nvPr>
            <p:ph type="body" idx="1"/>
          </p:nvPr>
        </p:nvSpPr>
        <p:spPr>
          <a:xfrm>
            <a:off x="685800" y="1828799"/>
            <a:ext cx="7772400" cy="3962400"/>
          </a:xfrm>
          <a:prstGeom prst="rect">
            <a:avLst/>
          </a:prstGeom>
          <a:noFill/>
          <a:ln>
            <a:noFill/>
          </a:ln>
        </p:spPr>
        <p:txBody>
          <a:bodyPr wrap="square" lIns="91425" tIns="45700" rIns="91425" bIns="45700" anchor="t" anchorCtr="0">
            <a:noAutofit/>
          </a:bodyPr>
          <a:lstStyle/>
          <a:p>
            <a:pPr marL="0" marR="0" lvl="0" indent="0" algn="l" rtl="0">
              <a:spcBef>
                <a:spcPts val="0"/>
              </a:spcBef>
              <a:spcAft>
                <a:spcPts val="0"/>
              </a:spcAft>
              <a:buClr>
                <a:srgbClr val="3B3C3E"/>
              </a:buClr>
              <a:buSzPct val="25000"/>
              <a:buFont typeface="Arial"/>
              <a:buNone/>
            </a:pPr>
            <a:r>
              <a:rPr lang="en-US" sz="3200" b="0" i="0" u="none" strike="noStrike" cap="none" dirty="0">
                <a:solidFill>
                  <a:srgbClr val="3B3C3E"/>
                </a:solidFill>
                <a:latin typeface="Arial"/>
                <a:ea typeface="Arial"/>
                <a:cs typeface="Arial"/>
                <a:sym typeface="Arial"/>
              </a:rPr>
              <a:t> </a:t>
            </a:r>
          </a:p>
          <a:p>
            <a:pPr marL="742950" marR="0" lvl="1" indent="-285750" algn="l" rtl="0">
              <a:spcBef>
                <a:spcPts val="560"/>
              </a:spcBef>
              <a:spcAft>
                <a:spcPts val="0"/>
              </a:spcAft>
              <a:buClr>
                <a:srgbClr val="3B3C3E"/>
              </a:buClr>
              <a:buSzPct val="100000"/>
              <a:buFont typeface="Arial"/>
              <a:buChar char="•"/>
            </a:pPr>
            <a:r>
              <a:rPr lang="en-US" sz="2800" b="0" i="0" u="none" strike="noStrike" cap="none" dirty="0">
                <a:solidFill>
                  <a:schemeClr val="tx1"/>
                </a:solidFill>
                <a:latin typeface="Arial"/>
                <a:ea typeface="Arial"/>
                <a:cs typeface="Arial"/>
                <a:sym typeface="Arial"/>
              </a:rPr>
              <a:t>Although</a:t>
            </a:r>
            <a:r>
              <a:rPr lang="en-US" sz="2800" b="0" i="0" u="none" strike="noStrike" cap="none" dirty="0">
                <a:solidFill>
                  <a:srgbClr val="3B3C3E"/>
                </a:solidFill>
                <a:latin typeface="Arial"/>
                <a:ea typeface="Arial"/>
                <a:cs typeface="Arial"/>
                <a:sym typeface="Arial"/>
              </a:rPr>
              <a:t> </a:t>
            </a:r>
            <a:r>
              <a:rPr lang="en-US" sz="2800" b="0" i="0" u="none" strike="noStrike" cap="none" dirty="0">
                <a:solidFill>
                  <a:srgbClr val="FF0000"/>
                </a:solidFill>
                <a:latin typeface="Arial"/>
                <a:ea typeface="Arial"/>
                <a:cs typeface="Arial"/>
                <a:sym typeface="Arial"/>
              </a:rPr>
              <a:t>80% </a:t>
            </a:r>
            <a:r>
              <a:rPr lang="en-US" sz="2800" b="0" i="0" u="none" strike="noStrike" cap="none" dirty="0">
                <a:solidFill>
                  <a:srgbClr val="3B3C3E"/>
                </a:solidFill>
                <a:latin typeface="Arial"/>
                <a:ea typeface="Arial"/>
                <a:cs typeface="Arial"/>
                <a:sym typeface="Arial"/>
              </a:rPr>
              <a:t>of scientists agree </a:t>
            </a:r>
            <a:r>
              <a:rPr lang="en-US" sz="2800" b="0" i="0" u="none" strike="noStrike" cap="none" dirty="0">
                <a:solidFill>
                  <a:srgbClr val="FF0000"/>
                </a:solidFill>
                <a:latin typeface="Arial"/>
                <a:ea typeface="Arial"/>
                <a:cs typeface="Arial"/>
                <a:sym typeface="Arial"/>
              </a:rPr>
              <a:t>“I share my data”</a:t>
            </a:r>
          </a:p>
          <a:p>
            <a:pPr marL="457200" marR="0" lvl="1" indent="0" algn="l" rtl="0">
              <a:spcBef>
                <a:spcPts val="560"/>
              </a:spcBef>
              <a:spcAft>
                <a:spcPts val="0"/>
              </a:spcAft>
              <a:buClr>
                <a:srgbClr val="3B3C3E"/>
              </a:buClr>
              <a:buSzPct val="25000"/>
              <a:buFont typeface="Arial"/>
              <a:buNone/>
            </a:pPr>
            <a:endParaRPr sz="2800" b="0" i="0" u="none" strike="noStrike" cap="none" dirty="0">
              <a:solidFill>
                <a:srgbClr val="3B3C3E"/>
              </a:solidFill>
              <a:latin typeface="Arial"/>
              <a:ea typeface="Arial"/>
              <a:cs typeface="Arial"/>
              <a:sym typeface="Arial"/>
            </a:endParaRPr>
          </a:p>
          <a:p>
            <a:pPr marL="742950" marR="0" lvl="1" indent="-285750" algn="l" rtl="0">
              <a:spcBef>
                <a:spcPts val="560"/>
              </a:spcBef>
              <a:buClr>
                <a:srgbClr val="3B3C3E"/>
              </a:buClr>
              <a:buSzPct val="100000"/>
              <a:buFont typeface="Arial"/>
              <a:buChar char="•"/>
            </a:pPr>
            <a:r>
              <a:rPr lang="en-US" sz="2800" b="0" i="0" u="none" strike="noStrike" cap="none" dirty="0">
                <a:solidFill>
                  <a:srgbClr val="3B3C3E"/>
                </a:solidFill>
                <a:latin typeface="Arial"/>
                <a:ea typeface="Arial"/>
                <a:cs typeface="Arial"/>
                <a:sym typeface="Arial"/>
              </a:rPr>
              <a:t>Only </a:t>
            </a:r>
            <a:r>
              <a:rPr lang="en-US" sz="2800" b="0" i="0" u="none" strike="noStrike" cap="none" dirty="0">
                <a:solidFill>
                  <a:srgbClr val="FF0000"/>
                </a:solidFill>
                <a:latin typeface="Arial"/>
                <a:ea typeface="Arial"/>
                <a:cs typeface="Arial"/>
                <a:sym typeface="Arial"/>
              </a:rPr>
              <a:t>46% </a:t>
            </a:r>
            <a:r>
              <a:rPr lang="en-US" sz="2800" b="0" i="0" u="none" strike="noStrike" cap="none" dirty="0">
                <a:solidFill>
                  <a:srgbClr val="3B3C3E"/>
                </a:solidFill>
                <a:latin typeface="Arial"/>
                <a:ea typeface="Arial"/>
                <a:cs typeface="Arial"/>
                <a:sym typeface="Arial"/>
              </a:rPr>
              <a:t>agree </a:t>
            </a:r>
            <a:r>
              <a:rPr lang="en-US" sz="2800" b="0" i="0" u="none" strike="noStrike" cap="none" dirty="0">
                <a:solidFill>
                  <a:srgbClr val="FF0000"/>
                </a:solidFill>
                <a:latin typeface="Arial"/>
                <a:ea typeface="Arial"/>
                <a:cs typeface="Arial"/>
                <a:sym typeface="Arial"/>
              </a:rPr>
              <a:t>“Others can access my data easily”</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graphicFrame>
        <p:nvGraphicFramePr>
          <p:cNvPr id="5" name="Content Placeholder 3">
            <a:extLst>
              <a:ext uri="{FF2B5EF4-FFF2-40B4-BE49-F238E27FC236}">
                <a16:creationId xmlns:a16="http://schemas.microsoft.com/office/drawing/2014/main" id="{4D9E2C3E-4375-4D41-8952-7EBEA995867A}"/>
              </a:ext>
            </a:extLst>
          </p:cNvPr>
          <p:cNvGraphicFramePr>
            <a:graphicFrameLocks/>
          </p:cNvGraphicFramePr>
          <p:nvPr>
            <p:extLst>
              <p:ext uri="{D42A27DB-BD31-4B8C-83A1-F6EECF244321}">
                <p14:modId xmlns:p14="http://schemas.microsoft.com/office/powerpoint/2010/main" val="1905835985"/>
              </p:ext>
            </p:extLst>
          </p:nvPr>
        </p:nvGraphicFramePr>
        <p:xfrm>
          <a:off x="457200" y="1866463"/>
          <a:ext cx="8229600" cy="4360537"/>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a:xfrm>
            <a:off x="457200" y="220848"/>
            <a:ext cx="8686800" cy="1143000"/>
          </a:xfrm>
        </p:spPr>
        <p:txBody>
          <a:bodyPr/>
          <a:lstStyle/>
          <a:p>
            <a:r>
              <a:rPr lang="en-US" sz="3600" b="0" dirty="0">
                <a:solidFill>
                  <a:schemeClr val="tx1"/>
                </a:solidFill>
              </a:rPr>
              <a:t>What metadata do you currently use to describe your data? (2015)</a:t>
            </a:r>
            <a:endParaRPr 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chart seriesIdx="-3" categoryIdx="-3" bldStep="gridLegend"/>
                                            </p:graphicEl>
                                          </p:spTgt>
                                        </p:tgtEl>
                                        <p:attrNameLst>
                                          <p:attrName>style.visibility</p:attrName>
                                        </p:attrNameLst>
                                      </p:cBhvr>
                                      <p:to>
                                        <p:strVal val="visible"/>
                                      </p:to>
                                    </p:set>
                                    <p:animEffect transition="in" filter="fade">
                                      <p:cBhvr>
                                        <p:cTn id="7" dur="500"/>
                                        <p:tgtEl>
                                          <p:spTgt spid="5">
                                            <p:graphicEl>
                                              <a:chart seriesIdx="-3" categoryIdx="-3" bldStep="gridLegend"/>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chart seriesIdx="0" categoryIdx="0" bldStep="ptInSeries"/>
                                            </p:graphicEl>
                                          </p:spTgt>
                                        </p:tgtEl>
                                        <p:attrNameLst>
                                          <p:attrName>style.visibility</p:attrName>
                                        </p:attrNameLst>
                                      </p:cBhvr>
                                      <p:to>
                                        <p:strVal val="visible"/>
                                      </p:to>
                                    </p:set>
                                    <p:animEffect transition="in" filter="fade">
                                      <p:cBhvr>
                                        <p:cTn id="10" dur="500"/>
                                        <p:tgtEl>
                                          <p:spTgt spid="5">
                                            <p:graphicEl>
                                              <a:chart seriesIdx="0" categoryIdx="0" bldStep="ptInSeries"/>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chart seriesIdx="0" categoryIdx="1" bldStep="ptInSeries"/>
                                            </p:graphicEl>
                                          </p:spTgt>
                                        </p:tgtEl>
                                        <p:attrNameLst>
                                          <p:attrName>style.visibility</p:attrName>
                                        </p:attrNameLst>
                                      </p:cBhvr>
                                      <p:to>
                                        <p:strVal val="visible"/>
                                      </p:to>
                                    </p:set>
                                    <p:animEffect transition="in" filter="fade">
                                      <p:cBhvr>
                                        <p:cTn id="13" dur="500"/>
                                        <p:tgtEl>
                                          <p:spTgt spid="5">
                                            <p:graphicEl>
                                              <a:chart seriesIdx="0" categoryIdx="1" bldStep="ptInSeries"/>
                                            </p:graphic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graphicEl>
                                              <a:chart seriesIdx="0" categoryIdx="2" bldStep="ptInSeries"/>
                                            </p:graphicEl>
                                          </p:spTgt>
                                        </p:tgtEl>
                                        <p:attrNameLst>
                                          <p:attrName>style.visibility</p:attrName>
                                        </p:attrNameLst>
                                      </p:cBhvr>
                                      <p:to>
                                        <p:strVal val="visible"/>
                                      </p:to>
                                    </p:set>
                                    <p:animEffect transition="in" filter="fade">
                                      <p:cBhvr>
                                        <p:cTn id="16" dur="500"/>
                                        <p:tgtEl>
                                          <p:spTgt spid="5">
                                            <p:graphicEl>
                                              <a:chart seriesIdx="0" categoryIdx="2" bldStep="ptInSeries"/>
                                            </p:graphic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graphicEl>
                                              <a:chart seriesIdx="0" categoryIdx="3" bldStep="ptInSeries"/>
                                            </p:graphicEl>
                                          </p:spTgt>
                                        </p:tgtEl>
                                        <p:attrNameLst>
                                          <p:attrName>style.visibility</p:attrName>
                                        </p:attrNameLst>
                                      </p:cBhvr>
                                      <p:to>
                                        <p:strVal val="visible"/>
                                      </p:to>
                                    </p:set>
                                    <p:animEffect transition="in" filter="fade">
                                      <p:cBhvr>
                                        <p:cTn id="19" dur="500"/>
                                        <p:tgtEl>
                                          <p:spTgt spid="5">
                                            <p:graphicEl>
                                              <a:chart seriesIdx="0" categoryIdx="3" bldStep="ptInSeries"/>
                                            </p:graphic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
                                            <p:graphicEl>
                                              <a:chart seriesIdx="0" categoryIdx="4" bldStep="ptInSeries"/>
                                            </p:graphicEl>
                                          </p:spTgt>
                                        </p:tgtEl>
                                        <p:attrNameLst>
                                          <p:attrName>style.visibility</p:attrName>
                                        </p:attrNameLst>
                                      </p:cBhvr>
                                      <p:to>
                                        <p:strVal val="visible"/>
                                      </p:to>
                                    </p:set>
                                    <p:animEffect transition="in" filter="fade">
                                      <p:cBhvr>
                                        <p:cTn id="22" dur="500"/>
                                        <p:tgtEl>
                                          <p:spTgt spid="5">
                                            <p:graphicEl>
                                              <a:chart seriesIdx="0" categoryIdx="4" bldStep="ptInSeries"/>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
                                            <p:graphicEl>
                                              <a:chart seriesIdx="0" categoryIdx="5" bldStep="ptInSeries"/>
                                            </p:graphicEl>
                                          </p:spTgt>
                                        </p:tgtEl>
                                        <p:attrNameLst>
                                          <p:attrName>style.visibility</p:attrName>
                                        </p:attrNameLst>
                                      </p:cBhvr>
                                      <p:to>
                                        <p:strVal val="visible"/>
                                      </p:to>
                                    </p:set>
                                    <p:animEffect transition="in" filter="fade">
                                      <p:cBhvr>
                                        <p:cTn id="25" dur="500"/>
                                        <p:tgtEl>
                                          <p:spTgt spid="5">
                                            <p:graphicEl>
                                              <a:chart seriesIdx="0" categoryIdx="5" bldStep="ptInSeries"/>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chart seriesIdx="0" categoryIdx="6" bldStep="ptInSeries"/>
                                            </p:graphicEl>
                                          </p:spTgt>
                                        </p:tgtEl>
                                        <p:attrNameLst>
                                          <p:attrName>style.visibility</p:attrName>
                                        </p:attrNameLst>
                                      </p:cBhvr>
                                      <p:to>
                                        <p:strVal val="visible"/>
                                      </p:to>
                                    </p:set>
                                    <p:animEffect transition="in" filter="fade">
                                      <p:cBhvr>
                                        <p:cTn id="28" dur="500"/>
                                        <p:tgtEl>
                                          <p:spTgt spid="5">
                                            <p:graphicEl>
                                              <a:chart seriesIdx="0" categoryIdx="6" bldStep="ptInSeries"/>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chart seriesIdx="0" categoryIdx="7" bldStep="ptInSeries"/>
                                            </p:graphicEl>
                                          </p:spTgt>
                                        </p:tgtEl>
                                        <p:attrNameLst>
                                          <p:attrName>style.visibility</p:attrName>
                                        </p:attrNameLst>
                                      </p:cBhvr>
                                      <p:to>
                                        <p:strVal val="visible"/>
                                      </p:to>
                                    </p:set>
                                    <p:animEffect transition="in" filter="fade">
                                      <p:cBhvr>
                                        <p:cTn id="31" dur="500"/>
                                        <p:tgtEl>
                                          <p:spTgt spid="5">
                                            <p:graphicEl>
                                              <a:chart seriesIdx="0" categoryIdx="7" bldStep="ptInSeries"/>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graphicEl>
                                              <a:chart seriesIdx="0" categoryIdx="8" bldStep="ptInSeries"/>
                                            </p:graphicEl>
                                          </p:spTgt>
                                        </p:tgtEl>
                                        <p:attrNameLst>
                                          <p:attrName>style.visibility</p:attrName>
                                        </p:attrNameLst>
                                      </p:cBhvr>
                                      <p:to>
                                        <p:strVal val="visible"/>
                                      </p:to>
                                    </p:set>
                                    <p:animEffect transition="in" filter="fade">
                                      <p:cBhvr>
                                        <p:cTn id="36" dur="1000"/>
                                        <p:tgtEl>
                                          <p:spTgt spid="5">
                                            <p:graphicEl>
                                              <a:chart seriesIdx="0" categoryIdx="8" bldStep="ptInSeries"/>
                                            </p:graphicEl>
                                          </p:spTgt>
                                        </p:tgtEl>
                                      </p:cBhvr>
                                    </p:animEffect>
                                    <p:anim calcmode="lin" valueType="num">
                                      <p:cBhvr>
                                        <p:cTn id="37" dur="1000" fill="hold"/>
                                        <p:tgtEl>
                                          <p:spTgt spid="5">
                                            <p:graphicEl>
                                              <a:chart seriesIdx="0" categoryIdx="8" bldStep="ptInSeries"/>
                                            </p:graphicEl>
                                          </p:spTgt>
                                        </p:tgtEl>
                                        <p:attrNameLst>
                                          <p:attrName>ppt_x</p:attrName>
                                        </p:attrNameLst>
                                      </p:cBhvr>
                                      <p:tavLst>
                                        <p:tav tm="0">
                                          <p:val>
                                            <p:strVal val="#ppt_x"/>
                                          </p:val>
                                        </p:tav>
                                        <p:tav tm="100000">
                                          <p:val>
                                            <p:strVal val="#ppt_x"/>
                                          </p:val>
                                        </p:tav>
                                      </p:tavLst>
                                    </p:anim>
                                    <p:anim calcmode="lin" valueType="num">
                                      <p:cBhvr>
                                        <p:cTn id="38" dur="1000" fill="hold"/>
                                        <p:tgtEl>
                                          <p:spTgt spid="5">
                                            <p:graphicEl>
                                              <a:chart seriesIdx="0" categoryIdx="8" bldStep="ptInSeries"/>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Chart bld="seriesEl"/>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graphicFrame>
        <p:nvGraphicFramePr>
          <p:cNvPr id="4" name="Content Placeholder 4">
            <a:extLst>
              <a:ext uri="{FF2B5EF4-FFF2-40B4-BE49-F238E27FC236}">
                <a16:creationId xmlns:a16="http://schemas.microsoft.com/office/drawing/2014/main" id="{D5FE5775-029C-45D1-89A3-0AD3085C5946}"/>
              </a:ext>
            </a:extLst>
          </p:cNvPr>
          <p:cNvGraphicFramePr>
            <a:graphicFrameLocks/>
          </p:cNvGraphicFramePr>
          <p:nvPr>
            <p:extLst>
              <p:ext uri="{D42A27DB-BD31-4B8C-83A1-F6EECF244321}">
                <p14:modId xmlns:p14="http://schemas.microsoft.com/office/powerpoint/2010/main" val="3279879086"/>
              </p:ext>
            </p:extLst>
          </p:nvPr>
        </p:nvGraphicFramePr>
        <p:xfrm>
          <a:off x="283780" y="901996"/>
          <a:ext cx="8551876" cy="5054009"/>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a:xfrm>
            <a:off x="444918" y="0"/>
            <a:ext cx="8229600" cy="1143000"/>
          </a:xfrm>
        </p:spPr>
        <p:txBody>
          <a:bodyPr/>
          <a:lstStyle/>
          <a:p>
            <a:r>
              <a:rPr lang="en-US" sz="4000" dirty="0" smtClean="0"/>
              <a:t>Barriers to sharing </a:t>
            </a:r>
            <a:r>
              <a:rPr lang="en-US" sz="2800" dirty="0" smtClean="0"/>
              <a:t>(2015)</a:t>
            </a:r>
            <a:endParaRPr lang="en-US" sz="28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sp>
        <p:nvSpPr>
          <p:cNvPr id="445" name="Shape 445"/>
          <p:cNvSpPr txBox="1">
            <a:spLocks noGrp="1"/>
          </p:cNvSpPr>
          <p:nvPr>
            <p:ph type="body" idx="1"/>
          </p:nvPr>
        </p:nvSpPr>
        <p:spPr>
          <a:xfrm>
            <a:off x="685800" y="1149000"/>
            <a:ext cx="7772400" cy="4560000"/>
          </a:xfrm>
          <a:prstGeom prst="rect">
            <a:avLst/>
          </a:prstGeom>
          <a:noFill/>
          <a:ln>
            <a:noFill/>
          </a:ln>
        </p:spPr>
        <p:txBody>
          <a:bodyPr wrap="square" lIns="91425" tIns="45700" rIns="91425" bIns="45700" anchor="t" anchorCtr="0">
            <a:noAutofit/>
          </a:bodyPr>
          <a:lstStyle/>
          <a:p>
            <a:pPr marL="342900" marR="0" lvl="0" indent="-330200" algn="l" rtl="0">
              <a:spcBef>
                <a:spcPts val="0"/>
              </a:spcBef>
              <a:spcAft>
                <a:spcPts val="1200"/>
              </a:spcAft>
              <a:buClr>
                <a:srgbClr val="3B3C3E"/>
              </a:buClr>
              <a:buSzPct val="100000"/>
              <a:buFont typeface="Arial"/>
              <a:buChar char="•"/>
            </a:pPr>
            <a:r>
              <a:rPr lang="en-US" sz="3000" b="0" i="0" u="none" strike="noStrike" cap="none" dirty="0">
                <a:solidFill>
                  <a:schemeClr val="tx1"/>
                </a:solidFill>
                <a:latin typeface="Arial"/>
                <a:ea typeface="Arial"/>
                <a:cs typeface="Arial"/>
                <a:sym typeface="Arial"/>
              </a:rPr>
              <a:t>Facilitate interdisciplinary work and data knowledge through collections and services</a:t>
            </a:r>
          </a:p>
          <a:p>
            <a:pPr marL="342900" marR="0" lvl="0" indent="-330200" algn="l" rtl="0">
              <a:spcBef>
                <a:spcPts val="640"/>
              </a:spcBef>
              <a:spcAft>
                <a:spcPts val="1200"/>
              </a:spcAft>
              <a:buClr>
                <a:srgbClr val="3B3C3E"/>
              </a:buClr>
              <a:buSzPct val="100000"/>
              <a:buFont typeface="Arial"/>
              <a:buChar char="•"/>
            </a:pPr>
            <a:r>
              <a:rPr lang="en-US" sz="3000" b="0" i="0" u="none" strike="noStrike" cap="none" dirty="0">
                <a:solidFill>
                  <a:schemeClr val="tx1"/>
                </a:solidFill>
                <a:latin typeface="Arial"/>
                <a:ea typeface="Arial"/>
                <a:cs typeface="Arial"/>
                <a:sym typeface="Arial"/>
              </a:rPr>
              <a:t>Understand metadata </a:t>
            </a:r>
          </a:p>
          <a:p>
            <a:pPr marL="342900" marR="0" lvl="0" indent="-330200" algn="l" rtl="0">
              <a:spcBef>
                <a:spcPts val="640"/>
              </a:spcBef>
              <a:spcAft>
                <a:spcPts val="1200"/>
              </a:spcAft>
              <a:buClr>
                <a:srgbClr val="3B3C3E"/>
              </a:buClr>
              <a:buSzPct val="100000"/>
              <a:buFont typeface="Arial"/>
              <a:buChar char="•"/>
            </a:pPr>
            <a:r>
              <a:rPr lang="en-US" sz="3000" b="0" i="0" u="none" strike="noStrike" cap="none" dirty="0">
                <a:solidFill>
                  <a:schemeClr val="tx1"/>
                </a:solidFill>
                <a:latin typeface="Arial"/>
                <a:ea typeface="Arial"/>
                <a:cs typeface="Arial"/>
                <a:sym typeface="Arial"/>
              </a:rPr>
              <a:t>Know how to find information about data</a:t>
            </a:r>
          </a:p>
          <a:p>
            <a:pPr marL="342900" marR="0" lvl="0" indent="-330200" algn="l" rtl="0">
              <a:spcBef>
                <a:spcPts val="640"/>
              </a:spcBef>
              <a:spcAft>
                <a:spcPts val="1200"/>
              </a:spcAft>
              <a:buClr>
                <a:srgbClr val="3B3C3E"/>
              </a:buClr>
              <a:buSzPct val="100000"/>
              <a:buFont typeface="Arial"/>
              <a:buChar char="•"/>
            </a:pPr>
            <a:r>
              <a:rPr lang="en-US" sz="3000" b="0" i="0" u="none" strike="noStrike" cap="none" dirty="0">
                <a:solidFill>
                  <a:schemeClr val="tx1"/>
                </a:solidFill>
                <a:latin typeface="Arial"/>
                <a:ea typeface="Arial"/>
                <a:cs typeface="Arial"/>
                <a:sym typeface="Arial"/>
              </a:rPr>
              <a:t>In partnership with other administrative units can take a leadership role in a variety of </a:t>
            </a:r>
            <a:r>
              <a:rPr lang="en-US" sz="3000" b="1" i="0" u="none" strike="noStrike" cap="none" dirty="0">
                <a:solidFill>
                  <a:schemeClr val="tx1"/>
                </a:solidFill>
                <a:latin typeface="Arial"/>
                <a:ea typeface="Arial"/>
                <a:cs typeface="Arial"/>
                <a:sym typeface="Arial"/>
              </a:rPr>
              <a:t>research data services </a:t>
            </a:r>
          </a:p>
        </p:txBody>
      </p:sp>
      <p:sp>
        <p:nvSpPr>
          <p:cNvPr id="2" name="Title 1"/>
          <p:cNvSpPr>
            <a:spLocks noGrp="1"/>
          </p:cNvSpPr>
          <p:nvPr>
            <p:ph type="title"/>
          </p:nvPr>
        </p:nvSpPr>
        <p:spPr>
          <a:xfrm>
            <a:off x="457200" y="6000"/>
            <a:ext cx="8229600" cy="1143000"/>
          </a:xfrm>
        </p:spPr>
        <p:txBody>
          <a:bodyPr/>
          <a:lstStyle/>
          <a:p>
            <a:r>
              <a:rPr lang="en-US" sz="4000" dirty="0" smtClean="0"/>
              <a:t>Libraries…</a:t>
            </a:r>
            <a:endParaRPr lang="en-US" sz="40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pic>
        <p:nvPicPr>
          <p:cNvPr id="452" name="Shape 452"/>
          <p:cNvPicPr preferRelativeResize="0"/>
          <p:nvPr/>
        </p:nvPicPr>
        <p:blipFill rotWithShape="1">
          <a:blip r:embed="rId3">
            <a:alphaModFix/>
          </a:blip>
          <a:srcRect t="1" b="24854"/>
          <a:stretch/>
        </p:blipFill>
        <p:spPr>
          <a:xfrm>
            <a:off x="943892" y="1913263"/>
            <a:ext cx="5490774" cy="1586763"/>
          </a:xfrm>
          <a:prstGeom prst="rect">
            <a:avLst/>
          </a:prstGeom>
          <a:gradFill>
            <a:gsLst>
              <a:gs pos="0">
                <a:srgbClr val="FFA09D"/>
              </a:gs>
              <a:gs pos="35000">
                <a:srgbClr val="FFBCBC"/>
              </a:gs>
              <a:gs pos="100000">
                <a:srgbClr val="FFE2E2"/>
              </a:gs>
            </a:gsLst>
            <a:lin ang="16200000" scaled="0"/>
          </a:gradFill>
          <a:ln w="9525" cap="flat" cmpd="sng">
            <a:solidFill>
              <a:srgbClr val="BD4B48"/>
            </a:solidFill>
            <a:prstDash val="solid"/>
            <a:round/>
            <a:headEnd type="none" w="med" len="med"/>
            <a:tailEnd type="none" w="med" len="med"/>
          </a:ln>
          <a:effectLst>
            <a:outerShdw blurRad="39999" dist="20000" dir="5400000" rotWithShape="0">
              <a:srgbClr val="000000">
                <a:alpha val="37647"/>
              </a:srgbClr>
            </a:outerShdw>
          </a:effectLst>
        </p:spPr>
      </p:pic>
      <p:sp>
        <p:nvSpPr>
          <p:cNvPr id="453" name="Shape 453"/>
          <p:cNvSpPr txBox="1"/>
          <p:nvPr/>
        </p:nvSpPr>
        <p:spPr>
          <a:xfrm>
            <a:off x="182880" y="1298430"/>
            <a:ext cx="4865483" cy="584774"/>
          </a:xfrm>
          <a:prstGeom prst="rect">
            <a:avLst/>
          </a:prstGeom>
          <a:noFill/>
          <a:ln>
            <a:noFill/>
          </a:ln>
        </p:spPr>
        <p:txBody>
          <a:bodyPr wrap="square" lIns="91425" tIns="45700" rIns="91425" bIns="45700" anchor="t" anchorCtr="0">
            <a:noAutofit/>
          </a:bodyPr>
          <a:lstStyle/>
          <a:p>
            <a:pPr marR="0" lvl="0" algn="l" rtl="0">
              <a:spcBef>
                <a:spcPts val="0"/>
              </a:spcBef>
              <a:buSzPct val="25000"/>
            </a:pPr>
            <a:r>
              <a:rPr lang="en-US" sz="3200" b="1" u="sng" dirty="0">
                <a:solidFill>
                  <a:schemeClr val="tx1"/>
                </a:solidFill>
                <a:latin typeface="+mn-lt"/>
                <a:ea typeface="Calibri"/>
                <a:cs typeface="Calibri"/>
                <a:sym typeface="Calibri"/>
              </a:rPr>
              <a:t>1</a:t>
            </a:r>
            <a:r>
              <a:rPr lang="en-US" sz="3200" b="1" u="sng" baseline="30000" dirty="0">
                <a:solidFill>
                  <a:schemeClr val="tx1"/>
                </a:solidFill>
                <a:latin typeface="+mn-lt"/>
                <a:ea typeface="Calibri"/>
                <a:cs typeface="Calibri"/>
                <a:sym typeface="Calibri"/>
              </a:rPr>
              <a:t>st</a:t>
            </a:r>
            <a:r>
              <a:rPr lang="en-US" sz="3200" b="1" u="sng" dirty="0">
                <a:solidFill>
                  <a:schemeClr val="tx1"/>
                </a:solidFill>
                <a:latin typeface="+mn-lt"/>
                <a:ea typeface="Calibri"/>
                <a:cs typeface="Calibri"/>
                <a:sym typeface="Calibri"/>
              </a:rPr>
              <a:t> Library (2012)</a:t>
            </a:r>
          </a:p>
        </p:txBody>
      </p:sp>
      <p:sp>
        <p:nvSpPr>
          <p:cNvPr id="454" name="Shape 454"/>
          <p:cNvSpPr txBox="1"/>
          <p:nvPr/>
        </p:nvSpPr>
        <p:spPr>
          <a:xfrm>
            <a:off x="182880" y="3556377"/>
            <a:ext cx="5242400" cy="584774"/>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3200" b="1" u="sng" dirty="0">
                <a:solidFill>
                  <a:schemeClr val="tx1"/>
                </a:solidFill>
                <a:latin typeface="+mn-lt"/>
                <a:ea typeface="Calibri"/>
                <a:cs typeface="Calibri" panose="020F0502020204030204" pitchFamily="34" charset="0"/>
                <a:sym typeface="Calibri"/>
              </a:rPr>
              <a:t>2</a:t>
            </a:r>
            <a:r>
              <a:rPr lang="en-US" sz="3200" b="1" u="sng" baseline="30000" dirty="0">
                <a:solidFill>
                  <a:schemeClr val="tx1"/>
                </a:solidFill>
                <a:latin typeface="+mn-lt"/>
                <a:ea typeface="Calibri"/>
                <a:cs typeface="Calibri" panose="020F0502020204030204" pitchFamily="34" charset="0"/>
                <a:sym typeface="Calibri"/>
              </a:rPr>
              <a:t>nd</a:t>
            </a:r>
            <a:r>
              <a:rPr lang="en-US" sz="3200" b="1" u="sng" dirty="0">
                <a:solidFill>
                  <a:schemeClr val="tx1"/>
                </a:solidFill>
                <a:latin typeface="+mn-lt"/>
                <a:ea typeface="Calibri"/>
                <a:cs typeface="Calibri" panose="020F0502020204030204" pitchFamily="34" charset="0"/>
                <a:sym typeface="Calibri"/>
              </a:rPr>
              <a:t> Library </a:t>
            </a:r>
            <a:r>
              <a:rPr lang="en-US" sz="3200" u="sng" dirty="0">
                <a:solidFill>
                  <a:schemeClr val="tx1"/>
                </a:solidFill>
                <a:latin typeface="+mn-lt"/>
                <a:ea typeface="Calibri"/>
                <a:cs typeface="Calibri"/>
                <a:sym typeface="Calibri"/>
              </a:rPr>
              <a:t>(</a:t>
            </a:r>
            <a:r>
              <a:rPr lang="en-US" sz="3200" b="1" u="sng" dirty="0">
                <a:solidFill>
                  <a:schemeClr val="tx1"/>
                </a:solidFill>
                <a:latin typeface="+mn-lt"/>
                <a:ea typeface="Calibri"/>
                <a:cs typeface="Calibri"/>
                <a:sym typeface="Calibri"/>
              </a:rPr>
              <a:t>2015</a:t>
            </a:r>
            <a:r>
              <a:rPr lang="en-US" sz="3200" u="sng" dirty="0">
                <a:solidFill>
                  <a:srgbClr val="565656"/>
                </a:solidFill>
                <a:latin typeface="+mn-lt"/>
                <a:ea typeface="Calibri"/>
                <a:cs typeface="Calibri"/>
                <a:sym typeface="Calibri"/>
              </a:rPr>
              <a:t>)</a:t>
            </a:r>
          </a:p>
        </p:txBody>
      </p:sp>
      <p:sp>
        <p:nvSpPr>
          <p:cNvPr id="455" name="Shape 455"/>
          <p:cNvSpPr txBox="1"/>
          <p:nvPr/>
        </p:nvSpPr>
        <p:spPr>
          <a:xfrm>
            <a:off x="6579660" y="2006385"/>
            <a:ext cx="2125409" cy="970731"/>
          </a:xfrm>
          <a:prstGeom prst="rect">
            <a:avLst/>
          </a:prstGeom>
          <a:solidFill>
            <a:srgbClr val="93B3D7">
              <a:alpha val="52941"/>
            </a:srgbClr>
          </a:solidFill>
          <a:ln>
            <a:noFill/>
          </a:ln>
        </p:spPr>
        <p:txBody>
          <a:bodyPr wrap="square" lIns="91425" tIns="45700" rIns="91425" bIns="45700" anchor="t" anchorCtr="0">
            <a:noAutofit/>
          </a:bodyPr>
          <a:lstStyle/>
          <a:p>
            <a:pPr marL="0" marR="0" lvl="0" indent="0" algn="l" rtl="0">
              <a:spcBef>
                <a:spcPts val="0"/>
              </a:spcBef>
              <a:buSzPct val="25000"/>
              <a:buNone/>
            </a:pPr>
            <a:r>
              <a:rPr lang="en-US" sz="1800" dirty="0">
                <a:solidFill>
                  <a:schemeClr val="tx1"/>
                </a:solidFill>
                <a:latin typeface="+mn-lt"/>
                <a:ea typeface="Source Sans Pro"/>
                <a:cs typeface="Source Sans Pro"/>
                <a:sym typeface="Source Sans Pro"/>
              </a:rPr>
              <a:t>Citations: 104</a:t>
            </a:r>
          </a:p>
          <a:p>
            <a:pPr marL="0" marR="0" lvl="0" indent="0" algn="l" rtl="0">
              <a:spcBef>
                <a:spcPts val="0"/>
              </a:spcBef>
              <a:buSzPct val="25000"/>
              <a:buNone/>
            </a:pPr>
            <a:r>
              <a:rPr lang="en-US" sz="1800" dirty="0">
                <a:solidFill>
                  <a:schemeClr val="tx1"/>
                </a:solidFill>
                <a:latin typeface="+mn-lt"/>
                <a:ea typeface="Source Sans Pro"/>
                <a:cs typeface="Source Sans Pro"/>
                <a:sym typeface="Source Sans Pro"/>
              </a:rPr>
              <a:t>(published June 2012)</a:t>
            </a:r>
          </a:p>
        </p:txBody>
      </p:sp>
      <p:sp>
        <p:nvSpPr>
          <p:cNvPr id="456" name="Shape 456"/>
          <p:cNvSpPr txBox="1"/>
          <p:nvPr/>
        </p:nvSpPr>
        <p:spPr>
          <a:xfrm>
            <a:off x="6579660" y="4101192"/>
            <a:ext cx="2125409" cy="1225720"/>
          </a:xfrm>
          <a:prstGeom prst="rect">
            <a:avLst/>
          </a:prstGeom>
          <a:solidFill>
            <a:srgbClr val="93B3D7">
              <a:alpha val="52941"/>
            </a:srgbClr>
          </a:solidFill>
          <a:ln>
            <a:noFill/>
          </a:ln>
        </p:spPr>
        <p:txBody>
          <a:bodyPr wrap="square" lIns="91425" tIns="45700" rIns="91425" bIns="45700" anchor="t" anchorCtr="0">
            <a:noAutofit/>
          </a:bodyPr>
          <a:lstStyle/>
          <a:p>
            <a:pPr marL="0" marR="0" lvl="0" indent="0" algn="l" rtl="0">
              <a:spcBef>
                <a:spcPts val="0"/>
              </a:spcBef>
              <a:buSzPct val="25000"/>
              <a:buNone/>
            </a:pPr>
            <a:r>
              <a:rPr lang="en-US" sz="1800" dirty="0">
                <a:solidFill>
                  <a:schemeClr val="tx1"/>
                </a:solidFill>
                <a:latin typeface="+mn-lt"/>
                <a:ea typeface="Source Sans Pro"/>
                <a:cs typeface="Source Sans Pro"/>
                <a:sym typeface="Source Sans Pro"/>
              </a:rPr>
              <a:t>Citations: 23</a:t>
            </a:r>
          </a:p>
          <a:p>
            <a:pPr lvl="0">
              <a:buSzPct val="25000"/>
            </a:pPr>
            <a:r>
              <a:rPr lang="en-US" sz="1800" dirty="0">
                <a:solidFill>
                  <a:schemeClr val="tx1"/>
                </a:solidFill>
                <a:latin typeface="+mn-lt"/>
                <a:ea typeface="Source Sans Pro"/>
                <a:cs typeface="Source Sans Pro"/>
                <a:sym typeface="Source Sans Pro"/>
              </a:rPr>
              <a:t>2,148 downloads </a:t>
            </a:r>
            <a:br>
              <a:rPr lang="en-US" sz="1800" dirty="0">
                <a:solidFill>
                  <a:schemeClr val="tx1"/>
                </a:solidFill>
                <a:latin typeface="+mn-lt"/>
                <a:ea typeface="Source Sans Pro"/>
                <a:cs typeface="Source Sans Pro"/>
                <a:sym typeface="Source Sans Pro"/>
              </a:rPr>
            </a:br>
            <a:r>
              <a:rPr lang="en-US" sz="1800" dirty="0">
                <a:solidFill>
                  <a:schemeClr val="tx1"/>
                </a:solidFill>
                <a:latin typeface="+mn-lt"/>
                <a:ea typeface="Source Sans Pro"/>
                <a:cs typeface="Source Sans Pro"/>
                <a:sym typeface="Source Sans Pro"/>
              </a:rPr>
              <a:t>(published Dec 2015)</a:t>
            </a:r>
          </a:p>
        </p:txBody>
      </p:sp>
      <p:pic>
        <p:nvPicPr>
          <p:cNvPr id="457" name="Shape 457"/>
          <p:cNvPicPr preferRelativeResize="0"/>
          <p:nvPr/>
        </p:nvPicPr>
        <p:blipFill rotWithShape="1">
          <a:blip r:embed="rId4">
            <a:alphaModFix/>
          </a:blip>
          <a:srcRect/>
          <a:stretch/>
        </p:blipFill>
        <p:spPr>
          <a:xfrm>
            <a:off x="943892" y="4197503"/>
            <a:ext cx="5490774" cy="2079473"/>
          </a:xfrm>
          <a:prstGeom prst="rect">
            <a:avLst/>
          </a:prstGeom>
          <a:noFill/>
          <a:ln>
            <a:noFill/>
          </a:ln>
        </p:spPr>
      </p:pic>
      <p:sp>
        <p:nvSpPr>
          <p:cNvPr id="2" name="Rectangle 1"/>
          <p:cNvSpPr/>
          <p:nvPr/>
        </p:nvSpPr>
        <p:spPr>
          <a:xfrm>
            <a:off x="21515" y="241806"/>
            <a:ext cx="9214382" cy="707886"/>
          </a:xfrm>
          <a:prstGeom prst="rect">
            <a:avLst/>
          </a:prstGeom>
        </p:spPr>
        <p:txBody>
          <a:bodyPr wrap="none">
            <a:spAutoFit/>
          </a:bodyPr>
          <a:lstStyle/>
          <a:p>
            <a:r>
              <a:rPr lang="en-US" sz="4000" b="1" dirty="0" smtClean="0"/>
              <a:t>European Library Survey builds on…</a:t>
            </a:r>
            <a:endParaRPr lang="en-US" sz="4000" b="1"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975104"/>
            <a:ext cx="8229600" cy="4151059"/>
          </a:xfrm>
        </p:spPr>
        <p:txBody>
          <a:bodyPr/>
          <a:lstStyle/>
          <a:p>
            <a:pPr marL="203200" indent="0">
              <a:buNone/>
            </a:pPr>
            <a:r>
              <a:rPr lang="en-US" dirty="0"/>
              <a:t>Tenopir, C. et al., (2017). Research Data Services in European Academic Research Libraries. LIBER Quarterly. 27(1), pp.23–44. DOI: </a:t>
            </a:r>
            <a:r>
              <a:rPr lang="en-US" dirty="0">
                <a:hlinkClick r:id="rId2"/>
              </a:rPr>
              <a:t>http://doi.org/10.18352/lq.10180</a:t>
            </a:r>
            <a:endParaRPr lang="en-US" dirty="0"/>
          </a:p>
          <a:p>
            <a:endParaRPr lang="en-US" dirty="0"/>
          </a:p>
          <a:p>
            <a:endParaRPr lang="en-US" dirty="0"/>
          </a:p>
        </p:txBody>
      </p:sp>
      <p:pic>
        <p:nvPicPr>
          <p:cNvPr id="7" name="Picture 6"/>
          <p:cNvPicPr>
            <a:picLocks noChangeAspect="1"/>
          </p:cNvPicPr>
          <p:nvPr/>
        </p:nvPicPr>
        <p:blipFill>
          <a:blip r:embed="rId3"/>
          <a:stretch>
            <a:fillRect/>
          </a:stretch>
        </p:blipFill>
        <p:spPr>
          <a:xfrm>
            <a:off x="6748462" y="465137"/>
            <a:ext cx="952500" cy="952500"/>
          </a:xfrm>
          <a:prstGeom prst="rect">
            <a:avLst/>
          </a:prstGeom>
        </p:spPr>
      </p:pic>
      <p:pic>
        <p:nvPicPr>
          <p:cNvPr id="6" name="Picture 5">
            <a:extLst>
              <a:ext uri="{FF2B5EF4-FFF2-40B4-BE49-F238E27FC236}">
                <a16:creationId xmlns:a16="http://schemas.microsoft.com/office/drawing/2014/main" id="{C666556E-6B03-4BE9-A5AF-10561E8C0283}"/>
              </a:ext>
            </a:extLst>
          </p:cNvPr>
          <p:cNvPicPr>
            <a:picLocks noChangeAspect="1"/>
          </p:cNvPicPr>
          <p:nvPr/>
        </p:nvPicPr>
        <p:blipFill>
          <a:blip r:embed="rId4"/>
          <a:stretch>
            <a:fillRect/>
          </a:stretch>
        </p:blipFill>
        <p:spPr>
          <a:xfrm>
            <a:off x="554554" y="339058"/>
            <a:ext cx="6028689" cy="1078579"/>
          </a:xfrm>
          <a:prstGeom prst="rect">
            <a:avLst/>
          </a:prstGeom>
        </p:spPr>
      </p:pic>
    </p:spTree>
    <p:extLst>
      <p:ext uri="{BB962C8B-B14F-4D97-AF65-F5344CB8AC3E}">
        <p14:creationId xmlns:p14="http://schemas.microsoft.com/office/powerpoint/2010/main" val="38689293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pic>
        <p:nvPicPr>
          <p:cNvPr id="465" name="Shape 465"/>
          <p:cNvPicPr preferRelativeResize="0"/>
          <p:nvPr/>
        </p:nvPicPr>
        <p:blipFill rotWithShape="1">
          <a:blip r:embed="rId3">
            <a:alphaModFix/>
          </a:blip>
          <a:srcRect/>
          <a:stretch/>
        </p:blipFill>
        <p:spPr>
          <a:xfrm>
            <a:off x="562320" y="2140426"/>
            <a:ext cx="3809999" cy="3394841"/>
          </a:xfrm>
          <a:prstGeom prst="rect">
            <a:avLst/>
          </a:prstGeom>
          <a:noFill/>
          <a:ln>
            <a:noFill/>
          </a:ln>
        </p:spPr>
      </p:pic>
      <p:grpSp>
        <p:nvGrpSpPr>
          <p:cNvPr id="466" name="Shape 466"/>
          <p:cNvGrpSpPr/>
          <p:nvPr/>
        </p:nvGrpSpPr>
        <p:grpSpPr>
          <a:xfrm>
            <a:off x="506775" y="1743285"/>
            <a:ext cx="3495726" cy="3842266"/>
            <a:chOff x="506775" y="1743285"/>
            <a:chExt cx="3495726" cy="3842266"/>
          </a:xfrm>
        </p:grpSpPr>
        <p:sp>
          <p:nvSpPr>
            <p:cNvPr id="467" name="Shape 467"/>
            <p:cNvSpPr txBox="1"/>
            <p:nvPr/>
          </p:nvSpPr>
          <p:spPr>
            <a:xfrm>
              <a:off x="1623903" y="1743285"/>
              <a:ext cx="2110816" cy="369332"/>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1800" b="1">
                  <a:solidFill>
                    <a:schemeClr val="dk1"/>
                  </a:solidFill>
                  <a:latin typeface="Calibri"/>
                  <a:ea typeface="Calibri"/>
                  <a:cs typeface="Calibri"/>
                  <a:sym typeface="Calibri"/>
                </a:rPr>
                <a:t>Survey Respondents</a:t>
              </a:r>
            </a:p>
          </p:txBody>
        </p:sp>
        <p:pic>
          <p:nvPicPr>
            <p:cNvPr id="468" name="Shape 468"/>
            <p:cNvPicPr preferRelativeResize="0"/>
            <p:nvPr/>
          </p:nvPicPr>
          <p:blipFill rotWithShape="1">
            <a:blip r:embed="rId4">
              <a:alphaModFix/>
            </a:blip>
            <a:srcRect/>
            <a:stretch/>
          </p:blipFill>
          <p:spPr>
            <a:xfrm>
              <a:off x="541989" y="2083249"/>
              <a:ext cx="2859272" cy="1956986"/>
            </a:xfrm>
            <a:prstGeom prst="rect">
              <a:avLst/>
            </a:prstGeom>
            <a:noFill/>
            <a:ln>
              <a:noFill/>
            </a:ln>
          </p:spPr>
        </p:pic>
        <p:sp>
          <p:nvSpPr>
            <p:cNvPr id="469" name="Shape 469"/>
            <p:cNvSpPr/>
            <p:nvPr/>
          </p:nvSpPr>
          <p:spPr>
            <a:xfrm>
              <a:off x="2060153" y="3558448"/>
              <a:ext cx="1718632" cy="1575514"/>
            </a:xfrm>
            <a:custGeom>
              <a:avLst/>
              <a:gdLst/>
              <a:ahLst/>
              <a:cxnLst/>
              <a:rect l="0" t="0" r="0" b="0"/>
              <a:pathLst>
                <a:path w="120000" h="120000" extrusionOk="0">
                  <a:moveTo>
                    <a:pt x="63076" y="2517"/>
                  </a:moveTo>
                  <a:cubicBezTo>
                    <a:pt x="61794" y="1818"/>
                    <a:pt x="59984" y="2047"/>
                    <a:pt x="58461" y="1678"/>
                  </a:cubicBezTo>
                  <a:cubicBezTo>
                    <a:pt x="57670" y="1486"/>
                    <a:pt x="56945" y="1030"/>
                    <a:pt x="56153" y="839"/>
                  </a:cubicBezTo>
                  <a:cubicBezTo>
                    <a:pt x="54631" y="470"/>
                    <a:pt x="53076" y="279"/>
                    <a:pt x="51538" y="0"/>
                  </a:cubicBezTo>
                  <a:cubicBezTo>
                    <a:pt x="50084" y="396"/>
                    <a:pt x="47137" y="800"/>
                    <a:pt x="46153" y="2517"/>
                  </a:cubicBezTo>
                  <a:cubicBezTo>
                    <a:pt x="45294" y="4017"/>
                    <a:pt x="45128" y="5873"/>
                    <a:pt x="44615" y="7551"/>
                  </a:cubicBezTo>
                  <a:lnTo>
                    <a:pt x="43846" y="10069"/>
                  </a:lnTo>
                  <a:cubicBezTo>
                    <a:pt x="43589" y="10908"/>
                    <a:pt x="43650" y="11961"/>
                    <a:pt x="43076" y="12586"/>
                  </a:cubicBezTo>
                  <a:lnTo>
                    <a:pt x="40769" y="15103"/>
                  </a:lnTo>
                  <a:lnTo>
                    <a:pt x="39230" y="20138"/>
                  </a:lnTo>
                  <a:cubicBezTo>
                    <a:pt x="38723" y="21797"/>
                    <a:pt x="38278" y="23990"/>
                    <a:pt x="36923" y="25173"/>
                  </a:cubicBezTo>
                  <a:cubicBezTo>
                    <a:pt x="36289" y="25725"/>
                    <a:pt x="35384" y="25732"/>
                    <a:pt x="34615" y="26012"/>
                  </a:cubicBezTo>
                  <a:cubicBezTo>
                    <a:pt x="33229" y="27524"/>
                    <a:pt x="27954" y="33936"/>
                    <a:pt x="25384" y="34403"/>
                  </a:cubicBezTo>
                  <a:cubicBezTo>
                    <a:pt x="23846" y="34683"/>
                    <a:pt x="22282" y="34829"/>
                    <a:pt x="20769" y="35242"/>
                  </a:cubicBezTo>
                  <a:cubicBezTo>
                    <a:pt x="19196" y="35671"/>
                    <a:pt x="17744" y="36573"/>
                    <a:pt x="16153" y="36920"/>
                  </a:cubicBezTo>
                  <a:lnTo>
                    <a:pt x="12307" y="37759"/>
                  </a:lnTo>
                  <a:cubicBezTo>
                    <a:pt x="11794" y="38598"/>
                    <a:pt x="10769" y="39268"/>
                    <a:pt x="10769" y="40277"/>
                  </a:cubicBezTo>
                  <a:cubicBezTo>
                    <a:pt x="10769" y="41285"/>
                    <a:pt x="11894" y="41892"/>
                    <a:pt x="12307" y="42794"/>
                  </a:cubicBezTo>
                  <a:cubicBezTo>
                    <a:pt x="12670" y="43585"/>
                    <a:pt x="12820" y="44472"/>
                    <a:pt x="13076" y="45311"/>
                  </a:cubicBezTo>
                  <a:cubicBezTo>
                    <a:pt x="11845" y="47327"/>
                    <a:pt x="11167" y="47958"/>
                    <a:pt x="10769" y="50346"/>
                  </a:cubicBezTo>
                  <a:cubicBezTo>
                    <a:pt x="10399" y="52565"/>
                    <a:pt x="10369" y="54840"/>
                    <a:pt x="9999" y="57059"/>
                  </a:cubicBezTo>
                  <a:cubicBezTo>
                    <a:pt x="9854" y="57929"/>
                    <a:pt x="9890" y="59062"/>
                    <a:pt x="9230" y="59576"/>
                  </a:cubicBezTo>
                  <a:cubicBezTo>
                    <a:pt x="7911" y="60604"/>
                    <a:pt x="4615" y="61254"/>
                    <a:pt x="4615" y="61254"/>
                  </a:cubicBezTo>
                  <a:cubicBezTo>
                    <a:pt x="4102" y="62093"/>
                    <a:pt x="3730" y="63059"/>
                    <a:pt x="3076" y="63772"/>
                  </a:cubicBezTo>
                  <a:cubicBezTo>
                    <a:pt x="2423" y="64485"/>
                    <a:pt x="1346" y="64662"/>
                    <a:pt x="769" y="65450"/>
                  </a:cubicBezTo>
                  <a:cubicBezTo>
                    <a:pt x="262" y="66141"/>
                    <a:pt x="256" y="67128"/>
                    <a:pt x="0" y="67967"/>
                  </a:cubicBezTo>
                  <a:cubicBezTo>
                    <a:pt x="769" y="68527"/>
                    <a:pt x="1653" y="68932"/>
                    <a:pt x="2307" y="69645"/>
                  </a:cubicBezTo>
                  <a:cubicBezTo>
                    <a:pt x="2961" y="70358"/>
                    <a:pt x="2939" y="71965"/>
                    <a:pt x="3846" y="72163"/>
                  </a:cubicBezTo>
                  <a:cubicBezTo>
                    <a:pt x="8378" y="73152"/>
                    <a:pt x="13076" y="72722"/>
                    <a:pt x="17692" y="73002"/>
                  </a:cubicBezTo>
                  <a:lnTo>
                    <a:pt x="19230" y="78036"/>
                  </a:lnTo>
                  <a:lnTo>
                    <a:pt x="20000" y="80554"/>
                  </a:lnTo>
                  <a:cubicBezTo>
                    <a:pt x="19743" y="81393"/>
                    <a:pt x="19375" y="82201"/>
                    <a:pt x="19230" y="83071"/>
                  </a:cubicBezTo>
                  <a:cubicBezTo>
                    <a:pt x="18770" y="85830"/>
                    <a:pt x="19418" y="90124"/>
                    <a:pt x="16923" y="92301"/>
                  </a:cubicBezTo>
                  <a:cubicBezTo>
                    <a:pt x="16289" y="92854"/>
                    <a:pt x="15384" y="92861"/>
                    <a:pt x="14615" y="93140"/>
                  </a:cubicBezTo>
                  <a:cubicBezTo>
                    <a:pt x="13846" y="93700"/>
                    <a:pt x="12531" y="93840"/>
                    <a:pt x="12307" y="94819"/>
                  </a:cubicBezTo>
                  <a:cubicBezTo>
                    <a:pt x="11068" y="100227"/>
                    <a:pt x="13060" y="99277"/>
                    <a:pt x="15384" y="101531"/>
                  </a:cubicBezTo>
                  <a:cubicBezTo>
                    <a:pt x="17010" y="103108"/>
                    <a:pt x="18461" y="104888"/>
                    <a:pt x="20000" y="106566"/>
                  </a:cubicBezTo>
                  <a:cubicBezTo>
                    <a:pt x="20769" y="107405"/>
                    <a:pt x="21402" y="108425"/>
                    <a:pt x="22307" y="109083"/>
                  </a:cubicBezTo>
                  <a:cubicBezTo>
                    <a:pt x="23076" y="109643"/>
                    <a:pt x="23905" y="110116"/>
                    <a:pt x="24615" y="110762"/>
                  </a:cubicBezTo>
                  <a:cubicBezTo>
                    <a:pt x="25451" y="111521"/>
                    <a:pt x="26064" y="112550"/>
                    <a:pt x="26923" y="113279"/>
                  </a:cubicBezTo>
                  <a:cubicBezTo>
                    <a:pt x="28382" y="114517"/>
                    <a:pt x="31538" y="116635"/>
                    <a:pt x="31538" y="116635"/>
                  </a:cubicBezTo>
                  <a:cubicBezTo>
                    <a:pt x="31794" y="117474"/>
                    <a:pt x="31734" y="118527"/>
                    <a:pt x="32307" y="119153"/>
                  </a:cubicBezTo>
                  <a:cubicBezTo>
                    <a:pt x="33985" y="120983"/>
                    <a:pt x="39066" y="119298"/>
                    <a:pt x="39999" y="119153"/>
                  </a:cubicBezTo>
                  <a:cubicBezTo>
                    <a:pt x="46095" y="116936"/>
                    <a:pt x="43015" y="117765"/>
                    <a:pt x="49230" y="116635"/>
                  </a:cubicBezTo>
                  <a:cubicBezTo>
                    <a:pt x="49743" y="115796"/>
                    <a:pt x="50404" y="115045"/>
                    <a:pt x="50769" y="114118"/>
                  </a:cubicBezTo>
                  <a:cubicBezTo>
                    <a:pt x="51185" y="113058"/>
                    <a:pt x="50521" y="111078"/>
                    <a:pt x="51538" y="110762"/>
                  </a:cubicBezTo>
                  <a:cubicBezTo>
                    <a:pt x="53097" y="110276"/>
                    <a:pt x="54542" y="112244"/>
                    <a:pt x="56153" y="112440"/>
                  </a:cubicBezTo>
                  <a:lnTo>
                    <a:pt x="63076" y="113279"/>
                  </a:lnTo>
                  <a:cubicBezTo>
                    <a:pt x="64620" y="112858"/>
                    <a:pt x="67692" y="112820"/>
                    <a:pt x="67692" y="109922"/>
                  </a:cubicBezTo>
                  <a:cubicBezTo>
                    <a:pt x="67692" y="108153"/>
                    <a:pt x="66153" y="104888"/>
                    <a:pt x="66153" y="104888"/>
                  </a:cubicBezTo>
                  <a:lnTo>
                    <a:pt x="67692" y="99853"/>
                  </a:lnTo>
                  <a:cubicBezTo>
                    <a:pt x="67948" y="99014"/>
                    <a:pt x="67786" y="97826"/>
                    <a:pt x="68461" y="97336"/>
                  </a:cubicBezTo>
                  <a:lnTo>
                    <a:pt x="73076" y="93979"/>
                  </a:lnTo>
                  <a:cubicBezTo>
                    <a:pt x="73846" y="93420"/>
                    <a:pt x="74507" y="92620"/>
                    <a:pt x="75384" y="92301"/>
                  </a:cubicBezTo>
                  <a:lnTo>
                    <a:pt x="77692" y="91462"/>
                  </a:lnTo>
                  <a:cubicBezTo>
                    <a:pt x="78461" y="90903"/>
                    <a:pt x="79487" y="90623"/>
                    <a:pt x="79999" y="89784"/>
                  </a:cubicBezTo>
                  <a:cubicBezTo>
                    <a:pt x="83035" y="84817"/>
                    <a:pt x="78178" y="87369"/>
                    <a:pt x="83076" y="85588"/>
                  </a:cubicBezTo>
                  <a:lnTo>
                    <a:pt x="87692" y="86428"/>
                  </a:lnTo>
                  <a:cubicBezTo>
                    <a:pt x="93938" y="101028"/>
                    <a:pt x="83826" y="96490"/>
                    <a:pt x="90769" y="99014"/>
                  </a:cubicBezTo>
                  <a:cubicBezTo>
                    <a:pt x="95419" y="97746"/>
                    <a:pt x="92843" y="98540"/>
                    <a:pt x="98461" y="96497"/>
                  </a:cubicBezTo>
                  <a:cubicBezTo>
                    <a:pt x="99230" y="96217"/>
                    <a:pt x="100043" y="96053"/>
                    <a:pt x="100769" y="95658"/>
                  </a:cubicBezTo>
                  <a:cubicBezTo>
                    <a:pt x="101794" y="95098"/>
                    <a:pt x="102792" y="94472"/>
                    <a:pt x="103846" y="93979"/>
                  </a:cubicBezTo>
                  <a:cubicBezTo>
                    <a:pt x="104591" y="93631"/>
                    <a:pt x="105428" y="93536"/>
                    <a:pt x="106153" y="93140"/>
                  </a:cubicBezTo>
                  <a:cubicBezTo>
                    <a:pt x="106980" y="92689"/>
                    <a:pt x="107616" y="91872"/>
                    <a:pt x="108461" y="91462"/>
                  </a:cubicBezTo>
                  <a:cubicBezTo>
                    <a:pt x="109943" y="90744"/>
                    <a:pt x="113076" y="89784"/>
                    <a:pt x="113076" y="89784"/>
                  </a:cubicBezTo>
                  <a:cubicBezTo>
                    <a:pt x="113681" y="85829"/>
                    <a:pt x="113697" y="84897"/>
                    <a:pt x="114615" y="81393"/>
                  </a:cubicBezTo>
                  <a:cubicBezTo>
                    <a:pt x="114838" y="80542"/>
                    <a:pt x="115021" y="79667"/>
                    <a:pt x="115384" y="78876"/>
                  </a:cubicBezTo>
                  <a:cubicBezTo>
                    <a:pt x="115798" y="77974"/>
                    <a:pt x="116547" y="77280"/>
                    <a:pt x="116923" y="76358"/>
                  </a:cubicBezTo>
                  <a:cubicBezTo>
                    <a:pt x="116923" y="76358"/>
                    <a:pt x="118846" y="70065"/>
                    <a:pt x="119230" y="68806"/>
                  </a:cubicBezTo>
                  <a:lnTo>
                    <a:pt x="120000" y="66289"/>
                  </a:lnTo>
                  <a:cubicBezTo>
                    <a:pt x="119230" y="65730"/>
                    <a:pt x="118519" y="65062"/>
                    <a:pt x="117692" y="64611"/>
                  </a:cubicBezTo>
                  <a:cubicBezTo>
                    <a:pt x="115320" y="63317"/>
                    <a:pt x="111352" y="63222"/>
                    <a:pt x="109230" y="62932"/>
                  </a:cubicBezTo>
                  <a:cubicBezTo>
                    <a:pt x="108461" y="62373"/>
                    <a:pt x="107633" y="61900"/>
                    <a:pt x="106923" y="61254"/>
                  </a:cubicBezTo>
                  <a:cubicBezTo>
                    <a:pt x="104371" y="58935"/>
                    <a:pt x="105172" y="58621"/>
                    <a:pt x="102307" y="57059"/>
                  </a:cubicBezTo>
                  <a:cubicBezTo>
                    <a:pt x="101582" y="56663"/>
                    <a:pt x="100725" y="56615"/>
                    <a:pt x="99999" y="56220"/>
                  </a:cubicBezTo>
                  <a:cubicBezTo>
                    <a:pt x="97857" y="55051"/>
                    <a:pt x="97085" y="53880"/>
                    <a:pt x="95384" y="52024"/>
                  </a:cubicBezTo>
                  <a:cubicBezTo>
                    <a:pt x="93597" y="44228"/>
                    <a:pt x="95732" y="53920"/>
                    <a:pt x="93846" y="43633"/>
                  </a:cubicBezTo>
                  <a:cubicBezTo>
                    <a:pt x="93638" y="42502"/>
                    <a:pt x="93549" y="41308"/>
                    <a:pt x="93076" y="40277"/>
                  </a:cubicBezTo>
                  <a:cubicBezTo>
                    <a:pt x="92249" y="38473"/>
                    <a:pt x="90584" y="37155"/>
                    <a:pt x="90000" y="35242"/>
                  </a:cubicBezTo>
                  <a:cubicBezTo>
                    <a:pt x="88589" y="30627"/>
                    <a:pt x="90078" y="34762"/>
                    <a:pt x="87692" y="30207"/>
                  </a:cubicBezTo>
                  <a:cubicBezTo>
                    <a:pt x="87123" y="29121"/>
                    <a:pt x="86964" y="27735"/>
                    <a:pt x="86153" y="26851"/>
                  </a:cubicBezTo>
                  <a:cubicBezTo>
                    <a:pt x="84846" y="25425"/>
                    <a:pt x="83076" y="24613"/>
                    <a:pt x="81538" y="23494"/>
                  </a:cubicBezTo>
                  <a:lnTo>
                    <a:pt x="79230" y="21816"/>
                  </a:lnTo>
                  <a:cubicBezTo>
                    <a:pt x="78717" y="20977"/>
                    <a:pt x="78388" y="19963"/>
                    <a:pt x="77692" y="19299"/>
                  </a:cubicBezTo>
                  <a:cubicBezTo>
                    <a:pt x="74436" y="16192"/>
                    <a:pt x="73938" y="16256"/>
                    <a:pt x="70769" y="15103"/>
                  </a:cubicBezTo>
                  <a:cubicBezTo>
                    <a:pt x="70512" y="13705"/>
                    <a:pt x="70459" y="12243"/>
                    <a:pt x="69999" y="10908"/>
                  </a:cubicBezTo>
                  <a:cubicBezTo>
                    <a:pt x="69477" y="9387"/>
                    <a:pt x="67209" y="6769"/>
                    <a:pt x="66153" y="5873"/>
                  </a:cubicBezTo>
                  <a:cubicBezTo>
                    <a:pt x="61325" y="1776"/>
                    <a:pt x="64358" y="3216"/>
                    <a:pt x="63076" y="2517"/>
                  </a:cubicBezTo>
                  <a:close/>
                </a:path>
              </a:pathLst>
            </a:custGeom>
            <a:solidFill>
              <a:srgbClr val="40E519">
                <a:alpha val="63921"/>
              </a:srgbClr>
            </a:solidFill>
            <a:ln w="25400" cap="flat" cmpd="sng">
              <a:solidFill>
                <a:srgbClr val="395E89"/>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470" name="Shape 470"/>
            <p:cNvSpPr/>
            <p:nvPr/>
          </p:nvSpPr>
          <p:spPr>
            <a:xfrm>
              <a:off x="506775" y="3569464"/>
              <a:ext cx="1819048" cy="1403621"/>
            </a:xfrm>
            <a:custGeom>
              <a:avLst/>
              <a:gdLst/>
              <a:ahLst/>
              <a:cxnLst/>
              <a:rect l="0" t="0" r="0" b="0"/>
              <a:pathLst>
                <a:path w="120000" h="120000" extrusionOk="0">
                  <a:moveTo>
                    <a:pt x="51600" y="111140"/>
                  </a:moveTo>
                  <a:cubicBezTo>
                    <a:pt x="50510" y="108314"/>
                    <a:pt x="47089" y="103105"/>
                    <a:pt x="45059" y="98895"/>
                  </a:cubicBezTo>
                  <a:cubicBezTo>
                    <a:pt x="44653" y="98054"/>
                    <a:pt x="44811" y="96845"/>
                    <a:pt x="44332" y="96070"/>
                  </a:cubicBezTo>
                  <a:cubicBezTo>
                    <a:pt x="43787" y="95186"/>
                    <a:pt x="42823" y="94911"/>
                    <a:pt x="42152" y="94186"/>
                  </a:cubicBezTo>
                  <a:cubicBezTo>
                    <a:pt x="41362" y="93333"/>
                    <a:pt x="40630" y="92384"/>
                    <a:pt x="39972" y="91361"/>
                  </a:cubicBezTo>
                  <a:cubicBezTo>
                    <a:pt x="39324" y="90354"/>
                    <a:pt x="36992" y="85107"/>
                    <a:pt x="36338" y="84767"/>
                  </a:cubicBezTo>
                  <a:cubicBezTo>
                    <a:pt x="33601" y="83349"/>
                    <a:pt x="30413" y="84091"/>
                    <a:pt x="27617" y="82884"/>
                  </a:cubicBezTo>
                  <a:cubicBezTo>
                    <a:pt x="22308" y="80591"/>
                    <a:pt x="24742" y="81482"/>
                    <a:pt x="20349" y="80058"/>
                  </a:cubicBezTo>
                  <a:cubicBezTo>
                    <a:pt x="18046" y="78566"/>
                    <a:pt x="16422" y="77794"/>
                    <a:pt x="14535" y="75349"/>
                  </a:cubicBezTo>
                  <a:cubicBezTo>
                    <a:pt x="9690" y="69070"/>
                    <a:pt x="16715" y="75663"/>
                    <a:pt x="10901" y="70639"/>
                  </a:cubicBezTo>
                  <a:cubicBezTo>
                    <a:pt x="7475" y="63980"/>
                    <a:pt x="11949" y="71998"/>
                    <a:pt x="6540" y="64988"/>
                  </a:cubicBezTo>
                  <a:cubicBezTo>
                    <a:pt x="5923" y="64188"/>
                    <a:pt x="5571" y="63105"/>
                    <a:pt x="5087" y="62163"/>
                  </a:cubicBezTo>
                  <a:cubicBezTo>
                    <a:pt x="3244" y="50218"/>
                    <a:pt x="5714" y="63117"/>
                    <a:pt x="2907" y="54628"/>
                  </a:cubicBezTo>
                  <a:cubicBezTo>
                    <a:pt x="2513" y="53438"/>
                    <a:pt x="2443" y="52109"/>
                    <a:pt x="2180" y="50860"/>
                  </a:cubicBezTo>
                  <a:cubicBezTo>
                    <a:pt x="-412" y="38541"/>
                    <a:pt x="1644" y="49023"/>
                    <a:pt x="0" y="40500"/>
                  </a:cubicBezTo>
                  <a:cubicBezTo>
                    <a:pt x="242" y="37360"/>
                    <a:pt x="0" y="34093"/>
                    <a:pt x="726" y="31081"/>
                  </a:cubicBezTo>
                  <a:cubicBezTo>
                    <a:pt x="1247" y="28920"/>
                    <a:pt x="3633" y="25430"/>
                    <a:pt x="3633" y="25430"/>
                  </a:cubicBezTo>
                  <a:cubicBezTo>
                    <a:pt x="3876" y="24174"/>
                    <a:pt x="3967" y="22852"/>
                    <a:pt x="4360" y="21662"/>
                  </a:cubicBezTo>
                  <a:cubicBezTo>
                    <a:pt x="5954" y="16843"/>
                    <a:pt x="7666" y="18492"/>
                    <a:pt x="11628" y="15069"/>
                  </a:cubicBezTo>
                  <a:cubicBezTo>
                    <a:pt x="12355" y="14441"/>
                    <a:pt x="13137" y="13910"/>
                    <a:pt x="13808" y="13186"/>
                  </a:cubicBezTo>
                  <a:cubicBezTo>
                    <a:pt x="14598" y="12333"/>
                    <a:pt x="15049" y="10901"/>
                    <a:pt x="15988" y="10360"/>
                  </a:cubicBezTo>
                  <a:cubicBezTo>
                    <a:pt x="17335" y="9584"/>
                    <a:pt x="18910" y="9832"/>
                    <a:pt x="20349" y="9418"/>
                  </a:cubicBezTo>
                  <a:cubicBezTo>
                    <a:pt x="21097" y="9203"/>
                    <a:pt x="21803" y="8790"/>
                    <a:pt x="22529" y="8476"/>
                  </a:cubicBezTo>
                  <a:cubicBezTo>
                    <a:pt x="23983" y="7221"/>
                    <a:pt x="25233" y="5425"/>
                    <a:pt x="26890" y="4709"/>
                  </a:cubicBezTo>
                  <a:lnTo>
                    <a:pt x="31250" y="2825"/>
                  </a:lnTo>
                  <a:cubicBezTo>
                    <a:pt x="31977" y="2511"/>
                    <a:pt x="32688" y="2124"/>
                    <a:pt x="33431" y="1883"/>
                  </a:cubicBezTo>
                  <a:cubicBezTo>
                    <a:pt x="37536" y="553"/>
                    <a:pt x="35358" y="1195"/>
                    <a:pt x="39972" y="0"/>
                  </a:cubicBezTo>
                  <a:cubicBezTo>
                    <a:pt x="43606" y="627"/>
                    <a:pt x="47295" y="853"/>
                    <a:pt x="50873" y="1883"/>
                  </a:cubicBezTo>
                  <a:cubicBezTo>
                    <a:pt x="51726" y="2129"/>
                    <a:pt x="52272" y="3261"/>
                    <a:pt x="53053" y="3767"/>
                  </a:cubicBezTo>
                  <a:cubicBezTo>
                    <a:pt x="54220" y="4523"/>
                    <a:pt x="55520" y="4895"/>
                    <a:pt x="56687" y="5651"/>
                  </a:cubicBezTo>
                  <a:cubicBezTo>
                    <a:pt x="57469" y="6157"/>
                    <a:pt x="58109" y="6973"/>
                    <a:pt x="58868" y="7534"/>
                  </a:cubicBezTo>
                  <a:cubicBezTo>
                    <a:pt x="59808" y="8231"/>
                    <a:pt x="60929" y="8541"/>
                    <a:pt x="61775" y="9418"/>
                  </a:cubicBezTo>
                  <a:cubicBezTo>
                    <a:pt x="68684" y="16582"/>
                    <a:pt x="63246" y="14133"/>
                    <a:pt x="69042" y="16011"/>
                  </a:cubicBezTo>
                  <a:cubicBezTo>
                    <a:pt x="69769" y="16639"/>
                    <a:pt x="70441" y="17389"/>
                    <a:pt x="71223" y="17895"/>
                  </a:cubicBezTo>
                  <a:cubicBezTo>
                    <a:pt x="71908" y="18339"/>
                    <a:pt x="72805" y="18217"/>
                    <a:pt x="73403" y="18837"/>
                  </a:cubicBezTo>
                  <a:cubicBezTo>
                    <a:pt x="75339" y="20844"/>
                    <a:pt x="74530" y="22031"/>
                    <a:pt x="75583" y="24488"/>
                  </a:cubicBezTo>
                  <a:cubicBezTo>
                    <a:pt x="76432" y="26467"/>
                    <a:pt x="77521" y="28255"/>
                    <a:pt x="78490" y="30139"/>
                  </a:cubicBezTo>
                  <a:cubicBezTo>
                    <a:pt x="78975" y="31081"/>
                    <a:pt x="79668" y="31891"/>
                    <a:pt x="79944" y="32965"/>
                  </a:cubicBezTo>
                  <a:cubicBezTo>
                    <a:pt x="80186" y="33907"/>
                    <a:pt x="80328" y="34902"/>
                    <a:pt x="80671" y="35790"/>
                  </a:cubicBezTo>
                  <a:cubicBezTo>
                    <a:pt x="81061" y="36803"/>
                    <a:pt x="81383" y="38016"/>
                    <a:pt x="82124" y="38616"/>
                  </a:cubicBezTo>
                  <a:cubicBezTo>
                    <a:pt x="83423" y="39668"/>
                    <a:pt x="84954" y="40410"/>
                    <a:pt x="86485" y="40500"/>
                  </a:cubicBezTo>
                  <a:lnTo>
                    <a:pt x="102474" y="41442"/>
                  </a:lnTo>
                  <a:cubicBezTo>
                    <a:pt x="108103" y="48737"/>
                    <a:pt x="105286" y="47052"/>
                    <a:pt x="109741" y="48977"/>
                  </a:cubicBezTo>
                  <a:cubicBezTo>
                    <a:pt x="111501" y="55816"/>
                    <a:pt x="111564" y="52947"/>
                    <a:pt x="110468" y="59337"/>
                  </a:cubicBezTo>
                  <a:cubicBezTo>
                    <a:pt x="109922" y="62520"/>
                    <a:pt x="110005" y="64120"/>
                    <a:pt x="107561" y="65930"/>
                  </a:cubicBezTo>
                  <a:cubicBezTo>
                    <a:pt x="106694" y="66572"/>
                    <a:pt x="105589" y="66418"/>
                    <a:pt x="104654" y="66872"/>
                  </a:cubicBezTo>
                  <a:cubicBezTo>
                    <a:pt x="103640" y="67365"/>
                    <a:pt x="102716" y="68128"/>
                    <a:pt x="101747" y="68756"/>
                  </a:cubicBezTo>
                  <a:cubicBezTo>
                    <a:pt x="101262" y="69698"/>
                    <a:pt x="100684" y="70569"/>
                    <a:pt x="100293" y="71581"/>
                  </a:cubicBezTo>
                  <a:cubicBezTo>
                    <a:pt x="99211" y="74387"/>
                    <a:pt x="99228" y="76952"/>
                    <a:pt x="100293" y="80058"/>
                  </a:cubicBezTo>
                  <a:cubicBezTo>
                    <a:pt x="100882" y="81776"/>
                    <a:pt x="103496" y="83767"/>
                    <a:pt x="104654" y="84767"/>
                  </a:cubicBezTo>
                  <a:cubicBezTo>
                    <a:pt x="108772" y="84454"/>
                    <a:pt x="112889" y="83559"/>
                    <a:pt x="117009" y="83826"/>
                  </a:cubicBezTo>
                  <a:cubicBezTo>
                    <a:pt x="117881" y="83882"/>
                    <a:pt x="118705" y="84767"/>
                    <a:pt x="119189" y="85709"/>
                  </a:cubicBezTo>
                  <a:cubicBezTo>
                    <a:pt x="119743" y="86786"/>
                    <a:pt x="119674" y="88221"/>
                    <a:pt x="119916" y="89477"/>
                  </a:cubicBezTo>
                  <a:cubicBezTo>
                    <a:pt x="119674" y="91361"/>
                    <a:pt x="120614" y="94642"/>
                    <a:pt x="119189" y="95128"/>
                  </a:cubicBezTo>
                  <a:cubicBezTo>
                    <a:pt x="110018" y="98256"/>
                    <a:pt x="108785" y="96499"/>
                    <a:pt x="103927" y="92302"/>
                  </a:cubicBezTo>
                  <a:cubicBezTo>
                    <a:pt x="101989" y="92616"/>
                    <a:pt x="100035" y="92791"/>
                    <a:pt x="98113" y="93244"/>
                  </a:cubicBezTo>
                  <a:cubicBezTo>
                    <a:pt x="97359" y="93422"/>
                    <a:pt x="96686" y="94009"/>
                    <a:pt x="95933" y="94186"/>
                  </a:cubicBezTo>
                  <a:cubicBezTo>
                    <a:pt x="94011" y="94639"/>
                    <a:pt x="92057" y="94814"/>
                    <a:pt x="90119" y="95128"/>
                  </a:cubicBezTo>
                  <a:cubicBezTo>
                    <a:pt x="84304" y="97640"/>
                    <a:pt x="91088" y="93872"/>
                    <a:pt x="87212" y="98895"/>
                  </a:cubicBezTo>
                  <a:cubicBezTo>
                    <a:pt x="86670" y="99597"/>
                    <a:pt x="85758" y="99523"/>
                    <a:pt x="85031" y="99837"/>
                  </a:cubicBezTo>
                  <a:cubicBezTo>
                    <a:pt x="84304" y="100465"/>
                    <a:pt x="83397" y="100837"/>
                    <a:pt x="82851" y="101721"/>
                  </a:cubicBezTo>
                  <a:cubicBezTo>
                    <a:pt x="82372" y="102496"/>
                    <a:pt x="82467" y="103659"/>
                    <a:pt x="82124" y="104547"/>
                  </a:cubicBezTo>
                  <a:cubicBezTo>
                    <a:pt x="81734" y="105559"/>
                    <a:pt x="81155" y="106430"/>
                    <a:pt x="80671" y="107372"/>
                  </a:cubicBezTo>
                  <a:cubicBezTo>
                    <a:pt x="81397" y="108000"/>
                    <a:pt x="82233" y="108456"/>
                    <a:pt x="82851" y="109256"/>
                  </a:cubicBezTo>
                  <a:cubicBezTo>
                    <a:pt x="84846" y="111841"/>
                    <a:pt x="84956" y="112868"/>
                    <a:pt x="82124" y="114907"/>
                  </a:cubicBezTo>
                  <a:cubicBezTo>
                    <a:pt x="80785" y="115871"/>
                    <a:pt x="79217" y="116163"/>
                    <a:pt x="77764" y="116791"/>
                  </a:cubicBezTo>
                  <a:cubicBezTo>
                    <a:pt x="72816" y="118928"/>
                    <a:pt x="76345" y="117650"/>
                    <a:pt x="66862" y="118675"/>
                  </a:cubicBezTo>
                  <a:cubicBezTo>
                    <a:pt x="62958" y="120361"/>
                    <a:pt x="63583" y="120519"/>
                    <a:pt x="57414" y="118675"/>
                  </a:cubicBezTo>
                  <a:cubicBezTo>
                    <a:pt x="56563" y="118420"/>
                    <a:pt x="56052" y="117188"/>
                    <a:pt x="55234" y="116791"/>
                  </a:cubicBezTo>
                  <a:cubicBezTo>
                    <a:pt x="54077" y="116229"/>
                    <a:pt x="52391" y="117079"/>
                    <a:pt x="51600" y="115849"/>
                  </a:cubicBezTo>
                  <a:cubicBezTo>
                    <a:pt x="50824" y="114643"/>
                    <a:pt x="52690" y="113965"/>
                    <a:pt x="51600" y="111140"/>
                  </a:cubicBezTo>
                  <a:close/>
                </a:path>
              </a:pathLst>
            </a:custGeom>
            <a:solidFill>
              <a:srgbClr val="7030A0">
                <a:alpha val="63921"/>
              </a:srgbClr>
            </a:solidFill>
            <a:ln w="25400" cap="flat" cmpd="sng">
              <a:solidFill>
                <a:srgbClr val="395E89"/>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471" name="Shape 471"/>
            <p:cNvSpPr/>
            <p:nvPr/>
          </p:nvSpPr>
          <p:spPr>
            <a:xfrm>
              <a:off x="782197" y="4681010"/>
              <a:ext cx="3220304" cy="904541"/>
            </a:xfrm>
            <a:custGeom>
              <a:avLst/>
              <a:gdLst/>
              <a:ahLst/>
              <a:cxnLst/>
              <a:rect l="0" t="0" r="0" b="0"/>
              <a:pathLst>
                <a:path w="120000" h="120000" extrusionOk="0">
                  <a:moveTo>
                    <a:pt x="821" y="84923"/>
                  </a:moveTo>
                  <a:cubicBezTo>
                    <a:pt x="547" y="82730"/>
                    <a:pt x="583" y="78081"/>
                    <a:pt x="410" y="74692"/>
                  </a:cubicBezTo>
                  <a:cubicBezTo>
                    <a:pt x="309" y="72715"/>
                    <a:pt x="0" y="70854"/>
                    <a:pt x="0" y="68846"/>
                  </a:cubicBezTo>
                  <a:cubicBezTo>
                    <a:pt x="0" y="58603"/>
                    <a:pt x="171" y="48360"/>
                    <a:pt x="410" y="38153"/>
                  </a:cubicBezTo>
                  <a:cubicBezTo>
                    <a:pt x="513" y="33745"/>
                    <a:pt x="1109" y="33177"/>
                    <a:pt x="1642" y="29384"/>
                  </a:cubicBezTo>
                  <a:cubicBezTo>
                    <a:pt x="3341" y="17283"/>
                    <a:pt x="520" y="33180"/>
                    <a:pt x="2873" y="20615"/>
                  </a:cubicBezTo>
                  <a:lnTo>
                    <a:pt x="9852" y="22076"/>
                  </a:lnTo>
                  <a:cubicBezTo>
                    <a:pt x="14919" y="23320"/>
                    <a:pt x="13292" y="21774"/>
                    <a:pt x="16010" y="24999"/>
                  </a:cubicBezTo>
                  <a:cubicBezTo>
                    <a:pt x="16284" y="26461"/>
                    <a:pt x="16610" y="27813"/>
                    <a:pt x="16831" y="29384"/>
                  </a:cubicBezTo>
                  <a:cubicBezTo>
                    <a:pt x="17025" y="30762"/>
                    <a:pt x="16936" y="32679"/>
                    <a:pt x="17242" y="33769"/>
                  </a:cubicBezTo>
                  <a:cubicBezTo>
                    <a:pt x="17548" y="34858"/>
                    <a:pt x="18063" y="34743"/>
                    <a:pt x="18473" y="35230"/>
                  </a:cubicBezTo>
                  <a:cubicBezTo>
                    <a:pt x="20750" y="43337"/>
                    <a:pt x="18661" y="37401"/>
                    <a:pt x="22989" y="42538"/>
                  </a:cubicBezTo>
                  <a:lnTo>
                    <a:pt x="25452" y="45461"/>
                  </a:lnTo>
                  <a:cubicBezTo>
                    <a:pt x="26507" y="46713"/>
                    <a:pt x="27192" y="47650"/>
                    <a:pt x="28326" y="48384"/>
                  </a:cubicBezTo>
                  <a:cubicBezTo>
                    <a:pt x="29278" y="49000"/>
                    <a:pt x="30242" y="49358"/>
                    <a:pt x="31200" y="49846"/>
                  </a:cubicBezTo>
                  <a:cubicBezTo>
                    <a:pt x="32822" y="51771"/>
                    <a:pt x="33673" y="53481"/>
                    <a:pt x="35715" y="49846"/>
                  </a:cubicBezTo>
                  <a:cubicBezTo>
                    <a:pt x="36754" y="47997"/>
                    <a:pt x="37357" y="43999"/>
                    <a:pt x="38179" y="41076"/>
                  </a:cubicBezTo>
                  <a:cubicBezTo>
                    <a:pt x="39843" y="35151"/>
                    <a:pt x="39150" y="38540"/>
                    <a:pt x="40231" y="30846"/>
                  </a:cubicBezTo>
                  <a:cubicBezTo>
                    <a:pt x="40094" y="29384"/>
                    <a:pt x="40091" y="27664"/>
                    <a:pt x="39821" y="26461"/>
                  </a:cubicBezTo>
                  <a:cubicBezTo>
                    <a:pt x="39512" y="25089"/>
                    <a:pt x="38938" y="24780"/>
                    <a:pt x="38589" y="23538"/>
                  </a:cubicBezTo>
                  <a:cubicBezTo>
                    <a:pt x="38240" y="22296"/>
                    <a:pt x="38042" y="20615"/>
                    <a:pt x="37768" y="19153"/>
                  </a:cubicBezTo>
                  <a:cubicBezTo>
                    <a:pt x="37905" y="16230"/>
                    <a:pt x="37766" y="12957"/>
                    <a:pt x="38179" y="10384"/>
                  </a:cubicBezTo>
                  <a:cubicBezTo>
                    <a:pt x="38393" y="9046"/>
                    <a:pt x="38986" y="9225"/>
                    <a:pt x="39410" y="8922"/>
                  </a:cubicBezTo>
                  <a:cubicBezTo>
                    <a:pt x="40359" y="8247"/>
                    <a:pt x="41326" y="7948"/>
                    <a:pt x="42284" y="7461"/>
                  </a:cubicBezTo>
                  <a:cubicBezTo>
                    <a:pt x="45665" y="3448"/>
                    <a:pt x="43890" y="4974"/>
                    <a:pt x="47621" y="3076"/>
                  </a:cubicBezTo>
                  <a:cubicBezTo>
                    <a:pt x="48031" y="2102"/>
                    <a:pt x="48364" y="402"/>
                    <a:pt x="48852" y="153"/>
                  </a:cubicBezTo>
                  <a:cubicBezTo>
                    <a:pt x="51803" y="-1346"/>
                    <a:pt x="50198" y="8474"/>
                    <a:pt x="50905" y="14769"/>
                  </a:cubicBezTo>
                  <a:cubicBezTo>
                    <a:pt x="51066" y="16199"/>
                    <a:pt x="51726" y="15743"/>
                    <a:pt x="52136" y="16230"/>
                  </a:cubicBezTo>
                  <a:cubicBezTo>
                    <a:pt x="52410" y="17692"/>
                    <a:pt x="52737" y="19044"/>
                    <a:pt x="52958" y="20615"/>
                  </a:cubicBezTo>
                  <a:cubicBezTo>
                    <a:pt x="53151" y="21993"/>
                    <a:pt x="53158" y="23653"/>
                    <a:pt x="53368" y="24999"/>
                  </a:cubicBezTo>
                  <a:cubicBezTo>
                    <a:pt x="53847" y="28070"/>
                    <a:pt x="54463" y="30846"/>
                    <a:pt x="55010" y="33769"/>
                  </a:cubicBezTo>
                  <a:cubicBezTo>
                    <a:pt x="55284" y="35230"/>
                    <a:pt x="55363" y="37598"/>
                    <a:pt x="55831" y="38153"/>
                  </a:cubicBezTo>
                  <a:cubicBezTo>
                    <a:pt x="57531" y="40170"/>
                    <a:pt x="56703" y="38760"/>
                    <a:pt x="58294" y="42538"/>
                  </a:cubicBezTo>
                  <a:cubicBezTo>
                    <a:pt x="58431" y="43999"/>
                    <a:pt x="58435" y="45719"/>
                    <a:pt x="58705" y="46922"/>
                  </a:cubicBezTo>
                  <a:cubicBezTo>
                    <a:pt x="59284" y="49498"/>
                    <a:pt x="60357" y="50344"/>
                    <a:pt x="61168" y="51307"/>
                  </a:cubicBezTo>
                  <a:cubicBezTo>
                    <a:pt x="61442" y="52769"/>
                    <a:pt x="61604" y="54594"/>
                    <a:pt x="61989" y="55692"/>
                  </a:cubicBezTo>
                  <a:cubicBezTo>
                    <a:pt x="62327" y="56654"/>
                    <a:pt x="62915" y="56064"/>
                    <a:pt x="63221" y="57153"/>
                  </a:cubicBezTo>
                  <a:cubicBezTo>
                    <a:pt x="63527" y="58243"/>
                    <a:pt x="63361" y="60335"/>
                    <a:pt x="63631" y="61538"/>
                  </a:cubicBezTo>
                  <a:cubicBezTo>
                    <a:pt x="64254" y="64309"/>
                    <a:pt x="65244" y="64788"/>
                    <a:pt x="66094" y="65923"/>
                  </a:cubicBezTo>
                  <a:cubicBezTo>
                    <a:pt x="66784" y="66844"/>
                    <a:pt x="67463" y="67871"/>
                    <a:pt x="68147" y="68846"/>
                  </a:cubicBezTo>
                  <a:cubicBezTo>
                    <a:pt x="69242" y="68358"/>
                    <a:pt x="70407" y="68843"/>
                    <a:pt x="71431" y="67384"/>
                  </a:cubicBezTo>
                  <a:cubicBezTo>
                    <a:pt x="71889" y="66732"/>
                    <a:pt x="71903" y="64242"/>
                    <a:pt x="72252" y="62999"/>
                  </a:cubicBezTo>
                  <a:cubicBezTo>
                    <a:pt x="73583" y="58262"/>
                    <a:pt x="74825" y="59479"/>
                    <a:pt x="76768" y="58615"/>
                  </a:cubicBezTo>
                  <a:cubicBezTo>
                    <a:pt x="81053" y="53529"/>
                    <a:pt x="78368" y="55911"/>
                    <a:pt x="84979" y="54230"/>
                  </a:cubicBezTo>
                  <a:cubicBezTo>
                    <a:pt x="85389" y="53743"/>
                    <a:pt x="85872" y="53731"/>
                    <a:pt x="86210" y="52769"/>
                  </a:cubicBezTo>
                  <a:cubicBezTo>
                    <a:pt x="88863" y="45213"/>
                    <a:pt x="85167" y="50596"/>
                    <a:pt x="88263" y="46922"/>
                  </a:cubicBezTo>
                  <a:cubicBezTo>
                    <a:pt x="91684" y="47410"/>
                    <a:pt x="95111" y="47516"/>
                    <a:pt x="98526" y="48384"/>
                  </a:cubicBezTo>
                  <a:cubicBezTo>
                    <a:pt x="98958" y="48494"/>
                    <a:pt x="99328" y="49655"/>
                    <a:pt x="99758" y="49846"/>
                  </a:cubicBezTo>
                  <a:cubicBezTo>
                    <a:pt x="101528" y="50633"/>
                    <a:pt x="103316" y="50820"/>
                    <a:pt x="105095" y="51307"/>
                  </a:cubicBezTo>
                  <a:cubicBezTo>
                    <a:pt x="109370" y="56381"/>
                    <a:pt x="104603" y="51167"/>
                    <a:pt x="115358" y="54230"/>
                  </a:cubicBezTo>
                  <a:cubicBezTo>
                    <a:pt x="116323" y="54505"/>
                    <a:pt x="117066" y="56823"/>
                    <a:pt x="117821" y="58615"/>
                  </a:cubicBezTo>
                  <a:cubicBezTo>
                    <a:pt x="119835" y="69370"/>
                    <a:pt x="120883" y="71088"/>
                    <a:pt x="119052" y="87846"/>
                  </a:cubicBezTo>
                  <a:cubicBezTo>
                    <a:pt x="118695" y="91120"/>
                    <a:pt x="116589" y="93692"/>
                    <a:pt x="116589" y="93692"/>
                  </a:cubicBezTo>
                  <a:cubicBezTo>
                    <a:pt x="116316" y="95153"/>
                    <a:pt x="116117" y="96834"/>
                    <a:pt x="115768" y="98076"/>
                  </a:cubicBezTo>
                  <a:cubicBezTo>
                    <a:pt x="114823" y="101441"/>
                    <a:pt x="114151" y="101343"/>
                    <a:pt x="112895" y="102461"/>
                  </a:cubicBezTo>
                  <a:cubicBezTo>
                    <a:pt x="111987" y="105693"/>
                    <a:pt x="111575" y="107734"/>
                    <a:pt x="110431" y="109769"/>
                  </a:cubicBezTo>
                  <a:cubicBezTo>
                    <a:pt x="109775" y="110937"/>
                    <a:pt x="108172" y="112067"/>
                    <a:pt x="107558" y="112692"/>
                  </a:cubicBezTo>
                  <a:cubicBezTo>
                    <a:pt x="107142" y="113115"/>
                    <a:pt x="106758" y="114072"/>
                    <a:pt x="106326" y="114153"/>
                  </a:cubicBezTo>
                  <a:cubicBezTo>
                    <a:pt x="101541" y="115050"/>
                    <a:pt x="96747" y="115128"/>
                    <a:pt x="91958" y="115615"/>
                  </a:cubicBezTo>
                  <a:cubicBezTo>
                    <a:pt x="91547" y="116102"/>
                    <a:pt x="91148" y="116742"/>
                    <a:pt x="90726" y="117076"/>
                  </a:cubicBezTo>
                  <a:cubicBezTo>
                    <a:pt x="89914" y="117719"/>
                    <a:pt x="89082" y="118008"/>
                    <a:pt x="88263" y="118538"/>
                  </a:cubicBezTo>
                  <a:cubicBezTo>
                    <a:pt x="87576" y="118982"/>
                    <a:pt x="86894" y="119512"/>
                    <a:pt x="86210" y="120000"/>
                  </a:cubicBezTo>
                  <a:lnTo>
                    <a:pt x="49673" y="118538"/>
                  </a:lnTo>
                  <a:cubicBezTo>
                    <a:pt x="48706" y="118466"/>
                    <a:pt x="47766" y="117223"/>
                    <a:pt x="46800" y="117076"/>
                  </a:cubicBezTo>
                  <a:cubicBezTo>
                    <a:pt x="41329" y="116248"/>
                    <a:pt x="35852" y="116102"/>
                    <a:pt x="30379" y="115615"/>
                  </a:cubicBezTo>
                  <a:cubicBezTo>
                    <a:pt x="28310" y="114142"/>
                    <a:pt x="23273" y="110392"/>
                    <a:pt x="21347" y="109769"/>
                  </a:cubicBezTo>
                  <a:cubicBezTo>
                    <a:pt x="18336" y="108794"/>
                    <a:pt x="15297" y="108615"/>
                    <a:pt x="12315" y="106846"/>
                  </a:cubicBezTo>
                  <a:cubicBezTo>
                    <a:pt x="9164" y="104976"/>
                    <a:pt x="10668" y="105965"/>
                    <a:pt x="7800" y="103923"/>
                  </a:cubicBezTo>
                  <a:cubicBezTo>
                    <a:pt x="7389" y="102461"/>
                    <a:pt x="7075" y="100542"/>
                    <a:pt x="6568" y="99538"/>
                  </a:cubicBezTo>
                  <a:cubicBezTo>
                    <a:pt x="5811" y="98042"/>
                    <a:pt x="4105" y="96615"/>
                    <a:pt x="4105" y="96615"/>
                  </a:cubicBezTo>
                  <a:cubicBezTo>
                    <a:pt x="3297" y="92303"/>
                    <a:pt x="3238" y="91363"/>
                    <a:pt x="2052" y="87846"/>
                  </a:cubicBezTo>
                  <a:cubicBezTo>
                    <a:pt x="593" y="83516"/>
                    <a:pt x="1094" y="87115"/>
                    <a:pt x="821" y="84923"/>
                  </a:cubicBezTo>
                  <a:close/>
                </a:path>
              </a:pathLst>
            </a:custGeom>
            <a:solidFill>
              <a:srgbClr val="FFFF00">
                <a:alpha val="69803"/>
              </a:srgbClr>
            </a:solidFill>
            <a:ln w="25400" cap="flat" cmpd="sng">
              <a:solidFill>
                <a:srgbClr val="395E89"/>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472" name="Shape 472"/>
            <p:cNvSpPr txBox="1"/>
            <p:nvPr/>
          </p:nvSpPr>
          <p:spPr>
            <a:xfrm>
              <a:off x="1450524" y="2608149"/>
              <a:ext cx="1575411" cy="369332"/>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1800" b="1">
                  <a:solidFill>
                    <a:schemeClr val="dk1"/>
                  </a:solidFill>
                  <a:latin typeface="Calibri"/>
                  <a:ea typeface="Calibri"/>
                  <a:cs typeface="Calibri"/>
                  <a:sym typeface="Calibri"/>
                </a:rPr>
                <a:t>North: 19%</a:t>
              </a:r>
            </a:p>
          </p:txBody>
        </p:sp>
        <p:sp>
          <p:nvSpPr>
            <p:cNvPr id="473" name="Shape 473"/>
            <p:cNvSpPr txBox="1"/>
            <p:nvPr/>
          </p:nvSpPr>
          <p:spPr>
            <a:xfrm>
              <a:off x="2325824" y="4095037"/>
              <a:ext cx="1284022" cy="369332"/>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1800" b="1">
                  <a:solidFill>
                    <a:schemeClr val="dk1"/>
                  </a:solidFill>
                  <a:latin typeface="Calibri"/>
                  <a:ea typeface="Calibri"/>
                  <a:cs typeface="Calibri"/>
                  <a:sym typeface="Calibri"/>
                </a:rPr>
                <a:t>East: 17%</a:t>
              </a:r>
            </a:p>
          </p:txBody>
        </p:sp>
        <p:sp>
          <p:nvSpPr>
            <p:cNvPr id="474" name="Shape 474"/>
            <p:cNvSpPr txBox="1"/>
            <p:nvPr/>
          </p:nvSpPr>
          <p:spPr>
            <a:xfrm>
              <a:off x="660154" y="3945623"/>
              <a:ext cx="1215730" cy="369332"/>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1800" b="1">
                  <a:solidFill>
                    <a:schemeClr val="dk1"/>
                  </a:solidFill>
                  <a:latin typeface="Calibri"/>
                  <a:ea typeface="Calibri"/>
                  <a:cs typeface="Calibri"/>
                  <a:sym typeface="Calibri"/>
                </a:rPr>
                <a:t>West: 51%</a:t>
              </a:r>
            </a:p>
          </p:txBody>
        </p:sp>
        <p:sp>
          <p:nvSpPr>
            <p:cNvPr id="475" name="Shape 475"/>
            <p:cNvSpPr txBox="1"/>
            <p:nvPr/>
          </p:nvSpPr>
          <p:spPr>
            <a:xfrm>
              <a:off x="1350199" y="5130683"/>
              <a:ext cx="1433498" cy="369332"/>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1800" b="1">
                  <a:solidFill>
                    <a:schemeClr val="dk1"/>
                  </a:solidFill>
                  <a:latin typeface="Calibri"/>
                  <a:ea typeface="Calibri"/>
                  <a:cs typeface="Calibri"/>
                  <a:sym typeface="Calibri"/>
                </a:rPr>
                <a:t>South: 13%</a:t>
              </a:r>
            </a:p>
          </p:txBody>
        </p:sp>
      </p:grpSp>
      <p:pic>
        <p:nvPicPr>
          <p:cNvPr id="476" name="Shape 476"/>
          <p:cNvPicPr preferRelativeResize="0"/>
          <p:nvPr/>
        </p:nvPicPr>
        <p:blipFill rotWithShape="1">
          <a:blip r:embed="rId3">
            <a:alphaModFix/>
          </a:blip>
          <a:srcRect/>
          <a:stretch/>
        </p:blipFill>
        <p:spPr>
          <a:xfrm>
            <a:off x="4523769" y="2248202"/>
            <a:ext cx="3809999" cy="3394841"/>
          </a:xfrm>
          <a:prstGeom prst="rect">
            <a:avLst/>
          </a:prstGeom>
          <a:noFill/>
          <a:ln>
            <a:noFill/>
          </a:ln>
        </p:spPr>
      </p:pic>
      <p:sp>
        <p:nvSpPr>
          <p:cNvPr id="477" name="Shape 477"/>
          <p:cNvSpPr/>
          <p:nvPr/>
        </p:nvSpPr>
        <p:spPr>
          <a:xfrm>
            <a:off x="4342196" y="2083249"/>
            <a:ext cx="135331" cy="3416767"/>
          </a:xfrm>
          <a:prstGeom prst="rect">
            <a:avLst/>
          </a:prstGeom>
          <a:gradFill>
            <a:gsLst>
              <a:gs pos="0">
                <a:srgbClr val="DAFEA4"/>
              </a:gs>
              <a:gs pos="35000">
                <a:srgbClr val="E3FEBF"/>
              </a:gs>
              <a:gs pos="100000">
                <a:srgbClr val="F4FEE6"/>
              </a:gs>
            </a:gsLst>
            <a:lin ang="16200000" scaled="0"/>
          </a:gradFill>
          <a:ln w="9525" cap="flat" cmpd="sng">
            <a:solidFill>
              <a:srgbClr val="97B853"/>
            </a:solidFill>
            <a:prstDash val="solid"/>
            <a:round/>
            <a:headEnd type="none" w="med" len="med"/>
            <a:tailEnd type="none" w="med" len="med"/>
          </a:ln>
          <a:effectLst>
            <a:outerShdw blurRad="39999" dist="20000" dir="5400000" rotWithShape="0">
              <a:srgbClr val="000000">
                <a:alpha val="37647"/>
              </a:srgbClr>
            </a:outerShdw>
          </a:effectLst>
        </p:spPr>
        <p:txBody>
          <a:bodyPr wrap="square" lIns="91425" tIns="45700" rIns="91425" bIns="45700" anchor="ctr" anchorCtr="0">
            <a:noAutofit/>
          </a:bodyPr>
          <a:lstStyle/>
          <a:p>
            <a:pPr marL="0" marR="0" lvl="0" indent="0" algn="ctr" rtl="0">
              <a:spcBef>
                <a:spcPts val="0"/>
              </a:spcBef>
              <a:buNone/>
            </a:pPr>
            <a:endParaRPr sz="1800">
              <a:solidFill>
                <a:schemeClr val="dk1"/>
              </a:solidFill>
              <a:latin typeface="Calibri"/>
              <a:ea typeface="Calibri"/>
              <a:cs typeface="Calibri"/>
              <a:sym typeface="Calibri"/>
            </a:endParaRPr>
          </a:p>
        </p:txBody>
      </p:sp>
      <p:grpSp>
        <p:nvGrpSpPr>
          <p:cNvPr id="478" name="Shape 478"/>
          <p:cNvGrpSpPr/>
          <p:nvPr/>
        </p:nvGrpSpPr>
        <p:grpSpPr>
          <a:xfrm>
            <a:off x="4592197" y="1683641"/>
            <a:ext cx="3492937" cy="3901910"/>
            <a:chOff x="4507651" y="1750166"/>
            <a:chExt cx="3492937" cy="3901910"/>
          </a:xfrm>
        </p:grpSpPr>
        <p:sp>
          <p:nvSpPr>
            <p:cNvPr id="479" name="Shape 479"/>
            <p:cNvSpPr txBox="1"/>
            <p:nvPr/>
          </p:nvSpPr>
          <p:spPr>
            <a:xfrm>
              <a:off x="4540910" y="1750166"/>
              <a:ext cx="3459679" cy="353943"/>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1700" b="1">
                  <a:solidFill>
                    <a:schemeClr val="dk1"/>
                  </a:solidFill>
                  <a:latin typeface="Calibri"/>
                  <a:ea typeface="Calibri"/>
                  <a:cs typeface="Calibri"/>
                  <a:sym typeface="Calibri"/>
                </a:rPr>
                <a:t>LIBER Academic Library Membership</a:t>
              </a:r>
            </a:p>
          </p:txBody>
        </p:sp>
        <p:sp>
          <p:nvSpPr>
            <p:cNvPr id="480" name="Shape 480"/>
            <p:cNvSpPr/>
            <p:nvPr/>
          </p:nvSpPr>
          <p:spPr>
            <a:xfrm>
              <a:off x="4507651" y="3673830"/>
              <a:ext cx="1819048" cy="1403621"/>
            </a:xfrm>
            <a:custGeom>
              <a:avLst/>
              <a:gdLst/>
              <a:ahLst/>
              <a:cxnLst/>
              <a:rect l="0" t="0" r="0" b="0"/>
              <a:pathLst>
                <a:path w="120000" h="120000" extrusionOk="0">
                  <a:moveTo>
                    <a:pt x="51600" y="111140"/>
                  </a:moveTo>
                  <a:cubicBezTo>
                    <a:pt x="50510" y="108314"/>
                    <a:pt x="47089" y="103105"/>
                    <a:pt x="45059" y="98895"/>
                  </a:cubicBezTo>
                  <a:cubicBezTo>
                    <a:pt x="44653" y="98054"/>
                    <a:pt x="44811" y="96845"/>
                    <a:pt x="44332" y="96070"/>
                  </a:cubicBezTo>
                  <a:cubicBezTo>
                    <a:pt x="43787" y="95186"/>
                    <a:pt x="42823" y="94911"/>
                    <a:pt x="42152" y="94186"/>
                  </a:cubicBezTo>
                  <a:cubicBezTo>
                    <a:pt x="41362" y="93333"/>
                    <a:pt x="40630" y="92384"/>
                    <a:pt x="39972" y="91361"/>
                  </a:cubicBezTo>
                  <a:cubicBezTo>
                    <a:pt x="39324" y="90354"/>
                    <a:pt x="36992" y="85107"/>
                    <a:pt x="36338" y="84767"/>
                  </a:cubicBezTo>
                  <a:cubicBezTo>
                    <a:pt x="33601" y="83349"/>
                    <a:pt x="30413" y="84091"/>
                    <a:pt x="27617" y="82884"/>
                  </a:cubicBezTo>
                  <a:cubicBezTo>
                    <a:pt x="22308" y="80591"/>
                    <a:pt x="24742" y="81482"/>
                    <a:pt x="20349" y="80058"/>
                  </a:cubicBezTo>
                  <a:cubicBezTo>
                    <a:pt x="18046" y="78566"/>
                    <a:pt x="16422" y="77794"/>
                    <a:pt x="14535" y="75349"/>
                  </a:cubicBezTo>
                  <a:cubicBezTo>
                    <a:pt x="9690" y="69070"/>
                    <a:pt x="16715" y="75663"/>
                    <a:pt x="10901" y="70639"/>
                  </a:cubicBezTo>
                  <a:cubicBezTo>
                    <a:pt x="7475" y="63980"/>
                    <a:pt x="11949" y="71998"/>
                    <a:pt x="6540" y="64988"/>
                  </a:cubicBezTo>
                  <a:cubicBezTo>
                    <a:pt x="5923" y="64188"/>
                    <a:pt x="5571" y="63105"/>
                    <a:pt x="5087" y="62163"/>
                  </a:cubicBezTo>
                  <a:cubicBezTo>
                    <a:pt x="3244" y="50218"/>
                    <a:pt x="5714" y="63117"/>
                    <a:pt x="2907" y="54628"/>
                  </a:cubicBezTo>
                  <a:cubicBezTo>
                    <a:pt x="2513" y="53438"/>
                    <a:pt x="2443" y="52109"/>
                    <a:pt x="2180" y="50860"/>
                  </a:cubicBezTo>
                  <a:cubicBezTo>
                    <a:pt x="-412" y="38541"/>
                    <a:pt x="1644" y="49023"/>
                    <a:pt x="0" y="40500"/>
                  </a:cubicBezTo>
                  <a:cubicBezTo>
                    <a:pt x="242" y="37360"/>
                    <a:pt x="0" y="34093"/>
                    <a:pt x="726" y="31081"/>
                  </a:cubicBezTo>
                  <a:cubicBezTo>
                    <a:pt x="1247" y="28920"/>
                    <a:pt x="3633" y="25430"/>
                    <a:pt x="3633" y="25430"/>
                  </a:cubicBezTo>
                  <a:cubicBezTo>
                    <a:pt x="3876" y="24174"/>
                    <a:pt x="3967" y="22852"/>
                    <a:pt x="4360" y="21662"/>
                  </a:cubicBezTo>
                  <a:cubicBezTo>
                    <a:pt x="5954" y="16843"/>
                    <a:pt x="7666" y="18492"/>
                    <a:pt x="11628" y="15069"/>
                  </a:cubicBezTo>
                  <a:cubicBezTo>
                    <a:pt x="12355" y="14441"/>
                    <a:pt x="13137" y="13910"/>
                    <a:pt x="13808" y="13186"/>
                  </a:cubicBezTo>
                  <a:cubicBezTo>
                    <a:pt x="14598" y="12333"/>
                    <a:pt x="15049" y="10901"/>
                    <a:pt x="15988" y="10360"/>
                  </a:cubicBezTo>
                  <a:cubicBezTo>
                    <a:pt x="17335" y="9584"/>
                    <a:pt x="18910" y="9832"/>
                    <a:pt x="20349" y="9418"/>
                  </a:cubicBezTo>
                  <a:cubicBezTo>
                    <a:pt x="21097" y="9203"/>
                    <a:pt x="21803" y="8790"/>
                    <a:pt x="22529" y="8476"/>
                  </a:cubicBezTo>
                  <a:cubicBezTo>
                    <a:pt x="23983" y="7221"/>
                    <a:pt x="25233" y="5425"/>
                    <a:pt x="26890" y="4709"/>
                  </a:cubicBezTo>
                  <a:lnTo>
                    <a:pt x="31250" y="2825"/>
                  </a:lnTo>
                  <a:cubicBezTo>
                    <a:pt x="31977" y="2511"/>
                    <a:pt x="32688" y="2124"/>
                    <a:pt x="33431" y="1883"/>
                  </a:cubicBezTo>
                  <a:cubicBezTo>
                    <a:pt x="37536" y="553"/>
                    <a:pt x="35358" y="1195"/>
                    <a:pt x="39972" y="0"/>
                  </a:cubicBezTo>
                  <a:cubicBezTo>
                    <a:pt x="43606" y="627"/>
                    <a:pt x="47295" y="853"/>
                    <a:pt x="50873" y="1883"/>
                  </a:cubicBezTo>
                  <a:cubicBezTo>
                    <a:pt x="51726" y="2129"/>
                    <a:pt x="52272" y="3261"/>
                    <a:pt x="53053" y="3767"/>
                  </a:cubicBezTo>
                  <a:cubicBezTo>
                    <a:pt x="54220" y="4523"/>
                    <a:pt x="55520" y="4895"/>
                    <a:pt x="56687" y="5651"/>
                  </a:cubicBezTo>
                  <a:cubicBezTo>
                    <a:pt x="57469" y="6157"/>
                    <a:pt x="58109" y="6973"/>
                    <a:pt x="58868" y="7534"/>
                  </a:cubicBezTo>
                  <a:cubicBezTo>
                    <a:pt x="59808" y="8231"/>
                    <a:pt x="60929" y="8541"/>
                    <a:pt x="61775" y="9418"/>
                  </a:cubicBezTo>
                  <a:cubicBezTo>
                    <a:pt x="68684" y="16582"/>
                    <a:pt x="63246" y="14133"/>
                    <a:pt x="69042" y="16011"/>
                  </a:cubicBezTo>
                  <a:cubicBezTo>
                    <a:pt x="69769" y="16639"/>
                    <a:pt x="70441" y="17389"/>
                    <a:pt x="71223" y="17895"/>
                  </a:cubicBezTo>
                  <a:cubicBezTo>
                    <a:pt x="71908" y="18339"/>
                    <a:pt x="72805" y="18217"/>
                    <a:pt x="73403" y="18837"/>
                  </a:cubicBezTo>
                  <a:cubicBezTo>
                    <a:pt x="75339" y="20844"/>
                    <a:pt x="74530" y="22031"/>
                    <a:pt x="75583" y="24488"/>
                  </a:cubicBezTo>
                  <a:cubicBezTo>
                    <a:pt x="76432" y="26467"/>
                    <a:pt x="77521" y="28255"/>
                    <a:pt x="78490" y="30139"/>
                  </a:cubicBezTo>
                  <a:cubicBezTo>
                    <a:pt x="78975" y="31081"/>
                    <a:pt x="79668" y="31891"/>
                    <a:pt x="79944" y="32965"/>
                  </a:cubicBezTo>
                  <a:cubicBezTo>
                    <a:pt x="80186" y="33907"/>
                    <a:pt x="80328" y="34902"/>
                    <a:pt x="80671" y="35790"/>
                  </a:cubicBezTo>
                  <a:cubicBezTo>
                    <a:pt x="81061" y="36803"/>
                    <a:pt x="81383" y="38016"/>
                    <a:pt x="82124" y="38616"/>
                  </a:cubicBezTo>
                  <a:cubicBezTo>
                    <a:pt x="83423" y="39668"/>
                    <a:pt x="84954" y="40410"/>
                    <a:pt x="86485" y="40500"/>
                  </a:cubicBezTo>
                  <a:lnTo>
                    <a:pt x="102474" y="41442"/>
                  </a:lnTo>
                  <a:cubicBezTo>
                    <a:pt x="108103" y="48737"/>
                    <a:pt x="105286" y="47052"/>
                    <a:pt x="109741" y="48977"/>
                  </a:cubicBezTo>
                  <a:cubicBezTo>
                    <a:pt x="111501" y="55816"/>
                    <a:pt x="111564" y="52947"/>
                    <a:pt x="110468" y="59337"/>
                  </a:cubicBezTo>
                  <a:cubicBezTo>
                    <a:pt x="109922" y="62520"/>
                    <a:pt x="110005" y="64120"/>
                    <a:pt x="107561" y="65930"/>
                  </a:cubicBezTo>
                  <a:cubicBezTo>
                    <a:pt x="106694" y="66572"/>
                    <a:pt x="105589" y="66418"/>
                    <a:pt x="104654" y="66872"/>
                  </a:cubicBezTo>
                  <a:cubicBezTo>
                    <a:pt x="103640" y="67365"/>
                    <a:pt x="102716" y="68128"/>
                    <a:pt x="101747" y="68756"/>
                  </a:cubicBezTo>
                  <a:cubicBezTo>
                    <a:pt x="101262" y="69698"/>
                    <a:pt x="100684" y="70569"/>
                    <a:pt x="100293" y="71581"/>
                  </a:cubicBezTo>
                  <a:cubicBezTo>
                    <a:pt x="99211" y="74387"/>
                    <a:pt x="99228" y="76952"/>
                    <a:pt x="100293" y="80058"/>
                  </a:cubicBezTo>
                  <a:cubicBezTo>
                    <a:pt x="100882" y="81776"/>
                    <a:pt x="103496" y="83767"/>
                    <a:pt x="104654" y="84767"/>
                  </a:cubicBezTo>
                  <a:cubicBezTo>
                    <a:pt x="108772" y="84454"/>
                    <a:pt x="112889" y="83559"/>
                    <a:pt x="117009" y="83826"/>
                  </a:cubicBezTo>
                  <a:cubicBezTo>
                    <a:pt x="117881" y="83882"/>
                    <a:pt x="118705" y="84767"/>
                    <a:pt x="119189" y="85709"/>
                  </a:cubicBezTo>
                  <a:cubicBezTo>
                    <a:pt x="119743" y="86786"/>
                    <a:pt x="119674" y="88221"/>
                    <a:pt x="119916" y="89477"/>
                  </a:cubicBezTo>
                  <a:cubicBezTo>
                    <a:pt x="119674" y="91361"/>
                    <a:pt x="120614" y="94642"/>
                    <a:pt x="119189" y="95128"/>
                  </a:cubicBezTo>
                  <a:cubicBezTo>
                    <a:pt x="110018" y="98256"/>
                    <a:pt x="108785" y="96499"/>
                    <a:pt x="103927" y="92302"/>
                  </a:cubicBezTo>
                  <a:cubicBezTo>
                    <a:pt x="101989" y="92616"/>
                    <a:pt x="100035" y="92791"/>
                    <a:pt x="98113" y="93244"/>
                  </a:cubicBezTo>
                  <a:cubicBezTo>
                    <a:pt x="97359" y="93422"/>
                    <a:pt x="96686" y="94009"/>
                    <a:pt x="95933" y="94186"/>
                  </a:cubicBezTo>
                  <a:cubicBezTo>
                    <a:pt x="94011" y="94639"/>
                    <a:pt x="92057" y="94814"/>
                    <a:pt x="90119" y="95128"/>
                  </a:cubicBezTo>
                  <a:cubicBezTo>
                    <a:pt x="84304" y="97640"/>
                    <a:pt x="91088" y="93872"/>
                    <a:pt x="87212" y="98895"/>
                  </a:cubicBezTo>
                  <a:cubicBezTo>
                    <a:pt x="86670" y="99597"/>
                    <a:pt x="85758" y="99523"/>
                    <a:pt x="85031" y="99837"/>
                  </a:cubicBezTo>
                  <a:cubicBezTo>
                    <a:pt x="84304" y="100465"/>
                    <a:pt x="83397" y="100837"/>
                    <a:pt x="82851" y="101721"/>
                  </a:cubicBezTo>
                  <a:cubicBezTo>
                    <a:pt x="82372" y="102496"/>
                    <a:pt x="82467" y="103659"/>
                    <a:pt x="82124" y="104547"/>
                  </a:cubicBezTo>
                  <a:cubicBezTo>
                    <a:pt x="81734" y="105559"/>
                    <a:pt x="81155" y="106430"/>
                    <a:pt x="80671" y="107372"/>
                  </a:cubicBezTo>
                  <a:cubicBezTo>
                    <a:pt x="81397" y="108000"/>
                    <a:pt x="82233" y="108456"/>
                    <a:pt x="82851" y="109256"/>
                  </a:cubicBezTo>
                  <a:cubicBezTo>
                    <a:pt x="84846" y="111841"/>
                    <a:pt x="84956" y="112868"/>
                    <a:pt x="82124" y="114907"/>
                  </a:cubicBezTo>
                  <a:cubicBezTo>
                    <a:pt x="80785" y="115871"/>
                    <a:pt x="79217" y="116163"/>
                    <a:pt x="77764" y="116791"/>
                  </a:cubicBezTo>
                  <a:cubicBezTo>
                    <a:pt x="72816" y="118928"/>
                    <a:pt x="76345" y="117650"/>
                    <a:pt x="66862" y="118675"/>
                  </a:cubicBezTo>
                  <a:cubicBezTo>
                    <a:pt x="62958" y="120361"/>
                    <a:pt x="63583" y="120519"/>
                    <a:pt x="57414" y="118675"/>
                  </a:cubicBezTo>
                  <a:cubicBezTo>
                    <a:pt x="56563" y="118420"/>
                    <a:pt x="56052" y="117188"/>
                    <a:pt x="55234" y="116791"/>
                  </a:cubicBezTo>
                  <a:cubicBezTo>
                    <a:pt x="54077" y="116229"/>
                    <a:pt x="52391" y="117079"/>
                    <a:pt x="51600" y="115849"/>
                  </a:cubicBezTo>
                  <a:cubicBezTo>
                    <a:pt x="50824" y="114643"/>
                    <a:pt x="52690" y="113965"/>
                    <a:pt x="51600" y="111140"/>
                  </a:cubicBezTo>
                  <a:close/>
                </a:path>
              </a:pathLst>
            </a:custGeom>
            <a:solidFill>
              <a:srgbClr val="A365D1">
                <a:alpha val="63921"/>
              </a:srgbClr>
            </a:solidFill>
            <a:ln w="25400" cap="flat" cmpd="sng">
              <a:solidFill>
                <a:srgbClr val="395E89"/>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481" name="Shape 481"/>
            <p:cNvSpPr/>
            <p:nvPr/>
          </p:nvSpPr>
          <p:spPr>
            <a:xfrm>
              <a:off x="6042751" y="3644394"/>
              <a:ext cx="1718632" cy="1575514"/>
            </a:xfrm>
            <a:custGeom>
              <a:avLst/>
              <a:gdLst/>
              <a:ahLst/>
              <a:cxnLst/>
              <a:rect l="0" t="0" r="0" b="0"/>
              <a:pathLst>
                <a:path w="120000" h="120000" extrusionOk="0">
                  <a:moveTo>
                    <a:pt x="63076" y="2517"/>
                  </a:moveTo>
                  <a:cubicBezTo>
                    <a:pt x="61794" y="1818"/>
                    <a:pt x="59984" y="2047"/>
                    <a:pt x="58461" y="1678"/>
                  </a:cubicBezTo>
                  <a:cubicBezTo>
                    <a:pt x="57670" y="1486"/>
                    <a:pt x="56945" y="1030"/>
                    <a:pt x="56153" y="839"/>
                  </a:cubicBezTo>
                  <a:cubicBezTo>
                    <a:pt x="54631" y="470"/>
                    <a:pt x="53076" y="279"/>
                    <a:pt x="51538" y="0"/>
                  </a:cubicBezTo>
                  <a:cubicBezTo>
                    <a:pt x="50084" y="396"/>
                    <a:pt x="47137" y="800"/>
                    <a:pt x="46153" y="2517"/>
                  </a:cubicBezTo>
                  <a:cubicBezTo>
                    <a:pt x="45294" y="4017"/>
                    <a:pt x="45128" y="5873"/>
                    <a:pt x="44615" y="7551"/>
                  </a:cubicBezTo>
                  <a:lnTo>
                    <a:pt x="43846" y="10069"/>
                  </a:lnTo>
                  <a:cubicBezTo>
                    <a:pt x="43589" y="10908"/>
                    <a:pt x="43650" y="11961"/>
                    <a:pt x="43076" y="12586"/>
                  </a:cubicBezTo>
                  <a:lnTo>
                    <a:pt x="40769" y="15103"/>
                  </a:lnTo>
                  <a:lnTo>
                    <a:pt x="39230" y="20138"/>
                  </a:lnTo>
                  <a:cubicBezTo>
                    <a:pt x="38723" y="21797"/>
                    <a:pt x="38278" y="23990"/>
                    <a:pt x="36923" y="25173"/>
                  </a:cubicBezTo>
                  <a:cubicBezTo>
                    <a:pt x="36289" y="25725"/>
                    <a:pt x="35384" y="25732"/>
                    <a:pt x="34615" y="26012"/>
                  </a:cubicBezTo>
                  <a:cubicBezTo>
                    <a:pt x="33229" y="27524"/>
                    <a:pt x="27954" y="33936"/>
                    <a:pt x="25384" y="34403"/>
                  </a:cubicBezTo>
                  <a:cubicBezTo>
                    <a:pt x="23846" y="34683"/>
                    <a:pt x="22282" y="34829"/>
                    <a:pt x="20769" y="35242"/>
                  </a:cubicBezTo>
                  <a:cubicBezTo>
                    <a:pt x="19196" y="35671"/>
                    <a:pt x="17744" y="36573"/>
                    <a:pt x="16153" y="36920"/>
                  </a:cubicBezTo>
                  <a:lnTo>
                    <a:pt x="12307" y="37759"/>
                  </a:lnTo>
                  <a:cubicBezTo>
                    <a:pt x="11794" y="38598"/>
                    <a:pt x="10769" y="39268"/>
                    <a:pt x="10769" y="40277"/>
                  </a:cubicBezTo>
                  <a:cubicBezTo>
                    <a:pt x="10769" y="41285"/>
                    <a:pt x="11894" y="41892"/>
                    <a:pt x="12307" y="42794"/>
                  </a:cubicBezTo>
                  <a:cubicBezTo>
                    <a:pt x="12670" y="43585"/>
                    <a:pt x="12820" y="44472"/>
                    <a:pt x="13076" y="45311"/>
                  </a:cubicBezTo>
                  <a:cubicBezTo>
                    <a:pt x="11845" y="47327"/>
                    <a:pt x="11167" y="47958"/>
                    <a:pt x="10769" y="50346"/>
                  </a:cubicBezTo>
                  <a:cubicBezTo>
                    <a:pt x="10399" y="52565"/>
                    <a:pt x="10369" y="54840"/>
                    <a:pt x="9999" y="57059"/>
                  </a:cubicBezTo>
                  <a:cubicBezTo>
                    <a:pt x="9854" y="57929"/>
                    <a:pt x="9890" y="59062"/>
                    <a:pt x="9230" y="59576"/>
                  </a:cubicBezTo>
                  <a:cubicBezTo>
                    <a:pt x="7911" y="60604"/>
                    <a:pt x="4615" y="61254"/>
                    <a:pt x="4615" y="61254"/>
                  </a:cubicBezTo>
                  <a:cubicBezTo>
                    <a:pt x="4102" y="62093"/>
                    <a:pt x="3730" y="63059"/>
                    <a:pt x="3076" y="63772"/>
                  </a:cubicBezTo>
                  <a:cubicBezTo>
                    <a:pt x="2423" y="64485"/>
                    <a:pt x="1346" y="64662"/>
                    <a:pt x="769" y="65450"/>
                  </a:cubicBezTo>
                  <a:cubicBezTo>
                    <a:pt x="262" y="66141"/>
                    <a:pt x="256" y="67128"/>
                    <a:pt x="0" y="67967"/>
                  </a:cubicBezTo>
                  <a:cubicBezTo>
                    <a:pt x="769" y="68527"/>
                    <a:pt x="1653" y="68932"/>
                    <a:pt x="2307" y="69645"/>
                  </a:cubicBezTo>
                  <a:cubicBezTo>
                    <a:pt x="2961" y="70358"/>
                    <a:pt x="2939" y="71965"/>
                    <a:pt x="3846" y="72163"/>
                  </a:cubicBezTo>
                  <a:cubicBezTo>
                    <a:pt x="8378" y="73152"/>
                    <a:pt x="13076" y="72722"/>
                    <a:pt x="17692" y="73002"/>
                  </a:cubicBezTo>
                  <a:lnTo>
                    <a:pt x="19230" y="78036"/>
                  </a:lnTo>
                  <a:lnTo>
                    <a:pt x="20000" y="80554"/>
                  </a:lnTo>
                  <a:cubicBezTo>
                    <a:pt x="19743" y="81393"/>
                    <a:pt x="19375" y="82201"/>
                    <a:pt x="19230" y="83071"/>
                  </a:cubicBezTo>
                  <a:cubicBezTo>
                    <a:pt x="18770" y="85830"/>
                    <a:pt x="19418" y="90124"/>
                    <a:pt x="16923" y="92301"/>
                  </a:cubicBezTo>
                  <a:cubicBezTo>
                    <a:pt x="16289" y="92854"/>
                    <a:pt x="15384" y="92861"/>
                    <a:pt x="14615" y="93140"/>
                  </a:cubicBezTo>
                  <a:cubicBezTo>
                    <a:pt x="13846" y="93700"/>
                    <a:pt x="12531" y="93840"/>
                    <a:pt x="12307" y="94819"/>
                  </a:cubicBezTo>
                  <a:cubicBezTo>
                    <a:pt x="11068" y="100227"/>
                    <a:pt x="13060" y="99277"/>
                    <a:pt x="15384" y="101531"/>
                  </a:cubicBezTo>
                  <a:cubicBezTo>
                    <a:pt x="17010" y="103108"/>
                    <a:pt x="18461" y="104888"/>
                    <a:pt x="20000" y="106566"/>
                  </a:cubicBezTo>
                  <a:cubicBezTo>
                    <a:pt x="20769" y="107405"/>
                    <a:pt x="21402" y="108425"/>
                    <a:pt x="22307" y="109083"/>
                  </a:cubicBezTo>
                  <a:cubicBezTo>
                    <a:pt x="23076" y="109643"/>
                    <a:pt x="23905" y="110116"/>
                    <a:pt x="24615" y="110762"/>
                  </a:cubicBezTo>
                  <a:cubicBezTo>
                    <a:pt x="25451" y="111521"/>
                    <a:pt x="26064" y="112550"/>
                    <a:pt x="26923" y="113279"/>
                  </a:cubicBezTo>
                  <a:cubicBezTo>
                    <a:pt x="28382" y="114517"/>
                    <a:pt x="31538" y="116635"/>
                    <a:pt x="31538" y="116635"/>
                  </a:cubicBezTo>
                  <a:cubicBezTo>
                    <a:pt x="31794" y="117474"/>
                    <a:pt x="31734" y="118527"/>
                    <a:pt x="32307" y="119153"/>
                  </a:cubicBezTo>
                  <a:cubicBezTo>
                    <a:pt x="33985" y="120983"/>
                    <a:pt x="39066" y="119298"/>
                    <a:pt x="39999" y="119153"/>
                  </a:cubicBezTo>
                  <a:cubicBezTo>
                    <a:pt x="46095" y="116936"/>
                    <a:pt x="43015" y="117765"/>
                    <a:pt x="49230" y="116635"/>
                  </a:cubicBezTo>
                  <a:cubicBezTo>
                    <a:pt x="49743" y="115796"/>
                    <a:pt x="50404" y="115045"/>
                    <a:pt x="50769" y="114118"/>
                  </a:cubicBezTo>
                  <a:cubicBezTo>
                    <a:pt x="51185" y="113058"/>
                    <a:pt x="50521" y="111078"/>
                    <a:pt x="51538" y="110762"/>
                  </a:cubicBezTo>
                  <a:cubicBezTo>
                    <a:pt x="53097" y="110276"/>
                    <a:pt x="54542" y="112244"/>
                    <a:pt x="56153" y="112440"/>
                  </a:cubicBezTo>
                  <a:lnTo>
                    <a:pt x="63076" y="113279"/>
                  </a:lnTo>
                  <a:cubicBezTo>
                    <a:pt x="64620" y="112858"/>
                    <a:pt x="67692" y="112820"/>
                    <a:pt x="67692" y="109922"/>
                  </a:cubicBezTo>
                  <a:cubicBezTo>
                    <a:pt x="67692" y="108153"/>
                    <a:pt x="66153" y="104888"/>
                    <a:pt x="66153" y="104888"/>
                  </a:cubicBezTo>
                  <a:lnTo>
                    <a:pt x="67692" y="99853"/>
                  </a:lnTo>
                  <a:cubicBezTo>
                    <a:pt x="67948" y="99014"/>
                    <a:pt x="67786" y="97826"/>
                    <a:pt x="68461" y="97336"/>
                  </a:cubicBezTo>
                  <a:lnTo>
                    <a:pt x="73076" y="93979"/>
                  </a:lnTo>
                  <a:cubicBezTo>
                    <a:pt x="73846" y="93420"/>
                    <a:pt x="74507" y="92620"/>
                    <a:pt x="75384" y="92301"/>
                  </a:cubicBezTo>
                  <a:lnTo>
                    <a:pt x="77692" y="91462"/>
                  </a:lnTo>
                  <a:cubicBezTo>
                    <a:pt x="78461" y="90903"/>
                    <a:pt x="79487" y="90623"/>
                    <a:pt x="79999" y="89784"/>
                  </a:cubicBezTo>
                  <a:cubicBezTo>
                    <a:pt x="83035" y="84817"/>
                    <a:pt x="78178" y="87369"/>
                    <a:pt x="83076" y="85588"/>
                  </a:cubicBezTo>
                  <a:lnTo>
                    <a:pt x="87692" y="86428"/>
                  </a:lnTo>
                  <a:cubicBezTo>
                    <a:pt x="93938" y="101028"/>
                    <a:pt x="83826" y="96490"/>
                    <a:pt x="90769" y="99014"/>
                  </a:cubicBezTo>
                  <a:cubicBezTo>
                    <a:pt x="95419" y="97746"/>
                    <a:pt x="92843" y="98540"/>
                    <a:pt x="98461" y="96497"/>
                  </a:cubicBezTo>
                  <a:cubicBezTo>
                    <a:pt x="99230" y="96217"/>
                    <a:pt x="100043" y="96053"/>
                    <a:pt x="100769" y="95658"/>
                  </a:cubicBezTo>
                  <a:cubicBezTo>
                    <a:pt x="101794" y="95098"/>
                    <a:pt x="102792" y="94472"/>
                    <a:pt x="103846" y="93979"/>
                  </a:cubicBezTo>
                  <a:cubicBezTo>
                    <a:pt x="104591" y="93631"/>
                    <a:pt x="105428" y="93536"/>
                    <a:pt x="106153" y="93140"/>
                  </a:cubicBezTo>
                  <a:cubicBezTo>
                    <a:pt x="106980" y="92689"/>
                    <a:pt x="107616" y="91872"/>
                    <a:pt x="108461" y="91462"/>
                  </a:cubicBezTo>
                  <a:cubicBezTo>
                    <a:pt x="109943" y="90744"/>
                    <a:pt x="113076" y="89784"/>
                    <a:pt x="113076" y="89784"/>
                  </a:cubicBezTo>
                  <a:cubicBezTo>
                    <a:pt x="113681" y="85829"/>
                    <a:pt x="113697" y="84897"/>
                    <a:pt x="114615" y="81393"/>
                  </a:cubicBezTo>
                  <a:cubicBezTo>
                    <a:pt x="114838" y="80542"/>
                    <a:pt x="115021" y="79667"/>
                    <a:pt x="115384" y="78876"/>
                  </a:cubicBezTo>
                  <a:cubicBezTo>
                    <a:pt x="115798" y="77974"/>
                    <a:pt x="116547" y="77280"/>
                    <a:pt x="116923" y="76358"/>
                  </a:cubicBezTo>
                  <a:cubicBezTo>
                    <a:pt x="116923" y="76358"/>
                    <a:pt x="118846" y="70065"/>
                    <a:pt x="119230" y="68806"/>
                  </a:cubicBezTo>
                  <a:lnTo>
                    <a:pt x="120000" y="66289"/>
                  </a:lnTo>
                  <a:cubicBezTo>
                    <a:pt x="119230" y="65730"/>
                    <a:pt x="118519" y="65062"/>
                    <a:pt x="117692" y="64611"/>
                  </a:cubicBezTo>
                  <a:cubicBezTo>
                    <a:pt x="115320" y="63317"/>
                    <a:pt x="111352" y="63222"/>
                    <a:pt x="109230" y="62932"/>
                  </a:cubicBezTo>
                  <a:cubicBezTo>
                    <a:pt x="108461" y="62373"/>
                    <a:pt x="107633" y="61900"/>
                    <a:pt x="106923" y="61254"/>
                  </a:cubicBezTo>
                  <a:cubicBezTo>
                    <a:pt x="104371" y="58935"/>
                    <a:pt x="105172" y="58621"/>
                    <a:pt x="102307" y="57059"/>
                  </a:cubicBezTo>
                  <a:cubicBezTo>
                    <a:pt x="101582" y="56663"/>
                    <a:pt x="100725" y="56615"/>
                    <a:pt x="99999" y="56220"/>
                  </a:cubicBezTo>
                  <a:cubicBezTo>
                    <a:pt x="97857" y="55051"/>
                    <a:pt x="97085" y="53880"/>
                    <a:pt x="95384" y="52024"/>
                  </a:cubicBezTo>
                  <a:cubicBezTo>
                    <a:pt x="93597" y="44228"/>
                    <a:pt x="95732" y="53920"/>
                    <a:pt x="93846" y="43633"/>
                  </a:cubicBezTo>
                  <a:cubicBezTo>
                    <a:pt x="93638" y="42502"/>
                    <a:pt x="93549" y="41308"/>
                    <a:pt x="93076" y="40277"/>
                  </a:cubicBezTo>
                  <a:cubicBezTo>
                    <a:pt x="92249" y="38473"/>
                    <a:pt x="90584" y="37155"/>
                    <a:pt x="90000" y="35242"/>
                  </a:cubicBezTo>
                  <a:cubicBezTo>
                    <a:pt x="88589" y="30627"/>
                    <a:pt x="90078" y="34762"/>
                    <a:pt x="87692" y="30207"/>
                  </a:cubicBezTo>
                  <a:cubicBezTo>
                    <a:pt x="87123" y="29121"/>
                    <a:pt x="86964" y="27735"/>
                    <a:pt x="86153" y="26851"/>
                  </a:cubicBezTo>
                  <a:cubicBezTo>
                    <a:pt x="84846" y="25425"/>
                    <a:pt x="83076" y="24613"/>
                    <a:pt x="81538" y="23494"/>
                  </a:cubicBezTo>
                  <a:lnTo>
                    <a:pt x="79230" y="21816"/>
                  </a:lnTo>
                  <a:cubicBezTo>
                    <a:pt x="78717" y="20977"/>
                    <a:pt x="78388" y="19963"/>
                    <a:pt x="77692" y="19299"/>
                  </a:cubicBezTo>
                  <a:cubicBezTo>
                    <a:pt x="74436" y="16192"/>
                    <a:pt x="73938" y="16256"/>
                    <a:pt x="70769" y="15103"/>
                  </a:cubicBezTo>
                  <a:cubicBezTo>
                    <a:pt x="70512" y="13705"/>
                    <a:pt x="70459" y="12243"/>
                    <a:pt x="69999" y="10908"/>
                  </a:cubicBezTo>
                  <a:cubicBezTo>
                    <a:pt x="69477" y="9387"/>
                    <a:pt x="67209" y="6769"/>
                    <a:pt x="66153" y="5873"/>
                  </a:cubicBezTo>
                  <a:cubicBezTo>
                    <a:pt x="61325" y="1776"/>
                    <a:pt x="64358" y="3216"/>
                    <a:pt x="63076" y="2517"/>
                  </a:cubicBezTo>
                  <a:close/>
                </a:path>
              </a:pathLst>
            </a:custGeom>
            <a:solidFill>
              <a:srgbClr val="7EEE64">
                <a:alpha val="63921"/>
              </a:srgbClr>
            </a:solidFill>
            <a:ln w="25400" cap="flat" cmpd="sng">
              <a:solidFill>
                <a:srgbClr val="395E89"/>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482" name="Shape 482"/>
            <p:cNvSpPr/>
            <p:nvPr/>
          </p:nvSpPr>
          <p:spPr>
            <a:xfrm>
              <a:off x="4780283" y="4747535"/>
              <a:ext cx="3220304" cy="904541"/>
            </a:xfrm>
            <a:custGeom>
              <a:avLst/>
              <a:gdLst/>
              <a:ahLst/>
              <a:cxnLst/>
              <a:rect l="0" t="0" r="0" b="0"/>
              <a:pathLst>
                <a:path w="120000" h="120000" extrusionOk="0">
                  <a:moveTo>
                    <a:pt x="821" y="84923"/>
                  </a:moveTo>
                  <a:cubicBezTo>
                    <a:pt x="547" y="82730"/>
                    <a:pt x="583" y="78081"/>
                    <a:pt x="410" y="74692"/>
                  </a:cubicBezTo>
                  <a:cubicBezTo>
                    <a:pt x="309" y="72715"/>
                    <a:pt x="0" y="70854"/>
                    <a:pt x="0" y="68846"/>
                  </a:cubicBezTo>
                  <a:cubicBezTo>
                    <a:pt x="0" y="58603"/>
                    <a:pt x="171" y="48360"/>
                    <a:pt x="410" y="38153"/>
                  </a:cubicBezTo>
                  <a:cubicBezTo>
                    <a:pt x="513" y="33745"/>
                    <a:pt x="1109" y="33177"/>
                    <a:pt x="1642" y="29384"/>
                  </a:cubicBezTo>
                  <a:cubicBezTo>
                    <a:pt x="3341" y="17283"/>
                    <a:pt x="520" y="33180"/>
                    <a:pt x="2873" y="20615"/>
                  </a:cubicBezTo>
                  <a:lnTo>
                    <a:pt x="9852" y="22076"/>
                  </a:lnTo>
                  <a:cubicBezTo>
                    <a:pt x="14919" y="23320"/>
                    <a:pt x="13292" y="21774"/>
                    <a:pt x="16010" y="24999"/>
                  </a:cubicBezTo>
                  <a:cubicBezTo>
                    <a:pt x="16284" y="26461"/>
                    <a:pt x="16610" y="27813"/>
                    <a:pt x="16831" y="29384"/>
                  </a:cubicBezTo>
                  <a:cubicBezTo>
                    <a:pt x="17025" y="30762"/>
                    <a:pt x="16936" y="32679"/>
                    <a:pt x="17242" y="33769"/>
                  </a:cubicBezTo>
                  <a:cubicBezTo>
                    <a:pt x="17548" y="34858"/>
                    <a:pt x="18063" y="34743"/>
                    <a:pt x="18473" y="35230"/>
                  </a:cubicBezTo>
                  <a:cubicBezTo>
                    <a:pt x="20750" y="43337"/>
                    <a:pt x="18661" y="37401"/>
                    <a:pt x="22989" y="42538"/>
                  </a:cubicBezTo>
                  <a:lnTo>
                    <a:pt x="25452" y="45461"/>
                  </a:lnTo>
                  <a:cubicBezTo>
                    <a:pt x="26507" y="46713"/>
                    <a:pt x="27192" y="47650"/>
                    <a:pt x="28326" y="48384"/>
                  </a:cubicBezTo>
                  <a:cubicBezTo>
                    <a:pt x="29278" y="49000"/>
                    <a:pt x="30242" y="49358"/>
                    <a:pt x="31200" y="49846"/>
                  </a:cubicBezTo>
                  <a:cubicBezTo>
                    <a:pt x="32822" y="51771"/>
                    <a:pt x="33673" y="53481"/>
                    <a:pt x="35715" y="49846"/>
                  </a:cubicBezTo>
                  <a:cubicBezTo>
                    <a:pt x="36754" y="47997"/>
                    <a:pt x="37357" y="43999"/>
                    <a:pt x="38179" y="41076"/>
                  </a:cubicBezTo>
                  <a:cubicBezTo>
                    <a:pt x="39843" y="35151"/>
                    <a:pt x="39150" y="38540"/>
                    <a:pt x="40231" y="30846"/>
                  </a:cubicBezTo>
                  <a:cubicBezTo>
                    <a:pt x="40094" y="29384"/>
                    <a:pt x="40091" y="27664"/>
                    <a:pt x="39821" y="26461"/>
                  </a:cubicBezTo>
                  <a:cubicBezTo>
                    <a:pt x="39512" y="25089"/>
                    <a:pt x="38938" y="24780"/>
                    <a:pt x="38589" y="23538"/>
                  </a:cubicBezTo>
                  <a:cubicBezTo>
                    <a:pt x="38240" y="22296"/>
                    <a:pt x="38042" y="20615"/>
                    <a:pt x="37768" y="19153"/>
                  </a:cubicBezTo>
                  <a:cubicBezTo>
                    <a:pt x="37905" y="16230"/>
                    <a:pt x="37766" y="12957"/>
                    <a:pt x="38179" y="10384"/>
                  </a:cubicBezTo>
                  <a:cubicBezTo>
                    <a:pt x="38393" y="9046"/>
                    <a:pt x="38986" y="9225"/>
                    <a:pt x="39410" y="8922"/>
                  </a:cubicBezTo>
                  <a:cubicBezTo>
                    <a:pt x="40359" y="8247"/>
                    <a:pt x="41326" y="7948"/>
                    <a:pt x="42284" y="7461"/>
                  </a:cubicBezTo>
                  <a:cubicBezTo>
                    <a:pt x="45665" y="3448"/>
                    <a:pt x="43890" y="4974"/>
                    <a:pt x="47621" y="3076"/>
                  </a:cubicBezTo>
                  <a:cubicBezTo>
                    <a:pt x="48031" y="2102"/>
                    <a:pt x="48364" y="402"/>
                    <a:pt x="48852" y="153"/>
                  </a:cubicBezTo>
                  <a:cubicBezTo>
                    <a:pt x="51803" y="-1346"/>
                    <a:pt x="50198" y="8474"/>
                    <a:pt x="50905" y="14769"/>
                  </a:cubicBezTo>
                  <a:cubicBezTo>
                    <a:pt x="51066" y="16199"/>
                    <a:pt x="51726" y="15743"/>
                    <a:pt x="52136" y="16230"/>
                  </a:cubicBezTo>
                  <a:cubicBezTo>
                    <a:pt x="52410" y="17692"/>
                    <a:pt x="52737" y="19044"/>
                    <a:pt x="52958" y="20615"/>
                  </a:cubicBezTo>
                  <a:cubicBezTo>
                    <a:pt x="53151" y="21993"/>
                    <a:pt x="53158" y="23653"/>
                    <a:pt x="53368" y="24999"/>
                  </a:cubicBezTo>
                  <a:cubicBezTo>
                    <a:pt x="53847" y="28070"/>
                    <a:pt x="54463" y="30846"/>
                    <a:pt x="55010" y="33769"/>
                  </a:cubicBezTo>
                  <a:cubicBezTo>
                    <a:pt x="55284" y="35230"/>
                    <a:pt x="55363" y="37598"/>
                    <a:pt x="55831" y="38153"/>
                  </a:cubicBezTo>
                  <a:cubicBezTo>
                    <a:pt x="57531" y="40170"/>
                    <a:pt x="56703" y="38760"/>
                    <a:pt x="58294" y="42538"/>
                  </a:cubicBezTo>
                  <a:cubicBezTo>
                    <a:pt x="58431" y="43999"/>
                    <a:pt x="58435" y="45719"/>
                    <a:pt x="58705" y="46922"/>
                  </a:cubicBezTo>
                  <a:cubicBezTo>
                    <a:pt x="59284" y="49498"/>
                    <a:pt x="60357" y="50344"/>
                    <a:pt x="61168" y="51307"/>
                  </a:cubicBezTo>
                  <a:cubicBezTo>
                    <a:pt x="61442" y="52769"/>
                    <a:pt x="61604" y="54594"/>
                    <a:pt x="61989" y="55692"/>
                  </a:cubicBezTo>
                  <a:cubicBezTo>
                    <a:pt x="62327" y="56654"/>
                    <a:pt x="62915" y="56064"/>
                    <a:pt x="63221" y="57153"/>
                  </a:cubicBezTo>
                  <a:cubicBezTo>
                    <a:pt x="63527" y="58243"/>
                    <a:pt x="63361" y="60335"/>
                    <a:pt x="63631" y="61538"/>
                  </a:cubicBezTo>
                  <a:cubicBezTo>
                    <a:pt x="64254" y="64309"/>
                    <a:pt x="65244" y="64788"/>
                    <a:pt x="66094" y="65923"/>
                  </a:cubicBezTo>
                  <a:cubicBezTo>
                    <a:pt x="66784" y="66844"/>
                    <a:pt x="67463" y="67871"/>
                    <a:pt x="68147" y="68846"/>
                  </a:cubicBezTo>
                  <a:cubicBezTo>
                    <a:pt x="69242" y="68358"/>
                    <a:pt x="70407" y="68843"/>
                    <a:pt x="71431" y="67384"/>
                  </a:cubicBezTo>
                  <a:cubicBezTo>
                    <a:pt x="71889" y="66732"/>
                    <a:pt x="71903" y="64242"/>
                    <a:pt x="72252" y="62999"/>
                  </a:cubicBezTo>
                  <a:cubicBezTo>
                    <a:pt x="73583" y="58262"/>
                    <a:pt x="74825" y="59479"/>
                    <a:pt x="76768" y="58615"/>
                  </a:cubicBezTo>
                  <a:cubicBezTo>
                    <a:pt x="81053" y="53529"/>
                    <a:pt x="78368" y="55911"/>
                    <a:pt x="84979" y="54230"/>
                  </a:cubicBezTo>
                  <a:cubicBezTo>
                    <a:pt x="85389" y="53743"/>
                    <a:pt x="85872" y="53731"/>
                    <a:pt x="86210" y="52769"/>
                  </a:cubicBezTo>
                  <a:cubicBezTo>
                    <a:pt x="88863" y="45213"/>
                    <a:pt x="85167" y="50596"/>
                    <a:pt x="88263" y="46922"/>
                  </a:cubicBezTo>
                  <a:cubicBezTo>
                    <a:pt x="91684" y="47410"/>
                    <a:pt x="95111" y="47516"/>
                    <a:pt x="98526" y="48384"/>
                  </a:cubicBezTo>
                  <a:cubicBezTo>
                    <a:pt x="98958" y="48494"/>
                    <a:pt x="99328" y="49655"/>
                    <a:pt x="99758" y="49846"/>
                  </a:cubicBezTo>
                  <a:cubicBezTo>
                    <a:pt x="101528" y="50633"/>
                    <a:pt x="103316" y="50820"/>
                    <a:pt x="105095" y="51307"/>
                  </a:cubicBezTo>
                  <a:cubicBezTo>
                    <a:pt x="109370" y="56381"/>
                    <a:pt x="104603" y="51167"/>
                    <a:pt x="115358" y="54230"/>
                  </a:cubicBezTo>
                  <a:cubicBezTo>
                    <a:pt x="116323" y="54505"/>
                    <a:pt x="117066" y="56823"/>
                    <a:pt x="117821" y="58615"/>
                  </a:cubicBezTo>
                  <a:cubicBezTo>
                    <a:pt x="119835" y="69370"/>
                    <a:pt x="120883" y="71088"/>
                    <a:pt x="119052" y="87846"/>
                  </a:cubicBezTo>
                  <a:cubicBezTo>
                    <a:pt x="118695" y="91120"/>
                    <a:pt x="116589" y="93692"/>
                    <a:pt x="116589" y="93692"/>
                  </a:cubicBezTo>
                  <a:cubicBezTo>
                    <a:pt x="116316" y="95153"/>
                    <a:pt x="116117" y="96834"/>
                    <a:pt x="115768" y="98076"/>
                  </a:cubicBezTo>
                  <a:cubicBezTo>
                    <a:pt x="114823" y="101441"/>
                    <a:pt x="114151" y="101343"/>
                    <a:pt x="112895" y="102461"/>
                  </a:cubicBezTo>
                  <a:cubicBezTo>
                    <a:pt x="111987" y="105693"/>
                    <a:pt x="111575" y="107734"/>
                    <a:pt x="110431" y="109769"/>
                  </a:cubicBezTo>
                  <a:cubicBezTo>
                    <a:pt x="109775" y="110937"/>
                    <a:pt x="108172" y="112067"/>
                    <a:pt x="107558" y="112692"/>
                  </a:cubicBezTo>
                  <a:cubicBezTo>
                    <a:pt x="107142" y="113115"/>
                    <a:pt x="106758" y="114072"/>
                    <a:pt x="106326" y="114153"/>
                  </a:cubicBezTo>
                  <a:cubicBezTo>
                    <a:pt x="101541" y="115050"/>
                    <a:pt x="96747" y="115128"/>
                    <a:pt x="91958" y="115615"/>
                  </a:cubicBezTo>
                  <a:cubicBezTo>
                    <a:pt x="91547" y="116102"/>
                    <a:pt x="91148" y="116742"/>
                    <a:pt x="90726" y="117076"/>
                  </a:cubicBezTo>
                  <a:cubicBezTo>
                    <a:pt x="89914" y="117719"/>
                    <a:pt x="89082" y="118008"/>
                    <a:pt x="88263" y="118538"/>
                  </a:cubicBezTo>
                  <a:cubicBezTo>
                    <a:pt x="87576" y="118982"/>
                    <a:pt x="86894" y="119512"/>
                    <a:pt x="86210" y="120000"/>
                  </a:cubicBezTo>
                  <a:lnTo>
                    <a:pt x="49673" y="118538"/>
                  </a:lnTo>
                  <a:cubicBezTo>
                    <a:pt x="48706" y="118466"/>
                    <a:pt x="47766" y="117223"/>
                    <a:pt x="46800" y="117076"/>
                  </a:cubicBezTo>
                  <a:cubicBezTo>
                    <a:pt x="41329" y="116248"/>
                    <a:pt x="35852" y="116102"/>
                    <a:pt x="30379" y="115615"/>
                  </a:cubicBezTo>
                  <a:cubicBezTo>
                    <a:pt x="28310" y="114142"/>
                    <a:pt x="23273" y="110392"/>
                    <a:pt x="21347" y="109769"/>
                  </a:cubicBezTo>
                  <a:cubicBezTo>
                    <a:pt x="18336" y="108794"/>
                    <a:pt x="15297" y="108615"/>
                    <a:pt x="12315" y="106846"/>
                  </a:cubicBezTo>
                  <a:cubicBezTo>
                    <a:pt x="9164" y="104976"/>
                    <a:pt x="10668" y="105965"/>
                    <a:pt x="7800" y="103923"/>
                  </a:cubicBezTo>
                  <a:cubicBezTo>
                    <a:pt x="7389" y="102461"/>
                    <a:pt x="7075" y="100542"/>
                    <a:pt x="6568" y="99538"/>
                  </a:cubicBezTo>
                  <a:cubicBezTo>
                    <a:pt x="5811" y="98042"/>
                    <a:pt x="4105" y="96615"/>
                    <a:pt x="4105" y="96615"/>
                  </a:cubicBezTo>
                  <a:cubicBezTo>
                    <a:pt x="3297" y="92303"/>
                    <a:pt x="3238" y="91363"/>
                    <a:pt x="2052" y="87846"/>
                  </a:cubicBezTo>
                  <a:cubicBezTo>
                    <a:pt x="593" y="83516"/>
                    <a:pt x="1094" y="87115"/>
                    <a:pt x="821" y="84923"/>
                  </a:cubicBezTo>
                  <a:close/>
                </a:path>
              </a:pathLst>
            </a:custGeom>
            <a:solidFill>
              <a:srgbClr val="FFFF3B">
                <a:alpha val="69803"/>
              </a:srgbClr>
            </a:solidFill>
            <a:ln w="25400" cap="flat" cmpd="sng">
              <a:solidFill>
                <a:srgbClr val="395E89"/>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483" name="Shape 483"/>
            <p:cNvSpPr/>
            <p:nvPr/>
          </p:nvSpPr>
          <p:spPr>
            <a:xfrm>
              <a:off x="4633394" y="3965853"/>
              <a:ext cx="1190197" cy="369332"/>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1800" b="1">
                  <a:solidFill>
                    <a:schemeClr val="dk1"/>
                  </a:solidFill>
                  <a:latin typeface="Calibri"/>
                  <a:ea typeface="Calibri"/>
                  <a:cs typeface="Calibri"/>
                  <a:sym typeface="Calibri"/>
                </a:rPr>
                <a:t>West: 53%</a:t>
              </a:r>
            </a:p>
          </p:txBody>
        </p:sp>
        <p:sp>
          <p:nvSpPr>
            <p:cNvPr id="484" name="Shape 484"/>
            <p:cNvSpPr txBox="1"/>
            <p:nvPr/>
          </p:nvSpPr>
          <p:spPr>
            <a:xfrm>
              <a:off x="6305144" y="4324398"/>
              <a:ext cx="1284022" cy="369332"/>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1800" b="1">
                  <a:solidFill>
                    <a:schemeClr val="dk1"/>
                  </a:solidFill>
                  <a:latin typeface="Calibri"/>
                  <a:ea typeface="Calibri"/>
                  <a:cs typeface="Calibri"/>
                  <a:sym typeface="Calibri"/>
                </a:rPr>
                <a:t>East: 16%</a:t>
              </a:r>
            </a:p>
          </p:txBody>
        </p:sp>
        <p:sp>
          <p:nvSpPr>
            <p:cNvPr id="485" name="Shape 485"/>
            <p:cNvSpPr txBox="1"/>
            <p:nvPr/>
          </p:nvSpPr>
          <p:spPr>
            <a:xfrm>
              <a:off x="5157412" y="5173992"/>
              <a:ext cx="1433498" cy="369332"/>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1800" b="1">
                  <a:solidFill>
                    <a:schemeClr val="dk1"/>
                  </a:solidFill>
                  <a:latin typeface="Calibri"/>
                  <a:ea typeface="Calibri"/>
                  <a:cs typeface="Calibri"/>
                  <a:sym typeface="Calibri"/>
                </a:rPr>
                <a:t>South: 17%</a:t>
              </a:r>
            </a:p>
          </p:txBody>
        </p:sp>
        <p:sp>
          <p:nvSpPr>
            <p:cNvPr id="486" name="Shape 486"/>
            <p:cNvSpPr/>
            <p:nvPr/>
          </p:nvSpPr>
          <p:spPr>
            <a:xfrm>
              <a:off x="4510948" y="2310138"/>
              <a:ext cx="2732380" cy="1842387"/>
            </a:xfrm>
            <a:custGeom>
              <a:avLst/>
              <a:gdLst/>
              <a:ahLst/>
              <a:cxnLst/>
              <a:rect l="0" t="0" r="0" b="0"/>
              <a:pathLst>
                <a:path w="120000" h="120000" extrusionOk="0">
                  <a:moveTo>
                    <a:pt x="108246" y="88609"/>
                  </a:moveTo>
                  <a:cubicBezTo>
                    <a:pt x="109470" y="88609"/>
                    <a:pt x="110172" y="87457"/>
                    <a:pt x="111184" y="87157"/>
                  </a:cubicBezTo>
                  <a:cubicBezTo>
                    <a:pt x="117128" y="85394"/>
                    <a:pt x="113983" y="88021"/>
                    <a:pt x="117061" y="84978"/>
                  </a:cubicBezTo>
                  <a:cubicBezTo>
                    <a:pt x="118609" y="78092"/>
                    <a:pt x="117068" y="85593"/>
                    <a:pt x="118041" y="68999"/>
                  </a:cubicBezTo>
                  <a:cubicBezTo>
                    <a:pt x="118113" y="67765"/>
                    <a:pt x="118734" y="65189"/>
                    <a:pt x="119020" y="63915"/>
                  </a:cubicBezTo>
                  <a:cubicBezTo>
                    <a:pt x="118448" y="44403"/>
                    <a:pt x="118289" y="51292"/>
                    <a:pt x="119020" y="33410"/>
                  </a:cubicBezTo>
                  <a:cubicBezTo>
                    <a:pt x="119449" y="22912"/>
                    <a:pt x="118807" y="26367"/>
                    <a:pt x="120000" y="21063"/>
                  </a:cubicBezTo>
                  <a:cubicBezTo>
                    <a:pt x="119836" y="18641"/>
                    <a:pt x="119879" y="16170"/>
                    <a:pt x="119510" y="13799"/>
                  </a:cubicBezTo>
                  <a:cubicBezTo>
                    <a:pt x="119377" y="12949"/>
                    <a:pt x="118769" y="12418"/>
                    <a:pt x="118530" y="11620"/>
                  </a:cubicBezTo>
                  <a:cubicBezTo>
                    <a:pt x="118111" y="10221"/>
                    <a:pt x="118281" y="8345"/>
                    <a:pt x="117551" y="7263"/>
                  </a:cubicBezTo>
                  <a:cubicBezTo>
                    <a:pt x="117224" y="6778"/>
                    <a:pt x="116984" y="6116"/>
                    <a:pt x="116571" y="5810"/>
                  </a:cubicBezTo>
                  <a:cubicBezTo>
                    <a:pt x="115648" y="5125"/>
                    <a:pt x="113633" y="4357"/>
                    <a:pt x="113633" y="4357"/>
                  </a:cubicBezTo>
                  <a:cubicBezTo>
                    <a:pt x="113143" y="3873"/>
                    <a:pt x="112702" y="3259"/>
                    <a:pt x="112164" y="2905"/>
                  </a:cubicBezTo>
                  <a:cubicBezTo>
                    <a:pt x="111220" y="2283"/>
                    <a:pt x="110205" y="1936"/>
                    <a:pt x="109225" y="1452"/>
                  </a:cubicBezTo>
                  <a:cubicBezTo>
                    <a:pt x="103881" y="-1189"/>
                    <a:pt x="108271" y="756"/>
                    <a:pt x="95513" y="0"/>
                  </a:cubicBezTo>
                  <a:cubicBezTo>
                    <a:pt x="93829" y="499"/>
                    <a:pt x="92719" y="768"/>
                    <a:pt x="91105" y="1452"/>
                  </a:cubicBezTo>
                  <a:cubicBezTo>
                    <a:pt x="90609" y="1662"/>
                    <a:pt x="90132" y="1968"/>
                    <a:pt x="89636" y="2178"/>
                  </a:cubicBezTo>
                  <a:cubicBezTo>
                    <a:pt x="88989" y="2453"/>
                    <a:pt x="88315" y="2589"/>
                    <a:pt x="87677" y="2905"/>
                  </a:cubicBezTo>
                  <a:cubicBezTo>
                    <a:pt x="86843" y="3317"/>
                    <a:pt x="86070" y="3983"/>
                    <a:pt x="85228" y="4357"/>
                  </a:cubicBezTo>
                  <a:cubicBezTo>
                    <a:pt x="84431" y="4712"/>
                    <a:pt x="83587" y="4784"/>
                    <a:pt x="82780" y="5084"/>
                  </a:cubicBezTo>
                  <a:cubicBezTo>
                    <a:pt x="79400" y="6337"/>
                    <a:pt x="83610" y="5670"/>
                    <a:pt x="77882" y="7263"/>
                  </a:cubicBezTo>
                  <a:cubicBezTo>
                    <a:pt x="76429" y="7667"/>
                    <a:pt x="74944" y="7747"/>
                    <a:pt x="73475" y="7989"/>
                  </a:cubicBezTo>
                  <a:cubicBezTo>
                    <a:pt x="72169" y="8473"/>
                    <a:pt x="70677" y="8334"/>
                    <a:pt x="69557" y="9441"/>
                  </a:cubicBezTo>
                  <a:cubicBezTo>
                    <a:pt x="69067" y="9926"/>
                    <a:pt x="68656" y="10669"/>
                    <a:pt x="68087" y="10894"/>
                  </a:cubicBezTo>
                  <a:cubicBezTo>
                    <a:pt x="66169" y="11653"/>
                    <a:pt x="62211" y="12347"/>
                    <a:pt x="62211" y="12347"/>
                  </a:cubicBezTo>
                  <a:cubicBezTo>
                    <a:pt x="61721" y="12589"/>
                    <a:pt x="61238" y="12863"/>
                    <a:pt x="60741" y="13073"/>
                  </a:cubicBezTo>
                  <a:cubicBezTo>
                    <a:pt x="53261" y="16243"/>
                    <a:pt x="49768" y="13473"/>
                    <a:pt x="38703" y="13073"/>
                  </a:cubicBezTo>
                  <a:cubicBezTo>
                    <a:pt x="31940" y="18088"/>
                    <a:pt x="41231" y="10816"/>
                    <a:pt x="35275" y="16705"/>
                  </a:cubicBezTo>
                  <a:cubicBezTo>
                    <a:pt x="34230" y="17738"/>
                    <a:pt x="30054" y="18126"/>
                    <a:pt x="29888" y="18157"/>
                  </a:cubicBezTo>
                  <a:cubicBezTo>
                    <a:pt x="29235" y="18641"/>
                    <a:pt x="28643" y="19383"/>
                    <a:pt x="27929" y="19610"/>
                  </a:cubicBezTo>
                  <a:cubicBezTo>
                    <a:pt x="26325" y="20120"/>
                    <a:pt x="24670" y="20215"/>
                    <a:pt x="23032" y="20336"/>
                  </a:cubicBezTo>
                  <a:cubicBezTo>
                    <a:pt x="18138" y="20699"/>
                    <a:pt x="13237" y="20820"/>
                    <a:pt x="8340" y="21063"/>
                  </a:cubicBezTo>
                  <a:cubicBezTo>
                    <a:pt x="7850" y="21305"/>
                    <a:pt x="7300" y="21364"/>
                    <a:pt x="6870" y="21789"/>
                  </a:cubicBezTo>
                  <a:cubicBezTo>
                    <a:pt x="6294" y="22359"/>
                    <a:pt x="6021" y="23508"/>
                    <a:pt x="5401" y="23968"/>
                  </a:cubicBezTo>
                  <a:cubicBezTo>
                    <a:pt x="4657" y="24520"/>
                    <a:pt x="3769" y="24452"/>
                    <a:pt x="2953" y="24694"/>
                  </a:cubicBezTo>
                  <a:cubicBezTo>
                    <a:pt x="707" y="29689"/>
                    <a:pt x="1366" y="27396"/>
                    <a:pt x="504" y="31231"/>
                  </a:cubicBezTo>
                  <a:cubicBezTo>
                    <a:pt x="289" y="34421"/>
                    <a:pt x="-514" y="40905"/>
                    <a:pt x="504" y="44304"/>
                  </a:cubicBezTo>
                  <a:cubicBezTo>
                    <a:pt x="714" y="45004"/>
                    <a:pt x="1483" y="44789"/>
                    <a:pt x="1973" y="45031"/>
                  </a:cubicBezTo>
                  <a:cubicBezTo>
                    <a:pt x="2789" y="46241"/>
                    <a:pt x="3302" y="48247"/>
                    <a:pt x="4422" y="48662"/>
                  </a:cubicBezTo>
                  <a:lnTo>
                    <a:pt x="8340" y="50115"/>
                  </a:lnTo>
                  <a:cubicBezTo>
                    <a:pt x="12257" y="53988"/>
                    <a:pt x="7524" y="48905"/>
                    <a:pt x="10788" y="53747"/>
                  </a:cubicBezTo>
                  <a:cubicBezTo>
                    <a:pt x="11738" y="55154"/>
                    <a:pt x="12532" y="55335"/>
                    <a:pt x="13727" y="55925"/>
                  </a:cubicBezTo>
                  <a:cubicBezTo>
                    <a:pt x="14053" y="56410"/>
                    <a:pt x="14346" y="56950"/>
                    <a:pt x="14706" y="57378"/>
                  </a:cubicBezTo>
                  <a:cubicBezTo>
                    <a:pt x="16067" y="58993"/>
                    <a:pt x="16883" y="59344"/>
                    <a:pt x="18624" y="60283"/>
                  </a:cubicBezTo>
                  <a:cubicBezTo>
                    <a:pt x="19594" y="60807"/>
                    <a:pt x="21562" y="61736"/>
                    <a:pt x="21562" y="61736"/>
                  </a:cubicBezTo>
                  <a:cubicBezTo>
                    <a:pt x="25025" y="65159"/>
                    <a:pt x="20738" y="60863"/>
                    <a:pt x="24991" y="65367"/>
                  </a:cubicBezTo>
                  <a:cubicBezTo>
                    <a:pt x="25470" y="65875"/>
                    <a:pt x="25933" y="66430"/>
                    <a:pt x="26460" y="66820"/>
                  </a:cubicBezTo>
                  <a:cubicBezTo>
                    <a:pt x="27665" y="67714"/>
                    <a:pt x="29739" y="67994"/>
                    <a:pt x="30868" y="68273"/>
                  </a:cubicBezTo>
                  <a:cubicBezTo>
                    <a:pt x="31357" y="68515"/>
                    <a:pt x="31894" y="68605"/>
                    <a:pt x="32337" y="68999"/>
                  </a:cubicBezTo>
                  <a:cubicBezTo>
                    <a:pt x="33033" y="69618"/>
                    <a:pt x="34560" y="72890"/>
                    <a:pt x="34785" y="73357"/>
                  </a:cubicBezTo>
                  <a:cubicBezTo>
                    <a:pt x="35128" y="74067"/>
                    <a:pt x="35349" y="74919"/>
                    <a:pt x="35765" y="75536"/>
                  </a:cubicBezTo>
                  <a:cubicBezTo>
                    <a:pt x="36181" y="76153"/>
                    <a:pt x="36787" y="76420"/>
                    <a:pt x="37234" y="76988"/>
                  </a:cubicBezTo>
                  <a:cubicBezTo>
                    <a:pt x="37935" y="77880"/>
                    <a:pt x="38540" y="78925"/>
                    <a:pt x="39193" y="79894"/>
                  </a:cubicBezTo>
                  <a:cubicBezTo>
                    <a:pt x="39519" y="80378"/>
                    <a:pt x="39734" y="81130"/>
                    <a:pt x="40173" y="81346"/>
                  </a:cubicBezTo>
                  <a:lnTo>
                    <a:pt x="44580" y="83525"/>
                  </a:lnTo>
                  <a:lnTo>
                    <a:pt x="46049" y="84252"/>
                  </a:lnTo>
                  <a:cubicBezTo>
                    <a:pt x="46213" y="86431"/>
                    <a:pt x="46034" y="88728"/>
                    <a:pt x="46539" y="90788"/>
                  </a:cubicBezTo>
                  <a:cubicBezTo>
                    <a:pt x="46740" y="91609"/>
                    <a:pt x="47641" y="91559"/>
                    <a:pt x="48008" y="92241"/>
                  </a:cubicBezTo>
                  <a:cubicBezTo>
                    <a:pt x="48331" y="92839"/>
                    <a:pt x="48188" y="93807"/>
                    <a:pt x="48498" y="94420"/>
                  </a:cubicBezTo>
                  <a:cubicBezTo>
                    <a:pt x="49191" y="95789"/>
                    <a:pt x="50130" y="96841"/>
                    <a:pt x="50947" y="98051"/>
                  </a:cubicBezTo>
                  <a:lnTo>
                    <a:pt x="51926" y="99504"/>
                  </a:lnTo>
                  <a:cubicBezTo>
                    <a:pt x="52089" y="102409"/>
                    <a:pt x="52004" y="105369"/>
                    <a:pt x="52416" y="108220"/>
                  </a:cubicBezTo>
                  <a:cubicBezTo>
                    <a:pt x="52513" y="108889"/>
                    <a:pt x="53263" y="109017"/>
                    <a:pt x="53395" y="109672"/>
                  </a:cubicBezTo>
                  <a:cubicBezTo>
                    <a:pt x="54079" y="113054"/>
                    <a:pt x="52906" y="115193"/>
                    <a:pt x="54865" y="116936"/>
                  </a:cubicBezTo>
                  <a:cubicBezTo>
                    <a:pt x="55307" y="117330"/>
                    <a:pt x="55844" y="117420"/>
                    <a:pt x="56334" y="117662"/>
                  </a:cubicBezTo>
                  <a:cubicBezTo>
                    <a:pt x="56497" y="118388"/>
                    <a:pt x="56310" y="119768"/>
                    <a:pt x="56824" y="119841"/>
                  </a:cubicBezTo>
                  <a:cubicBezTo>
                    <a:pt x="60078" y="120300"/>
                    <a:pt x="63371" y="119670"/>
                    <a:pt x="66618" y="119115"/>
                  </a:cubicBezTo>
                  <a:cubicBezTo>
                    <a:pt x="67644" y="118939"/>
                    <a:pt x="68531" y="117831"/>
                    <a:pt x="69557" y="117662"/>
                  </a:cubicBezTo>
                  <a:lnTo>
                    <a:pt x="73964" y="116936"/>
                  </a:lnTo>
                  <a:cubicBezTo>
                    <a:pt x="74291" y="116451"/>
                    <a:pt x="74548" y="115835"/>
                    <a:pt x="74944" y="115483"/>
                  </a:cubicBezTo>
                  <a:cubicBezTo>
                    <a:pt x="76249" y="114321"/>
                    <a:pt x="80385" y="114102"/>
                    <a:pt x="80821" y="114030"/>
                  </a:cubicBezTo>
                  <a:cubicBezTo>
                    <a:pt x="81310" y="113546"/>
                    <a:pt x="81763" y="112968"/>
                    <a:pt x="82290" y="112578"/>
                  </a:cubicBezTo>
                  <a:cubicBezTo>
                    <a:pt x="82752" y="112235"/>
                    <a:pt x="83316" y="112245"/>
                    <a:pt x="83759" y="111851"/>
                  </a:cubicBezTo>
                  <a:cubicBezTo>
                    <a:pt x="84155" y="111499"/>
                    <a:pt x="84378" y="110827"/>
                    <a:pt x="84739" y="110399"/>
                  </a:cubicBezTo>
                  <a:cubicBezTo>
                    <a:pt x="87828" y="106734"/>
                    <a:pt x="84822" y="111001"/>
                    <a:pt x="87187" y="107494"/>
                  </a:cubicBezTo>
                  <a:cubicBezTo>
                    <a:pt x="87514" y="106041"/>
                    <a:pt x="87437" y="104218"/>
                    <a:pt x="88167" y="103136"/>
                  </a:cubicBezTo>
                  <a:cubicBezTo>
                    <a:pt x="90532" y="99628"/>
                    <a:pt x="87654" y="104085"/>
                    <a:pt x="90126" y="99504"/>
                  </a:cubicBezTo>
                  <a:cubicBezTo>
                    <a:pt x="90414" y="98969"/>
                    <a:pt x="90828" y="98599"/>
                    <a:pt x="91105" y="98051"/>
                  </a:cubicBezTo>
                  <a:cubicBezTo>
                    <a:pt x="91811" y="96655"/>
                    <a:pt x="92692" y="95350"/>
                    <a:pt x="93064" y="93694"/>
                  </a:cubicBezTo>
                  <a:cubicBezTo>
                    <a:pt x="93227" y="92967"/>
                    <a:pt x="93231" y="92113"/>
                    <a:pt x="93554" y="91515"/>
                  </a:cubicBezTo>
                  <a:cubicBezTo>
                    <a:pt x="93921" y="90833"/>
                    <a:pt x="94497" y="90452"/>
                    <a:pt x="95023" y="90062"/>
                  </a:cubicBezTo>
                  <a:cubicBezTo>
                    <a:pt x="96599" y="88893"/>
                    <a:pt x="98891" y="88985"/>
                    <a:pt x="100410" y="88609"/>
                  </a:cubicBezTo>
                  <a:cubicBezTo>
                    <a:pt x="101640" y="88305"/>
                    <a:pt x="102674" y="87733"/>
                    <a:pt x="103838" y="87157"/>
                  </a:cubicBezTo>
                  <a:cubicBezTo>
                    <a:pt x="108733" y="87963"/>
                    <a:pt x="107022" y="88609"/>
                    <a:pt x="108246" y="88609"/>
                  </a:cubicBezTo>
                  <a:close/>
                </a:path>
              </a:pathLst>
            </a:custGeom>
            <a:solidFill>
              <a:srgbClr val="89EDFB">
                <a:alpha val="74901"/>
              </a:srgbClr>
            </a:solidFill>
            <a:ln w="25400" cap="flat" cmpd="sng">
              <a:solidFill>
                <a:srgbClr val="395E89"/>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487" name="Shape 487"/>
            <p:cNvSpPr txBox="1"/>
            <p:nvPr/>
          </p:nvSpPr>
          <p:spPr>
            <a:xfrm>
              <a:off x="5417176" y="2635633"/>
              <a:ext cx="1575411" cy="369332"/>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1800" b="1">
                  <a:solidFill>
                    <a:schemeClr val="dk1"/>
                  </a:solidFill>
                  <a:latin typeface="Calibri"/>
                  <a:ea typeface="Calibri"/>
                  <a:cs typeface="Calibri"/>
                  <a:sym typeface="Calibri"/>
                </a:rPr>
                <a:t>North: 15%</a:t>
              </a:r>
            </a:p>
          </p:txBody>
        </p:sp>
      </p:grpSp>
      <p:sp>
        <p:nvSpPr>
          <p:cNvPr id="26" name="Shape 458">
            <a:extLst>
              <a:ext uri="{FF2B5EF4-FFF2-40B4-BE49-F238E27FC236}">
                <a16:creationId xmlns:a16="http://schemas.microsoft.com/office/drawing/2014/main" id="{AAE6E013-F084-47A9-9747-FB5B4756879F}"/>
              </a:ext>
            </a:extLst>
          </p:cNvPr>
          <p:cNvSpPr txBox="1"/>
          <p:nvPr/>
        </p:nvSpPr>
        <p:spPr>
          <a:xfrm>
            <a:off x="0" y="91440"/>
            <a:ext cx="9144000" cy="1143200"/>
          </a:xfrm>
          <a:prstGeom prst="rect">
            <a:avLst/>
          </a:prstGeom>
          <a:solidFill>
            <a:schemeClr val="bg1"/>
          </a:solidFill>
          <a:ln>
            <a:noFill/>
          </a:ln>
        </p:spPr>
        <p:txBody>
          <a:bodyPr wrap="square" lIns="182880" tIns="45700" rIns="182880" bIns="45700" anchor="t" anchorCtr="0">
            <a:noAutofit/>
          </a:bodyPr>
          <a:lstStyle/>
          <a:p>
            <a:pPr lvl="0">
              <a:buClr>
                <a:schemeClr val="dk1"/>
              </a:buClr>
              <a:buSzPct val="25000"/>
            </a:pPr>
            <a:r>
              <a:rPr lang="en-US" sz="4000" dirty="0">
                <a:solidFill>
                  <a:schemeClr val="dk1"/>
                </a:solidFill>
                <a:latin typeface="+mn-lt"/>
                <a:ea typeface="Calibri"/>
                <a:cs typeface="Calibri"/>
                <a:sym typeface="Calibri"/>
              </a:rPr>
              <a:t>LIBER Survey of European Academic Research Libraries: 2016-2017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8"/>
                                        </p:tgtEl>
                                        <p:attrNameLst>
                                          <p:attrName>style.visibility</p:attrName>
                                        </p:attrNameLst>
                                      </p:cBhvr>
                                      <p:to>
                                        <p:strVal val="visible"/>
                                      </p:to>
                                    </p:set>
                                    <p:animEffect transition="in" filter="fade">
                                      <p:cBhvr>
                                        <p:cTn id="7" dur="500"/>
                                        <p:tgtEl>
                                          <p:spTgt spid="47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66"/>
                                        </p:tgtEl>
                                        <p:attrNameLst>
                                          <p:attrName>style.visibility</p:attrName>
                                        </p:attrNameLst>
                                      </p:cBhvr>
                                      <p:to>
                                        <p:strVal val="visible"/>
                                      </p:to>
                                    </p:set>
                                    <p:animEffect transition="in" filter="fade">
                                      <p:cBhvr>
                                        <p:cTn id="12" dur="500"/>
                                        <p:tgtEl>
                                          <p:spTgt spid="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sp>
        <p:nvSpPr>
          <p:cNvPr id="492" name="Shape 492"/>
          <p:cNvSpPr txBox="1"/>
          <p:nvPr/>
        </p:nvSpPr>
        <p:spPr>
          <a:xfrm>
            <a:off x="844424" y="1347349"/>
            <a:ext cx="7618235" cy="5057585"/>
          </a:xfrm>
          <a:prstGeom prst="rect">
            <a:avLst/>
          </a:prstGeom>
          <a:noFill/>
          <a:ln>
            <a:noFill/>
          </a:ln>
        </p:spPr>
        <p:txBody>
          <a:bodyPr wrap="square" lIns="91425" tIns="45700" rIns="91425" bIns="45700" anchor="t" anchorCtr="0">
            <a:noAutofit/>
          </a:bodyPr>
          <a:lstStyle/>
          <a:p>
            <a:pPr marL="514350" lvl="0" indent="-514350">
              <a:spcBef>
                <a:spcPts val="640"/>
              </a:spcBef>
              <a:buClr>
                <a:srgbClr val="3B3C3E"/>
              </a:buClr>
              <a:buFont typeface="+mj-lt"/>
              <a:buAutoNum type="arabicPeriod"/>
            </a:pPr>
            <a:r>
              <a:rPr lang="en-US" sz="3200" dirty="0"/>
              <a:t>LIBER academic libraries offer a range of Research Data Services, but…</a:t>
            </a:r>
          </a:p>
          <a:p>
            <a:pPr marL="514350" lvl="0" indent="-514350">
              <a:spcBef>
                <a:spcPts val="640"/>
              </a:spcBef>
              <a:buClr>
                <a:srgbClr val="3B3C3E"/>
              </a:buClr>
              <a:buFont typeface="+mj-lt"/>
              <a:buAutoNum type="arabicPeriod"/>
            </a:pPr>
            <a:endParaRPr lang="en-US" sz="3200" dirty="0"/>
          </a:p>
          <a:p>
            <a:pPr marL="514350" lvl="0" indent="-514350">
              <a:spcBef>
                <a:spcPts val="640"/>
              </a:spcBef>
              <a:buClr>
                <a:srgbClr val="3B3C3E"/>
              </a:buClr>
              <a:buFont typeface="+mj-lt"/>
              <a:buAutoNum type="arabicPeriod"/>
            </a:pPr>
            <a:r>
              <a:rPr lang="en-US" sz="3200" dirty="0"/>
              <a:t>Consultative RDS are most common  </a:t>
            </a:r>
          </a:p>
          <a:p>
            <a:pPr marL="514350" lvl="0" indent="-514350">
              <a:spcBef>
                <a:spcPts val="640"/>
              </a:spcBef>
              <a:buClr>
                <a:srgbClr val="3B3C3E"/>
              </a:buClr>
              <a:buFont typeface="+mj-lt"/>
              <a:buAutoNum type="arabicPeriod"/>
            </a:pPr>
            <a:endParaRPr lang="en-US" sz="3200" dirty="0"/>
          </a:p>
          <a:p>
            <a:pPr marL="514350" lvl="0" indent="-514350">
              <a:spcBef>
                <a:spcPts val="640"/>
              </a:spcBef>
              <a:buClr>
                <a:srgbClr val="3B3C3E"/>
              </a:buClr>
              <a:buFont typeface="+mj-lt"/>
              <a:buAutoNum type="arabicPeriod"/>
            </a:pPr>
            <a:r>
              <a:rPr lang="en-US" sz="3200" dirty="0"/>
              <a:t>Libraries use a variety of strategies for developing staff skills</a:t>
            </a:r>
            <a:endParaRPr sz="3200" dirty="0"/>
          </a:p>
        </p:txBody>
      </p:sp>
      <p:sp>
        <p:nvSpPr>
          <p:cNvPr id="4" name="Shape 444">
            <a:extLst>
              <a:ext uri="{FF2B5EF4-FFF2-40B4-BE49-F238E27FC236}">
                <a16:creationId xmlns:a16="http://schemas.microsoft.com/office/drawing/2014/main" id="{B287D603-C819-487A-B3E3-D8E1E0BEBD27}"/>
              </a:ext>
            </a:extLst>
          </p:cNvPr>
          <p:cNvSpPr txBox="1">
            <a:spLocks/>
          </p:cNvSpPr>
          <p:nvPr/>
        </p:nvSpPr>
        <p:spPr>
          <a:xfrm>
            <a:off x="0" y="91440"/>
            <a:ext cx="9144000" cy="557784"/>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buClr>
                <a:srgbClr val="3B3C3E"/>
              </a:buClr>
              <a:buSzPct val="25000"/>
              <a:buFont typeface="Arial"/>
              <a:buNone/>
            </a:pPr>
            <a:r>
              <a:rPr lang="en-US" sz="4000" dirty="0">
                <a:solidFill>
                  <a:schemeClr val="tx1"/>
                </a:solidFill>
              </a:rPr>
              <a:t>Key Findings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Shape 498"/>
          <p:cNvSpPr txBox="1">
            <a:spLocks noGrp="1"/>
          </p:cNvSpPr>
          <p:nvPr>
            <p:ph type="body" idx="1"/>
          </p:nvPr>
        </p:nvSpPr>
        <p:spPr>
          <a:xfrm>
            <a:off x="645952" y="1295400"/>
            <a:ext cx="8229600" cy="4525963"/>
          </a:xfrm>
          <a:prstGeom prst="rect">
            <a:avLst/>
          </a:prstGeom>
          <a:noFill/>
          <a:ln>
            <a:noFill/>
          </a:ln>
        </p:spPr>
        <p:txBody>
          <a:bodyPr wrap="square" lIns="91425" tIns="45700" rIns="91425" bIns="45700" anchor="t" anchorCtr="0">
            <a:noAutofit/>
          </a:bodyPr>
          <a:lstStyle/>
          <a:p>
            <a:pPr marL="0" marR="0" lvl="0" indent="0" algn="l" rtl="0">
              <a:spcBef>
                <a:spcPts val="0"/>
              </a:spcBef>
              <a:spcAft>
                <a:spcPts val="0"/>
              </a:spcAft>
              <a:buClr>
                <a:srgbClr val="3B3C3E"/>
              </a:buClr>
              <a:buSzPct val="25000"/>
              <a:buFont typeface="Arial"/>
              <a:buNone/>
            </a:pPr>
            <a:endParaRPr sz="3200" b="0" i="0" u="none" strike="noStrike" cap="none" dirty="0">
              <a:solidFill>
                <a:srgbClr val="3B3C3E"/>
              </a:solidFill>
              <a:latin typeface="Arial"/>
              <a:ea typeface="Arial"/>
              <a:cs typeface="Arial"/>
              <a:sym typeface="Arial"/>
            </a:endParaRPr>
          </a:p>
          <a:p>
            <a:pPr marL="0" marR="0" lvl="0" indent="0" algn="l" rtl="0">
              <a:spcBef>
                <a:spcPts val="640"/>
              </a:spcBef>
              <a:spcAft>
                <a:spcPts val="0"/>
              </a:spcAft>
              <a:buClr>
                <a:srgbClr val="3B3C3E"/>
              </a:buClr>
              <a:buSzPct val="25000"/>
              <a:buFont typeface="Arial"/>
              <a:buNone/>
            </a:pPr>
            <a:endParaRPr sz="3200" b="0" i="0" u="none" strike="noStrike" cap="none" dirty="0">
              <a:solidFill>
                <a:srgbClr val="3B3C3E"/>
              </a:solidFill>
              <a:latin typeface="Arial"/>
              <a:ea typeface="Arial"/>
              <a:cs typeface="Arial"/>
              <a:sym typeface="Arial"/>
            </a:endParaRPr>
          </a:p>
          <a:p>
            <a:pPr marL="0" marR="0" lvl="0" indent="0" algn="l" rtl="0">
              <a:spcBef>
                <a:spcPts val="640"/>
              </a:spcBef>
              <a:spcAft>
                <a:spcPts val="0"/>
              </a:spcAft>
              <a:buClr>
                <a:srgbClr val="3B3C3E"/>
              </a:buClr>
              <a:buSzPct val="25000"/>
              <a:buFont typeface="Arial"/>
              <a:buNone/>
            </a:pPr>
            <a:r>
              <a:rPr lang="en-US" sz="3200" b="1" i="0" u="none" strike="noStrike" cap="none" dirty="0">
                <a:solidFill>
                  <a:srgbClr val="3B3C3E"/>
                </a:solidFill>
                <a:latin typeface="Arial"/>
                <a:ea typeface="Arial"/>
                <a:cs typeface="Arial"/>
                <a:sym typeface="Arial"/>
              </a:rPr>
              <a:t>1) LIBER academic libraries offer a range of Research Data Services</a:t>
            </a:r>
          </a:p>
          <a:p>
            <a:pPr marL="342900" marR="0" lvl="0" indent="-342900" algn="l" rtl="0">
              <a:spcBef>
                <a:spcPts val="640"/>
              </a:spcBef>
              <a:buClr>
                <a:srgbClr val="3B3C3E"/>
              </a:buClr>
              <a:buSzPct val="100000"/>
              <a:buFont typeface="Arial"/>
              <a:buNone/>
            </a:pPr>
            <a:endParaRPr sz="3200" b="0" i="0" u="none" strike="noStrike" cap="none" dirty="0">
              <a:solidFill>
                <a:srgbClr val="3B3C3E"/>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p:cNvGraphicFramePr>
            <a:graphicFrameLocks/>
          </p:cNvGraphicFramePr>
          <p:nvPr>
            <p:extLst/>
          </p:nvPr>
        </p:nvGraphicFramePr>
        <p:xfrm>
          <a:off x="490330" y="1487278"/>
          <a:ext cx="8269357" cy="4781000"/>
        </p:xfrm>
        <a:graphic>
          <a:graphicData uri="http://schemas.openxmlformats.org/drawingml/2006/chart">
            <c:chart xmlns:c="http://schemas.openxmlformats.org/drawingml/2006/chart" xmlns:r="http://schemas.openxmlformats.org/officeDocument/2006/relationships" r:id="rId3"/>
          </a:graphicData>
        </a:graphic>
      </p:graphicFrame>
      <p:sp>
        <p:nvSpPr>
          <p:cNvPr id="4" name="Rectangle 3"/>
          <p:cNvSpPr/>
          <p:nvPr/>
        </p:nvSpPr>
        <p:spPr>
          <a:xfrm>
            <a:off x="5280992" y="1862940"/>
            <a:ext cx="1563756" cy="257407"/>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Consultative</a:t>
            </a:r>
          </a:p>
        </p:txBody>
      </p:sp>
      <p:sp>
        <p:nvSpPr>
          <p:cNvPr id="5" name="Rectangle 4"/>
          <p:cNvSpPr/>
          <p:nvPr/>
        </p:nvSpPr>
        <p:spPr>
          <a:xfrm>
            <a:off x="5045524" y="2552838"/>
            <a:ext cx="1563756" cy="291547"/>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Consultative</a:t>
            </a:r>
          </a:p>
        </p:txBody>
      </p:sp>
      <p:sp>
        <p:nvSpPr>
          <p:cNvPr id="6" name="Rectangle 5"/>
          <p:cNvSpPr/>
          <p:nvPr/>
        </p:nvSpPr>
        <p:spPr>
          <a:xfrm>
            <a:off x="4499114" y="3919607"/>
            <a:ext cx="1563756" cy="291547"/>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Consultative</a:t>
            </a:r>
          </a:p>
        </p:txBody>
      </p:sp>
      <p:sp>
        <p:nvSpPr>
          <p:cNvPr id="7" name="Rectangle 6"/>
          <p:cNvSpPr/>
          <p:nvPr/>
        </p:nvSpPr>
        <p:spPr>
          <a:xfrm>
            <a:off x="4499114" y="4671391"/>
            <a:ext cx="1563756" cy="291547"/>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Consultative</a:t>
            </a:r>
          </a:p>
        </p:txBody>
      </p:sp>
      <p:sp>
        <p:nvSpPr>
          <p:cNvPr id="8" name="Rectangle 7"/>
          <p:cNvSpPr/>
          <p:nvPr/>
        </p:nvSpPr>
        <p:spPr>
          <a:xfrm>
            <a:off x="4653541" y="3220277"/>
            <a:ext cx="1563756" cy="291547"/>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Consultative</a:t>
            </a:r>
          </a:p>
        </p:txBody>
      </p:sp>
      <p:sp>
        <p:nvSpPr>
          <p:cNvPr id="9" name="Rectangle 8"/>
          <p:cNvSpPr/>
          <p:nvPr/>
        </p:nvSpPr>
        <p:spPr>
          <a:xfrm>
            <a:off x="4417338" y="5324060"/>
            <a:ext cx="1563756" cy="291547"/>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Consultative</a:t>
            </a:r>
          </a:p>
        </p:txBody>
      </p:sp>
      <p:sp>
        <p:nvSpPr>
          <p:cNvPr id="10" name="Shape 444">
            <a:extLst>
              <a:ext uri="{FF2B5EF4-FFF2-40B4-BE49-F238E27FC236}">
                <a16:creationId xmlns:a16="http://schemas.microsoft.com/office/drawing/2014/main" id="{99CCB902-3C99-46DC-8E66-19E129875971}"/>
              </a:ext>
            </a:extLst>
          </p:cNvPr>
          <p:cNvSpPr txBox="1">
            <a:spLocks/>
          </p:cNvSpPr>
          <p:nvPr/>
        </p:nvSpPr>
        <p:spPr>
          <a:xfrm>
            <a:off x="0" y="91440"/>
            <a:ext cx="9144000" cy="557784"/>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buClr>
                <a:srgbClr val="3B3C3E"/>
              </a:buClr>
              <a:buSzPct val="25000"/>
              <a:buFont typeface="Arial"/>
              <a:buNone/>
            </a:pPr>
            <a:r>
              <a:rPr lang="en-US" sz="4000" dirty="0">
                <a:solidFill>
                  <a:schemeClr val="tx1"/>
                </a:solidFill>
              </a:rPr>
              <a:t>RDS offered by most libraries currently</a:t>
            </a:r>
          </a:p>
        </p:txBody>
      </p:sp>
    </p:spTree>
    <p:extLst>
      <p:ext uri="{BB962C8B-B14F-4D97-AF65-F5344CB8AC3E}">
        <p14:creationId xmlns:p14="http://schemas.microsoft.com/office/powerpoint/2010/main" val="62665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a:graphicFrameLocks/>
          </p:cNvGraphicFramePr>
          <p:nvPr>
            <p:extLst/>
          </p:nvPr>
        </p:nvGraphicFramePr>
        <p:xfrm>
          <a:off x="450574" y="1347348"/>
          <a:ext cx="8189844" cy="4960687"/>
        </p:xfrm>
        <a:graphic>
          <a:graphicData uri="http://schemas.openxmlformats.org/drawingml/2006/chart">
            <c:chart xmlns:c="http://schemas.openxmlformats.org/drawingml/2006/chart" xmlns:r="http://schemas.openxmlformats.org/officeDocument/2006/relationships" r:id="rId3"/>
          </a:graphicData>
        </a:graphic>
      </p:graphicFrame>
      <p:sp>
        <p:nvSpPr>
          <p:cNvPr id="3" name="Rectangle 2"/>
          <p:cNvSpPr/>
          <p:nvPr/>
        </p:nvSpPr>
        <p:spPr>
          <a:xfrm>
            <a:off x="4856923" y="2597856"/>
            <a:ext cx="1563756" cy="291547"/>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Consultative</a:t>
            </a:r>
          </a:p>
        </p:txBody>
      </p:sp>
      <p:sp>
        <p:nvSpPr>
          <p:cNvPr id="4" name="Rectangle 3"/>
          <p:cNvSpPr/>
          <p:nvPr/>
        </p:nvSpPr>
        <p:spPr>
          <a:xfrm>
            <a:off x="4856923" y="3461003"/>
            <a:ext cx="1563756" cy="291547"/>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Consultative</a:t>
            </a:r>
          </a:p>
        </p:txBody>
      </p:sp>
      <p:sp>
        <p:nvSpPr>
          <p:cNvPr id="5" name="Rectangle 4"/>
          <p:cNvSpPr/>
          <p:nvPr/>
        </p:nvSpPr>
        <p:spPr>
          <a:xfrm>
            <a:off x="4856923" y="4324150"/>
            <a:ext cx="1563756" cy="291547"/>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Consultative</a:t>
            </a:r>
          </a:p>
        </p:txBody>
      </p:sp>
      <p:sp>
        <p:nvSpPr>
          <p:cNvPr id="6" name="Rectangle 5"/>
          <p:cNvSpPr/>
          <p:nvPr/>
        </p:nvSpPr>
        <p:spPr>
          <a:xfrm>
            <a:off x="4856923" y="1734709"/>
            <a:ext cx="1563756" cy="291547"/>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Technical</a:t>
            </a:r>
          </a:p>
        </p:txBody>
      </p:sp>
      <p:sp>
        <p:nvSpPr>
          <p:cNvPr id="7" name="Rectangle 6"/>
          <p:cNvSpPr/>
          <p:nvPr/>
        </p:nvSpPr>
        <p:spPr>
          <a:xfrm>
            <a:off x="4856923" y="5170318"/>
            <a:ext cx="1563756" cy="291547"/>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Technical</a:t>
            </a: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6504" y="6321105"/>
            <a:ext cx="536895" cy="536895"/>
          </a:xfrm>
          <a:prstGeom prst="rect">
            <a:avLst/>
          </a:prstGeom>
        </p:spPr>
      </p:pic>
      <p:sp>
        <p:nvSpPr>
          <p:cNvPr id="11" name="Shape 444">
            <a:extLst>
              <a:ext uri="{FF2B5EF4-FFF2-40B4-BE49-F238E27FC236}">
                <a16:creationId xmlns:a16="http://schemas.microsoft.com/office/drawing/2014/main" id="{9832B152-F20C-4575-9A72-622A8EE9B5EA}"/>
              </a:ext>
            </a:extLst>
          </p:cNvPr>
          <p:cNvSpPr txBox="1">
            <a:spLocks/>
          </p:cNvSpPr>
          <p:nvPr/>
        </p:nvSpPr>
        <p:spPr>
          <a:xfrm>
            <a:off x="0" y="91440"/>
            <a:ext cx="9144000" cy="557784"/>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buClr>
                <a:srgbClr val="3B3C3E"/>
              </a:buClr>
              <a:buSzPct val="25000"/>
              <a:buFont typeface="Arial"/>
              <a:buNone/>
            </a:pPr>
            <a:r>
              <a:rPr lang="en-US" sz="4000" dirty="0">
                <a:solidFill>
                  <a:schemeClr val="tx1"/>
                </a:solidFill>
              </a:rPr>
              <a:t>RDS offered, continued</a:t>
            </a:r>
          </a:p>
        </p:txBody>
      </p:sp>
    </p:spTree>
    <p:extLst>
      <p:ext uri="{BB962C8B-B14F-4D97-AF65-F5344CB8AC3E}">
        <p14:creationId xmlns:p14="http://schemas.microsoft.com/office/powerpoint/2010/main" val="235924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Shape 528"/>
          <p:cNvSpPr txBox="1">
            <a:spLocks noGrp="1"/>
          </p:cNvSpPr>
          <p:nvPr>
            <p:ph type="body" idx="1"/>
          </p:nvPr>
        </p:nvSpPr>
        <p:spPr>
          <a:xfrm>
            <a:off x="645952" y="1295400"/>
            <a:ext cx="8229600" cy="4525963"/>
          </a:xfrm>
          <a:prstGeom prst="rect">
            <a:avLst/>
          </a:prstGeom>
          <a:noFill/>
          <a:ln>
            <a:noFill/>
          </a:ln>
        </p:spPr>
        <p:txBody>
          <a:bodyPr wrap="square" lIns="91425" tIns="45700" rIns="91425" bIns="45700" anchor="t" anchorCtr="0">
            <a:noAutofit/>
          </a:bodyPr>
          <a:lstStyle/>
          <a:p>
            <a:pPr marL="0" marR="0" lvl="0" indent="0" algn="l" rtl="0">
              <a:spcBef>
                <a:spcPts val="0"/>
              </a:spcBef>
              <a:spcAft>
                <a:spcPts val="0"/>
              </a:spcAft>
              <a:buClr>
                <a:srgbClr val="3B3C3E"/>
              </a:buClr>
              <a:buSzPct val="25000"/>
              <a:buFont typeface="Arial"/>
              <a:buNone/>
            </a:pPr>
            <a:endParaRPr sz="3200" b="0" i="0" u="none" strike="noStrike" cap="none">
              <a:solidFill>
                <a:srgbClr val="3B3C3E"/>
              </a:solidFill>
              <a:latin typeface="Arial"/>
              <a:ea typeface="Arial"/>
              <a:cs typeface="Arial"/>
              <a:sym typeface="Arial"/>
            </a:endParaRPr>
          </a:p>
          <a:p>
            <a:pPr marL="0" marR="0" lvl="0" indent="0" algn="l" rtl="0">
              <a:spcBef>
                <a:spcPts val="640"/>
              </a:spcBef>
              <a:spcAft>
                <a:spcPts val="0"/>
              </a:spcAft>
              <a:buClr>
                <a:srgbClr val="3B3C3E"/>
              </a:buClr>
              <a:buSzPct val="25000"/>
              <a:buFont typeface="Arial"/>
              <a:buNone/>
            </a:pPr>
            <a:endParaRPr sz="3200" b="0" i="0" u="none" strike="noStrike" cap="none">
              <a:solidFill>
                <a:srgbClr val="3B3C3E"/>
              </a:solidFill>
              <a:latin typeface="Arial"/>
              <a:ea typeface="Arial"/>
              <a:cs typeface="Arial"/>
              <a:sym typeface="Arial"/>
            </a:endParaRPr>
          </a:p>
          <a:p>
            <a:pPr marL="0" marR="0" lvl="0" indent="0" algn="l" rtl="0">
              <a:spcBef>
                <a:spcPts val="640"/>
              </a:spcBef>
              <a:spcAft>
                <a:spcPts val="0"/>
              </a:spcAft>
              <a:buClr>
                <a:srgbClr val="3B3C3E"/>
              </a:buClr>
              <a:buSzPct val="25000"/>
              <a:buFont typeface="Arial"/>
              <a:buNone/>
            </a:pPr>
            <a:r>
              <a:rPr lang="en-US" sz="3200" b="1" i="0" u="none" strike="noStrike" cap="none">
                <a:solidFill>
                  <a:srgbClr val="3B3C3E"/>
                </a:solidFill>
                <a:latin typeface="Arial"/>
                <a:ea typeface="Arial"/>
                <a:cs typeface="Arial"/>
                <a:sym typeface="Arial"/>
              </a:rPr>
              <a:t>2) Consultative are more commonly offered than technical RDS</a:t>
            </a:r>
          </a:p>
          <a:p>
            <a:pPr marL="342900" marR="0" lvl="0" indent="-342900" algn="l" rtl="0">
              <a:spcBef>
                <a:spcPts val="640"/>
              </a:spcBef>
              <a:buClr>
                <a:srgbClr val="3B3C3E"/>
              </a:buClr>
              <a:buSzPct val="100000"/>
              <a:buFont typeface="Arial"/>
              <a:buNone/>
            </a:pPr>
            <a:endParaRPr sz="3200" b="0" i="0" u="none" strike="noStrike" cap="none">
              <a:solidFill>
                <a:srgbClr val="3B3C3E"/>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pic>
        <p:nvPicPr>
          <p:cNvPr id="534" name="Shape 534"/>
          <p:cNvPicPr preferRelativeResize="0"/>
          <p:nvPr/>
        </p:nvPicPr>
        <p:blipFill rotWithShape="1">
          <a:blip r:embed="rId3">
            <a:alphaModFix/>
          </a:blip>
          <a:srcRect/>
          <a:stretch/>
        </p:blipFill>
        <p:spPr>
          <a:xfrm>
            <a:off x="357809" y="1234439"/>
            <a:ext cx="8454887" cy="5113845"/>
          </a:xfrm>
          <a:prstGeom prst="rect">
            <a:avLst/>
          </a:prstGeom>
          <a:noFill/>
          <a:ln>
            <a:noFill/>
          </a:ln>
        </p:spPr>
      </p:pic>
      <p:sp>
        <p:nvSpPr>
          <p:cNvPr id="4" name="Shape 444">
            <a:extLst>
              <a:ext uri="{FF2B5EF4-FFF2-40B4-BE49-F238E27FC236}">
                <a16:creationId xmlns:a16="http://schemas.microsoft.com/office/drawing/2014/main" id="{E63A619E-40E7-4807-A4EF-8E75F4E52FB6}"/>
              </a:ext>
            </a:extLst>
          </p:cNvPr>
          <p:cNvSpPr txBox="1">
            <a:spLocks/>
          </p:cNvSpPr>
          <p:nvPr/>
        </p:nvSpPr>
        <p:spPr>
          <a:xfrm>
            <a:off x="0" y="91440"/>
            <a:ext cx="9144000" cy="1143000"/>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buClr>
                <a:srgbClr val="3B3C3E"/>
              </a:buClr>
              <a:buSzPct val="25000"/>
            </a:pPr>
            <a:r>
              <a:rPr lang="en-US" sz="4000" dirty="0">
                <a:solidFill>
                  <a:schemeClr val="tx1"/>
                </a:solidFill>
              </a:rPr>
              <a:t>Currently offered and future plans for consultative-type services</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pic>
        <p:nvPicPr>
          <p:cNvPr id="541" name="Shape 541"/>
          <p:cNvPicPr preferRelativeResize="0"/>
          <p:nvPr/>
        </p:nvPicPr>
        <p:blipFill rotWithShape="1">
          <a:blip r:embed="rId3">
            <a:alphaModFix/>
          </a:blip>
          <a:srcRect/>
          <a:stretch/>
        </p:blipFill>
        <p:spPr>
          <a:xfrm>
            <a:off x="503583" y="1347348"/>
            <a:ext cx="8163338" cy="5079956"/>
          </a:xfrm>
          <a:prstGeom prst="rect">
            <a:avLst/>
          </a:prstGeom>
          <a:noFill/>
          <a:ln>
            <a:noFill/>
          </a:ln>
        </p:spPr>
      </p:pic>
      <p:sp>
        <p:nvSpPr>
          <p:cNvPr id="5" name="Shape 444">
            <a:extLst>
              <a:ext uri="{FF2B5EF4-FFF2-40B4-BE49-F238E27FC236}">
                <a16:creationId xmlns:a16="http://schemas.microsoft.com/office/drawing/2014/main" id="{CF5863D0-67F6-4CC0-9669-2C94E5277723}"/>
              </a:ext>
            </a:extLst>
          </p:cNvPr>
          <p:cNvSpPr txBox="1">
            <a:spLocks/>
          </p:cNvSpPr>
          <p:nvPr/>
        </p:nvSpPr>
        <p:spPr>
          <a:xfrm>
            <a:off x="0" y="91440"/>
            <a:ext cx="9144000" cy="1143000"/>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buClr>
                <a:srgbClr val="3B3C3E"/>
              </a:buClr>
              <a:buSzPct val="25000"/>
            </a:pPr>
            <a:r>
              <a:rPr lang="en-US" sz="4000" dirty="0">
                <a:solidFill>
                  <a:schemeClr val="tx1"/>
                </a:solidFill>
              </a:rPr>
              <a:t>Currently offered and future plans for technical-type services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sp>
        <p:nvSpPr>
          <p:cNvPr id="547" name="Shape 547"/>
          <p:cNvSpPr txBox="1">
            <a:spLocks noGrp="1"/>
          </p:cNvSpPr>
          <p:nvPr>
            <p:ph type="title"/>
          </p:nvPr>
        </p:nvSpPr>
        <p:spPr>
          <a:prstGeom prst="rect">
            <a:avLst/>
          </a:prstGeom>
          <a:noFill/>
          <a:ln>
            <a:noFill/>
          </a:ln>
        </p:spPr>
        <p:txBody>
          <a:bodyPr wrap="square" lIns="91425" tIns="45700" rIns="91425" bIns="45700" anchor="ctr" anchorCtr="0">
            <a:noAutofit/>
          </a:bodyPr>
          <a:lstStyle/>
          <a:p>
            <a:pPr marL="0" marR="0" lvl="0" indent="0" algn="l" rtl="0">
              <a:spcBef>
                <a:spcPts val="0"/>
              </a:spcBef>
              <a:buClr>
                <a:srgbClr val="3B3C3E"/>
              </a:buClr>
              <a:buSzPct val="25000"/>
              <a:buFont typeface="Arial"/>
              <a:buNone/>
            </a:pPr>
            <a:r>
              <a:rPr lang="en-US" sz="3959" b="1" i="0" u="none" strike="noStrike" cap="none">
                <a:solidFill>
                  <a:srgbClr val="3B3C3E"/>
                </a:solidFill>
                <a:latin typeface="Arial"/>
                <a:ea typeface="Arial"/>
                <a:cs typeface="Arial"/>
                <a:sym typeface="Arial"/>
              </a:rPr>
              <a:t>Libraries in </a:t>
            </a:r>
            <a:r>
              <a:rPr lang="en-US" sz="3959" b="1" i="0" u="none" strike="noStrike" cap="none">
                <a:solidFill>
                  <a:srgbClr val="00B0F0"/>
                </a:solidFill>
                <a:latin typeface="Arial"/>
                <a:ea typeface="Arial"/>
                <a:cs typeface="Arial"/>
                <a:sym typeface="Arial"/>
              </a:rPr>
              <a:t>North</a:t>
            </a:r>
            <a:r>
              <a:rPr lang="en-US" sz="3959" b="1" i="0" u="none" strike="noStrike" cap="none">
                <a:solidFill>
                  <a:srgbClr val="3B3C3E"/>
                </a:solidFill>
                <a:latin typeface="Arial"/>
                <a:ea typeface="Arial"/>
                <a:cs typeface="Arial"/>
                <a:sym typeface="Arial"/>
              </a:rPr>
              <a:t> and </a:t>
            </a:r>
            <a:r>
              <a:rPr lang="en-US" sz="3959" b="1" i="0" u="none" strike="noStrike" cap="none">
                <a:solidFill>
                  <a:srgbClr val="893BC3"/>
                </a:solidFill>
                <a:latin typeface="Arial"/>
                <a:ea typeface="Arial"/>
                <a:cs typeface="Arial"/>
                <a:sym typeface="Arial"/>
              </a:rPr>
              <a:t>West</a:t>
            </a:r>
            <a:r>
              <a:rPr lang="en-US" sz="3959" b="1" i="0" u="none" strike="noStrike" cap="none">
                <a:solidFill>
                  <a:srgbClr val="3B3C3E"/>
                </a:solidFill>
                <a:latin typeface="Arial"/>
                <a:ea typeface="Arial"/>
                <a:cs typeface="Arial"/>
                <a:sym typeface="Arial"/>
              </a:rPr>
              <a:t> are more likely to be:</a:t>
            </a:r>
          </a:p>
        </p:txBody>
      </p:sp>
      <p:sp>
        <p:nvSpPr>
          <p:cNvPr id="548" name="Shape 548"/>
          <p:cNvSpPr txBox="1">
            <a:spLocks noGrp="1"/>
          </p:cNvSpPr>
          <p:nvPr>
            <p:ph type="body" idx="1"/>
          </p:nvPr>
        </p:nvSpPr>
        <p:spPr>
          <a:prstGeom prst="rect">
            <a:avLst/>
          </a:prstGeom>
          <a:noFill/>
          <a:ln>
            <a:noFill/>
          </a:ln>
        </p:spPr>
        <p:txBody>
          <a:bodyPr wrap="square" lIns="91425" tIns="45700" rIns="91425" bIns="45700" anchor="t" anchorCtr="0">
            <a:noAutofit/>
          </a:bodyPr>
          <a:lstStyle/>
          <a:p>
            <a:pPr marL="342900" marR="0" lvl="0" indent="-342900" algn="l" rtl="0">
              <a:spcBef>
                <a:spcPts val="0"/>
              </a:spcBef>
              <a:spcAft>
                <a:spcPts val="0"/>
              </a:spcAft>
              <a:buClr>
                <a:srgbClr val="3B3C3E"/>
              </a:buClr>
              <a:buSzPct val="100000"/>
              <a:buFont typeface="Arial"/>
              <a:buChar char="•"/>
            </a:pPr>
            <a:r>
              <a:rPr lang="en-US" sz="3200" b="0" i="0" u="none" strike="noStrike" cap="none">
                <a:solidFill>
                  <a:srgbClr val="3B3C3E"/>
                </a:solidFill>
                <a:latin typeface="Arial"/>
                <a:ea typeface="Arial"/>
                <a:cs typeface="Arial"/>
                <a:sym typeface="Arial"/>
              </a:rPr>
              <a:t>Currently training colleagues on RDS</a:t>
            </a:r>
          </a:p>
          <a:p>
            <a:pPr marL="342900" marR="0" lvl="0" indent="-342900" algn="l" rtl="0">
              <a:spcBef>
                <a:spcPts val="640"/>
              </a:spcBef>
              <a:spcAft>
                <a:spcPts val="0"/>
              </a:spcAft>
              <a:buClr>
                <a:srgbClr val="3B3C3E"/>
              </a:buClr>
              <a:buSzPct val="100000"/>
              <a:buFont typeface="Arial"/>
              <a:buChar char="•"/>
            </a:pPr>
            <a:r>
              <a:rPr lang="en-US" sz="3200" b="0" i="0" u="none" strike="noStrike" cap="none">
                <a:solidFill>
                  <a:srgbClr val="3B3C3E"/>
                </a:solidFill>
                <a:latin typeface="Arial"/>
                <a:ea typeface="Arial"/>
                <a:cs typeface="Arial"/>
                <a:sym typeface="Arial"/>
              </a:rPr>
              <a:t>Discussing RDS with others</a:t>
            </a:r>
          </a:p>
          <a:p>
            <a:pPr marL="342900" marR="0" lvl="0" indent="-342900" algn="l" rtl="0">
              <a:spcBef>
                <a:spcPts val="640"/>
              </a:spcBef>
              <a:spcAft>
                <a:spcPts val="0"/>
              </a:spcAft>
              <a:buClr>
                <a:srgbClr val="3B3C3E"/>
              </a:buClr>
              <a:buSzPct val="100000"/>
              <a:buFont typeface="Arial"/>
              <a:buChar char="•"/>
            </a:pPr>
            <a:r>
              <a:rPr lang="en-US" sz="3200" b="0" i="0" u="none" strike="noStrike" cap="none">
                <a:solidFill>
                  <a:srgbClr val="3B3C3E"/>
                </a:solidFill>
                <a:latin typeface="Arial"/>
                <a:ea typeface="Arial"/>
                <a:cs typeface="Arial"/>
                <a:sym typeface="Arial"/>
              </a:rPr>
              <a:t>Collaborating with other RDS providers</a:t>
            </a:r>
          </a:p>
          <a:p>
            <a:pPr marL="342900" marR="0" lvl="0" indent="-342900" algn="l" rtl="0">
              <a:spcBef>
                <a:spcPts val="640"/>
              </a:spcBef>
              <a:buClr>
                <a:srgbClr val="3B3C3E"/>
              </a:buClr>
              <a:buSzPct val="100000"/>
              <a:buFont typeface="Arial"/>
              <a:buChar char="•"/>
            </a:pPr>
            <a:r>
              <a:rPr lang="en-US" sz="3200" b="0" i="0" u="none" strike="noStrike" cap="none">
                <a:solidFill>
                  <a:srgbClr val="3B3C3E"/>
                </a:solidFill>
                <a:latin typeface="Arial"/>
                <a:ea typeface="Arial"/>
                <a:cs typeface="Arial"/>
                <a:sym typeface="Arial"/>
              </a:rPr>
              <a:t>Active in policy development and strategic planning for RDS</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52"/>
        <p:cNvGrpSpPr/>
        <p:nvPr/>
      </p:nvGrpSpPr>
      <p:grpSpPr>
        <a:xfrm>
          <a:off x="0" y="0"/>
          <a:ext cx="0" cy="0"/>
          <a:chOff x="0" y="0"/>
          <a:chExt cx="0" cy="0"/>
        </a:xfrm>
      </p:grpSpPr>
      <p:sp>
        <p:nvSpPr>
          <p:cNvPr id="553" name="Shape 553"/>
          <p:cNvSpPr txBox="1">
            <a:spLocks noGrp="1"/>
          </p:cNvSpPr>
          <p:nvPr>
            <p:ph type="title"/>
          </p:nvPr>
        </p:nvSpPr>
        <p:spPr>
          <a:prstGeom prst="rect">
            <a:avLst/>
          </a:prstGeom>
          <a:noFill/>
          <a:ln>
            <a:noFill/>
          </a:ln>
        </p:spPr>
        <p:txBody>
          <a:bodyPr wrap="square" lIns="91425" tIns="45700" rIns="91425" bIns="45700" anchor="ctr" anchorCtr="0">
            <a:noAutofit/>
          </a:bodyPr>
          <a:lstStyle/>
          <a:p>
            <a:pPr marL="0" marR="0" lvl="0" indent="0" algn="l" rtl="0">
              <a:spcBef>
                <a:spcPts val="0"/>
              </a:spcBef>
              <a:buClr>
                <a:srgbClr val="3B3C3E"/>
              </a:buClr>
              <a:buSzPct val="25000"/>
              <a:buFont typeface="Arial"/>
              <a:buNone/>
            </a:pPr>
            <a:r>
              <a:rPr lang="en-US" sz="3959" b="1" i="0" u="none" strike="noStrike" cap="none" dirty="0">
                <a:solidFill>
                  <a:srgbClr val="3B3C3E"/>
                </a:solidFill>
                <a:latin typeface="Arial"/>
                <a:ea typeface="Arial"/>
                <a:cs typeface="Arial"/>
                <a:sym typeface="Arial"/>
              </a:rPr>
              <a:t>Libraries in </a:t>
            </a:r>
            <a:r>
              <a:rPr lang="en-US" sz="3959" b="1" i="0" u="none" strike="noStrike" cap="none" dirty="0">
                <a:solidFill>
                  <a:srgbClr val="FFFF00"/>
                </a:solidFill>
                <a:latin typeface="Arial"/>
                <a:ea typeface="Arial"/>
                <a:cs typeface="Arial"/>
                <a:sym typeface="Arial"/>
              </a:rPr>
              <a:t>South</a:t>
            </a:r>
            <a:r>
              <a:rPr lang="en-US" sz="3959" b="1" i="0" u="none" strike="noStrike" cap="none" dirty="0">
                <a:solidFill>
                  <a:srgbClr val="3B3C3E"/>
                </a:solidFill>
                <a:latin typeface="Arial"/>
                <a:ea typeface="Arial"/>
                <a:cs typeface="Arial"/>
                <a:sym typeface="Arial"/>
              </a:rPr>
              <a:t> and </a:t>
            </a:r>
            <a:r>
              <a:rPr lang="en-US" sz="3959" b="1" i="0" u="none" strike="noStrike" cap="none" dirty="0">
                <a:solidFill>
                  <a:srgbClr val="893BC3"/>
                </a:solidFill>
                <a:latin typeface="Arial"/>
                <a:ea typeface="Arial"/>
                <a:cs typeface="Arial"/>
                <a:sym typeface="Arial"/>
              </a:rPr>
              <a:t>West</a:t>
            </a:r>
            <a:r>
              <a:rPr lang="en-US" sz="3959" b="1" i="0" u="none" strike="noStrike" cap="none" dirty="0">
                <a:solidFill>
                  <a:srgbClr val="3B3C3E"/>
                </a:solidFill>
                <a:latin typeface="Arial"/>
                <a:ea typeface="Arial"/>
                <a:cs typeface="Arial"/>
                <a:sym typeface="Arial"/>
              </a:rPr>
              <a:t> are more likely to be:</a:t>
            </a:r>
          </a:p>
        </p:txBody>
      </p:sp>
      <p:sp>
        <p:nvSpPr>
          <p:cNvPr id="554" name="Shape 554"/>
          <p:cNvSpPr txBox="1">
            <a:spLocks noGrp="1"/>
          </p:cNvSpPr>
          <p:nvPr>
            <p:ph type="body" idx="1"/>
          </p:nvPr>
        </p:nvSpPr>
        <p:spPr>
          <a:prstGeom prst="rect">
            <a:avLst/>
          </a:prstGeom>
          <a:noFill/>
          <a:ln>
            <a:noFill/>
          </a:ln>
        </p:spPr>
        <p:txBody>
          <a:bodyPr wrap="square" lIns="91425" tIns="45700" rIns="91425" bIns="45700" anchor="t" anchorCtr="0">
            <a:noAutofit/>
          </a:bodyPr>
          <a:lstStyle/>
          <a:p>
            <a:pPr marL="342900" marR="0" lvl="0" indent="-342900" algn="l" rtl="0">
              <a:spcBef>
                <a:spcPts val="0"/>
              </a:spcBef>
              <a:spcAft>
                <a:spcPts val="0"/>
              </a:spcAft>
              <a:buClr>
                <a:srgbClr val="3B3C3E"/>
              </a:buClr>
              <a:buSzPct val="100000"/>
              <a:buFont typeface="Arial"/>
              <a:buChar char="•"/>
            </a:pPr>
            <a:r>
              <a:rPr lang="en-US" sz="3200" b="0" i="0" u="none" strike="noStrike" cap="none" dirty="0">
                <a:solidFill>
                  <a:srgbClr val="3B3C3E"/>
                </a:solidFill>
                <a:latin typeface="Arial"/>
                <a:ea typeface="Arial"/>
                <a:cs typeface="Arial"/>
                <a:sym typeface="Arial"/>
              </a:rPr>
              <a:t>Active in consulting with academic staff or students about data management plans and metadata standards</a:t>
            </a:r>
          </a:p>
          <a:p>
            <a:pPr marL="342900" marR="0" lvl="0" indent="-342900" algn="l" rtl="0">
              <a:spcBef>
                <a:spcPts val="640"/>
              </a:spcBef>
              <a:spcAft>
                <a:spcPts val="0"/>
              </a:spcAft>
              <a:buClr>
                <a:srgbClr val="3B3C3E"/>
              </a:buClr>
              <a:buSzPct val="100000"/>
              <a:buFont typeface="Arial"/>
              <a:buChar char="•"/>
            </a:pPr>
            <a:r>
              <a:rPr lang="en-US" sz="3200" b="0" i="0" u="none" strike="noStrike" cap="none" dirty="0">
                <a:solidFill>
                  <a:srgbClr val="3B3C3E"/>
                </a:solidFill>
                <a:latin typeface="Arial"/>
                <a:ea typeface="Arial"/>
                <a:cs typeface="Arial"/>
                <a:sym typeface="Arial"/>
              </a:rPr>
              <a:t>Identifying datasets for deposit</a:t>
            </a:r>
          </a:p>
          <a:p>
            <a:pPr marL="342900" marR="0" lvl="0" indent="-342900" algn="l" rtl="0">
              <a:spcBef>
                <a:spcPts val="640"/>
              </a:spcBef>
              <a:buClr>
                <a:srgbClr val="3B3C3E"/>
              </a:buClr>
              <a:buSzPct val="100000"/>
              <a:buFont typeface="Arial"/>
              <a:buChar char="•"/>
            </a:pPr>
            <a:r>
              <a:rPr lang="en-US" sz="3200" b="0" i="0" u="none" strike="noStrike" cap="none" dirty="0">
                <a:solidFill>
                  <a:srgbClr val="3B3C3E"/>
                </a:solidFill>
                <a:latin typeface="Arial"/>
                <a:ea typeface="Arial"/>
                <a:cs typeface="Arial"/>
                <a:sym typeface="Arial"/>
              </a:rPr>
              <a:t>Creating or transforming datasets and metadata</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58"/>
        <p:cNvGrpSpPr/>
        <p:nvPr/>
      </p:nvGrpSpPr>
      <p:grpSpPr>
        <a:xfrm>
          <a:off x="0" y="0"/>
          <a:ext cx="0" cy="0"/>
          <a:chOff x="0" y="0"/>
          <a:chExt cx="0" cy="0"/>
        </a:xfrm>
      </p:grpSpPr>
      <p:sp>
        <p:nvSpPr>
          <p:cNvPr id="560" name="Shape 560"/>
          <p:cNvSpPr txBox="1">
            <a:spLocks noGrp="1"/>
          </p:cNvSpPr>
          <p:nvPr>
            <p:ph type="body" idx="1"/>
          </p:nvPr>
        </p:nvSpPr>
        <p:spPr>
          <a:prstGeom prst="rect">
            <a:avLst/>
          </a:prstGeom>
          <a:noFill/>
          <a:ln>
            <a:noFill/>
          </a:ln>
        </p:spPr>
        <p:txBody>
          <a:bodyPr wrap="square" lIns="91425" tIns="45700" rIns="91425" bIns="45700" anchor="t" anchorCtr="0">
            <a:noAutofit/>
          </a:bodyPr>
          <a:lstStyle/>
          <a:p>
            <a:pPr marL="342900" marR="0" lvl="0" indent="-342900" algn="l" rtl="0">
              <a:spcBef>
                <a:spcPts val="0"/>
              </a:spcBef>
              <a:spcAft>
                <a:spcPts val="0"/>
              </a:spcAft>
              <a:buClr>
                <a:srgbClr val="3B3C3E"/>
              </a:buClr>
              <a:buSzPct val="100000"/>
              <a:buFont typeface="Arial"/>
              <a:buChar char="•"/>
            </a:pPr>
            <a:r>
              <a:rPr lang="en-US" sz="3200" b="0" i="0" u="none" strike="noStrike" cap="none" dirty="0">
                <a:solidFill>
                  <a:srgbClr val="3B3C3E"/>
                </a:solidFill>
                <a:latin typeface="Arial"/>
                <a:ea typeface="Arial"/>
                <a:cs typeface="Arial"/>
                <a:sym typeface="Arial"/>
              </a:rPr>
              <a:t>There is great variation between libraries</a:t>
            </a:r>
          </a:p>
          <a:p>
            <a:pPr marL="342900" marR="0" lvl="0" indent="-342900" algn="l" rtl="0">
              <a:spcBef>
                <a:spcPts val="640"/>
              </a:spcBef>
              <a:buClr>
                <a:srgbClr val="3B3C3E"/>
              </a:buClr>
              <a:buSzPct val="100000"/>
              <a:buFont typeface="Arial"/>
              <a:buChar char="•"/>
            </a:pPr>
            <a:r>
              <a:rPr lang="en-US" sz="3200" b="0" i="0" u="none" strike="noStrike" cap="none" dirty="0">
                <a:solidFill>
                  <a:srgbClr val="3B3C3E"/>
                </a:solidFill>
                <a:latin typeface="Arial"/>
                <a:ea typeface="Arial"/>
                <a:cs typeface="Arial"/>
                <a:sym typeface="Arial"/>
              </a:rPr>
              <a:t>Some universities and some countries within a region are ahead in RDS</a:t>
            </a:r>
          </a:p>
        </p:txBody>
      </p:sp>
      <p:pic>
        <p:nvPicPr>
          <p:cNvPr id="561" name="Shape 561"/>
          <p:cNvPicPr preferRelativeResize="0"/>
          <p:nvPr/>
        </p:nvPicPr>
        <p:blipFill rotWithShape="1">
          <a:blip r:embed="rId3">
            <a:alphaModFix/>
          </a:blip>
          <a:srcRect/>
          <a:stretch/>
        </p:blipFill>
        <p:spPr>
          <a:xfrm>
            <a:off x="203200" y="3708400"/>
            <a:ext cx="2438399" cy="2417763"/>
          </a:xfrm>
          <a:prstGeom prst="rect">
            <a:avLst/>
          </a:prstGeom>
          <a:noFill/>
          <a:ln>
            <a:noFill/>
          </a:ln>
        </p:spPr>
      </p:pic>
      <p:pic>
        <p:nvPicPr>
          <p:cNvPr id="562" name="Shape 562"/>
          <p:cNvPicPr preferRelativeResize="0"/>
          <p:nvPr/>
        </p:nvPicPr>
        <p:blipFill rotWithShape="1">
          <a:blip r:embed="rId4">
            <a:alphaModFix/>
          </a:blip>
          <a:srcRect/>
          <a:stretch/>
        </p:blipFill>
        <p:spPr>
          <a:xfrm>
            <a:off x="2641600" y="3525837"/>
            <a:ext cx="5816599" cy="2417761"/>
          </a:xfrm>
          <a:prstGeom prst="rect">
            <a:avLst/>
          </a:prstGeom>
          <a:noFill/>
          <a:ln>
            <a:noFill/>
          </a:ln>
        </p:spPr>
      </p:pic>
      <p:sp>
        <p:nvSpPr>
          <p:cNvPr id="6" name="Shape 444">
            <a:extLst>
              <a:ext uri="{FF2B5EF4-FFF2-40B4-BE49-F238E27FC236}">
                <a16:creationId xmlns:a16="http://schemas.microsoft.com/office/drawing/2014/main" id="{98FB4078-5707-4DA5-BFE3-DB79E30B50DC}"/>
              </a:ext>
            </a:extLst>
          </p:cNvPr>
          <p:cNvSpPr txBox="1">
            <a:spLocks/>
          </p:cNvSpPr>
          <p:nvPr/>
        </p:nvSpPr>
        <p:spPr>
          <a:xfrm>
            <a:off x="0" y="91440"/>
            <a:ext cx="9144000" cy="557784"/>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3B3C3E"/>
              </a:buClr>
              <a:buFont typeface="Arial"/>
              <a:buNone/>
              <a:defRPr sz="4400" b="1" i="0" u="none" strike="noStrike" cap="none">
                <a:solidFill>
                  <a:srgbClr val="3B3C3E"/>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a:buSzPct val="25000"/>
            </a:pPr>
            <a:r>
              <a:rPr lang="en-US" sz="4000" b="0" dirty="0">
                <a:solidFill>
                  <a:schemeClr val="tx1"/>
                </a:solidFill>
              </a:rPr>
              <a:t>We also know…</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sp>
        <p:nvSpPr>
          <p:cNvPr id="568" name="Shape 568"/>
          <p:cNvSpPr txBox="1"/>
          <p:nvPr/>
        </p:nvSpPr>
        <p:spPr>
          <a:xfrm>
            <a:off x="844424" y="2291508"/>
            <a:ext cx="7618235" cy="4113426"/>
          </a:xfrm>
          <a:prstGeom prst="rect">
            <a:avLst/>
          </a:prstGeom>
          <a:noFill/>
          <a:ln>
            <a:noFill/>
          </a:ln>
        </p:spPr>
        <p:txBody>
          <a:bodyPr wrap="square" lIns="91425" tIns="45700" rIns="91425" bIns="45700" anchor="t" anchorCtr="0">
            <a:noAutofit/>
          </a:bodyPr>
          <a:lstStyle/>
          <a:p>
            <a:pPr marL="177800" marR="0" lvl="0" indent="0" algn="l" rtl="0">
              <a:spcBef>
                <a:spcPts val="0"/>
              </a:spcBef>
              <a:spcAft>
                <a:spcPts val="0"/>
              </a:spcAft>
              <a:buClr>
                <a:srgbClr val="3B3C3E"/>
              </a:buClr>
              <a:buSzPct val="25000"/>
              <a:buFont typeface="Arial"/>
              <a:buNone/>
            </a:pPr>
            <a:r>
              <a:rPr lang="en-US" sz="3000" b="1">
                <a:solidFill>
                  <a:srgbClr val="3B3C3E"/>
                </a:solidFill>
                <a:latin typeface="Arial"/>
                <a:ea typeface="Arial"/>
                <a:cs typeface="Arial"/>
                <a:sym typeface="Arial"/>
              </a:rPr>
              <a:t>3)</a:t>
            </a:r>
            <a:r>
              <a:rPr lang="en-US" sz="3200">
                <a:solidFill>
                  <a:srgbClr val="3B3C3E"/>
                </a:solidFill>
                <a:latin typeface="Arial"/>
                <a:ea typeface="Arial"/>
                <a:cs typeface="Arial"/>
                <a:sym typeface="Arial"/>
              </a:rPr>
              <a:t> </a:t>
            </a:r>
            <a:r>
              <a:rPr lang="en-US" sz="3200" b="1">
                <a:solidFill>
                  <a:srgbClr val="3B3C3E"/>
                </a:solidFill>
                <a:latin typeface="Arial"/>
                <a:ea typeface="Arial"/>
                <a:cs typeface="Arial"/>
                <a:sym typeface="Arial"/>
              </a:rPr>
              <a:t>Libraries have a variety of strategies for developing staff skills</a:t>
            </a:r>
          </a:p>
          <a:p>
            <a:pPr marL="177800" marR="0" lvl="0" indent="0" algn="l" rtl="0">
              <a:spcBef>
                <a:spcPts val="640"/>
              </a:spcBef>
              <a:buClr>
                <a:srgbClr val="3B3C3E"/>
              </a:buClr>
              <a:buFont typeface="Arial"/>
              <a:buNone/>
            </a:pPr>
            <a:endParaRPr sz="3200">
              <a:solidFill>
                <a:srgbClr val="3B3C3E"/>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73"/>
        <p:cNvGrpSpPr/>
        <p:nvPr/>
      </p:nvGrpSpPr>
      <p:grpSpPr>
        <a:xfrm>
          <a:off x="0" y="0"/>
          <a:ext cx="0" cy="0"/>
          <a:chOff x="0" y="0"/>
          <a:chExt cx="0" cy="0"/>
        </a:xfrm>
      </p:grpSpPr>
      <p:sp>
        <p:nvSpPr>
          <p:cNvPr id="5" name="Shape 444">
            <a:extLst>
              <a:ext uri="{FF2B5EF4-FFF2-40B4-BE49-F238E27FC236}">
                <a16:creationId xmlns:a16="http://schemas.microsoft.com/office/drawing/2014/main" id="{45DCD42D-FB51-4EC5-82A8-ED2FF6804717}"/>
              </a:ext>
            </a:extLst>
          </p:cNvPr>
          <p:cNvSpPr txBox="1">
            <a:spLocks/>
          </p:cNvSpPr>
          <p:nvPr/>
        </p:nvSpPr>
        <p:spPr>
          <a:xfrm>
            <a:off x="0" y="91440"/>
            <a:ext cx="9144000" cy="557784"/>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buClr>
                <a:srgbClr val="3B3C3E"/>
              </a:buClr>
              <a:buSzPct val="25000"/>
            </a:pPr>
            <a:r>
              <a:rPr lang="en-US" sz="4000" dirty="0">
                <a:solidFill>
                  <a:schemeClr val="tx1"/>
                </a:solidFill>
              </a:rPr>
              <a:t>Hiring for RDS positions…</a:t>
            </a:r>
          </a:p>
        </p:txBody>
      </p:sp>
      <p:sp>
        <p:nvSpPr>
          <p:cNvPr id="6" name="Speech Bubble: Rectangle with Corners Rounded 3">
            <a:extLst>
              <a:ext uri="{FF2B5EF4-FFF2-40B4-BE49-F238E27FC236}">
                <a16:creationId xmlns:a16="http://schemas.microsoft.com/office/drawing/2014/main" id="{31432896-50A0-4770-A9FE-DF1554DFE9C9}"/>
              </a:ext>
            </a:extLst>
          </p:cNvPr>
          <p:cNvSpPr/>
          <p:nvPr/>
        </p:nvSpPr>
        <p:spPr>
          <a:xfrm>
            <a:off x="633047" y="1195753"/>
            <a:ext cx="2813537" cy="1626381"/>
          </a:xfrm>
          <a:prstGeom prst="wedgeRectCallout">
            <a:avLst>
              <a:gd name="adj1" fmla="val -191"/>
              <a:gd name="adj2" fmla="val 85257"/>
            </a:avLst>
          </a:prstGeom>
          <a:solidFill>
            <a:schemeClr val="bg1">
              <a:lumMod val="95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2800" i="1" dirty="0"/>
              <a:t>Have you hired staff for RDS in the last 12 months?</a:t>
            </a:r>
          </a:p>
        </p:txBody>
      </p:sp>
      <p:graphicFrame>
        <p:nvGraphicFramePr>
          <p:cNvPr id="7" name="Chart 6">
            <a:extLst>
              <a:ext uri="{FF2B5EF4-FFF2-40B4-BE49-F238E27FC236}">
                <a16:creationId xmlns:a16="http://schemas.microsoft.com/office/drawing/2014/main" id="{00000000-0008-0000-0400-000002000000}"/>
              </a:ext>
            </a:extLst>
          </p:cNvPr>
          <p:cNvGraphicFramePr>
            <a:graphicFrameLocks/>
          </p:cNvGraphicFramePr>
          <p:nvPr>
            <p:extLst>
              <p:ext uri="{D42A27DB-BD31-4B8C-83A1-F6EECF244321}">
                <p14:modId xmlns:p14="http://schemas.microsoft.com/office/powerpoint/2010/main" val="3386442001"/>
              </p:ext>
            </p:extLst>
          </p:nvPr>
        </p:nvGraphicFramePr>
        <p:xfrm>
          <a:off x="1148862" y="926123"/>
          <a:ext cx="7903698" cy="514549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80"/>
        <p:cNvGrpSpPr/>
        <p:nvPr/>
      </p:nvGrpSpPr>
      <p:grpSpPr>
        <a:xfrm>
          <a:off x="0" y="0"/>
          <a:ext cx="0" cy="0"/>
          <a:chOff x="0" y="0"/>
          <a:chExt cx="0" cy="0"/>
        </a:xfrm>
      </p:grpSpPr>
      <p:sp>
        <p:nvSpPr>
          <p:cNvPr id="4" name="Shape 444">
            <a:extLst>
              <a:ext uri="{FF2B5EF4-FFF2-40B4-BE49-F238E27FC236}">
                <a16:creationId xmlns:a16="http://schemas.microsoft.com/office/drawing/2014/main" id="{1FC96AFA-9F55-41C0-85F0-B395D94804EC}"/>
              </a:ext>
            </a:extLst>
          </p:cNvPr>
          <p:cNvSpPr txBox="1">
            <a:spLocks/>
          </p:cNvSpPr>
          <p:nvPr/>
        </p:nvSpPr>
        <p:spPr>
          <a:xfrm>
            <a:off x="0" y="91440"/>
            <a:ext cx="9144000" cy="557784"/>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buClr>
                <a:srgbClr val="3B3C3E"/>
              </a:buClr>
              <a:buSzPct val="25000"/>
            </a:pPr>
            <a:r>
              <a:rPr lang="en-US" sz="4000" dirty="0">
                <a:solidFill>
                  <a:schemeClr val="tx1"/>
                </a:solidFill>
              </a:rPr>
              <a:t>Professional development for RDS…</a:t>
            </a:r>
          </a:p>
        </p:txBody>
      </p:sp>
      <p:sp>
        <p:nvSpPr>
          <p:cNvPr id="6" name="Speech Bubble: Rectangle with Corners Rounded 3">
            <a:extLst>
              <a:ext uri="{FF2B5EF4-FFF2-40B4-BE49-F238E27FC236}">
                <a16:creationId xmlns:a16="http://schemas.microsoft.com/office/drawing/2014/main" id="{391225B8-7963-405A-91A6-F441C1F20980}"/>
              </a:ext>
            </a:extLst>
          </p:cNvPr>
          <p:cNvSpPr/>
          <p:nvPr/>
        </p:nvSpPr>
        <p:spPr>
          <a:xfrm>
            <a:off x="493308" y="1326584"/>
            <a:ext cx="2761956" cy="2743392"/>
          </a:xfrm>
          <a:prstGeom prst="wedgeRectCallout">
            <a:avLst>
              <a:gd name="adj1" fmla="val -3760"/>
              <a:gd name="adj2" fmla="val 76085"/>
            </a:avLst>
          </a:prstGeom>
          <a:solidFill>
            <a:schemeClr val="bg1">
              <a:lumMod val="95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2800" i="1" dirty="0"/>
              <a:t>Has your library provided opportunities for library staff to develop skills related to RDS?</a:t>
            </a:r>
          </a:p>
        </p:txBody>
      </p:sp>
      <p:graphicFrame>
        <p:nvGraphicFramePr>
          <p:cNvPr id="7" name="Chart 6">
            <a:extLst>
              <a:ext uri="{FF2B5EF4-FFF2-40B4-BE49-F238E27FC236}">
                <a16:creationId xmlns:a16="http://schemas.microsoft.com/office/drawing/2014/main" id="{00000000-0008-0000-0500-000002000000}"/>
              </a:ext>
            </a:extLst>
          </p:cNvPr>
          <p:cNvGraphicFramePr>
            <a:graphicFrameLocks/>
          </p:cNvGraphicFramePr>
          <p:nvPr>
            <p:extLst>
              <p:ext uri="{D42A27DB-BD31-4B8C-83A1-F6EECF244321}">
                <p14:modId xmlns:p14="http://schemas.microsoft.com/office/powerpoint/2010/main" val="3193354616"/>
              </p:ext>
            </p:extLst>
          </p:nvPr>
        </p:nvGraphicFramePr>
        <p:xfrm>
          <a:off x="1085088" y="1011936"/>
          <a:ext cx="7303008" cy="524256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87"/>
        <p:cNvGrpSpPr/>
        <p:nvPr/>
      </p:nvGrpSpPr>
      <p:grpSpPr>
        <a:xfrm>
          <a:off x="0" y="0"/>
          <a:ext cx="0" cy="0"/>
          <a:chOff x="0" y="0"/>
          <a:chExt cx="0" cy="0"/>
        </a:xfrm>
      </p:grpSpPr>
      <p:graphicFrame>
        <p:nvGraphicFramePr>
          <p:cNvPr id="4" name="Content Placeholder 5">
            <a:extLst>
              <a:ext uri="{FF2B5EF4-FFF2-40B4-BE49-F238E27FC236}">
                <a16:creationId xmlns:a16="http://schemas.microsoft.com/office/drawing/2014/main" id="{DC95198A-56AB-441A-A7D0-E9E1686EA1A4}"/>
              </a:ext>
            </a:extLst>
          </p:cNvPr>
          <p:cNvGraphicFramePr>
            <a:graphicFrameLocks/>
          </p:cNvGraphicFramePr>
          <p:nvPr>
            <p:extLst>
              <p:ext uri="{D42A27DB-BD31-4B8C-83A1-F6EECF244321}">
                <p14:modId xmlns:p14="http://schemas.microsoft.com/office/powerpoint/2010/main" val="1431542247"/>
              </p:ext>
            </p:extLst>
          </p:nvPr>
        </p:nvGraphicFramePr>
        <p:xfrm>
          <a:off x="1235847" y="2097741"/>
          <a:ext cx="7772400" cy="4167775"/>
        </p:xfrm>
        <a:graphic>
          <a:graphicData uri="http://schemas.openxmlformats.org/drawingml/2006/chart">
            <c:chart xmlns:c="http://schemas.openxmlformats.org/drawingml/2006/chart" xmlns:r="http://schemas.openxmlformats.org/officeDocument/2006/relationships" r:id="rId3"/>
          </a:graphicData>
        </a:graphic>
      </p:graphicFrame>
      <p:sp>
        <p:nvSpPr>
          <p:cNvPr id="5" name="Shape 444">
            <a:extLst>
              <a:ext uri="{FF2B5EF4-FFF2-40B4-BE49-F238E27FC236}">
                <a16:creationId xmlns:a16="http://schemas.microsoft.com/office/drawing/2014/main" id="{68B89363-4E0D-41F7-B591-5223B48F3C76}"/>
              </a:ext>
            </a:extLst>
          </p:cNvPr>
          <p:cNvSpPr txBox="1">
            <a:spLocks/>
          </p:cNvSpPr>
          <p:nvPr/>
        </p:nvSpPr>
        <p:spPr>
          <a:xfrm>
            <a:off x="0" y="0"/>
            <a:ext cx="9144000" cy="557784"/>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buClr>
                <a:srgbClr val="3B3C3E"/>
              </a:buClr>
              <a:buSzPct val="25000"/>
              <a:buFont typeface="Arial"/>
              <a:buNone/>
            </a:pPr>
            <a:r>
              <a:rPr lang="en-US" sz="4000" dirty="0">
                <a:solidFill>
                  <a:schemeClr val="tx1"/>
                </a:solidFill>
              </a:rPr>
              <a:t>Types of skills development…</a:t>
            </a:r>
          </a:p>
        </p:txBody>
      </p:sp>
      <p:sp>
        <p:nvSpPr>
          <p:cNvPr id="6" name="Speech Bubble: Rectangle with Corners Rounded 3">
            <a:extLst>
              <a:ext uri="{FF2B5EF4-FFF2-40B4-BE49-F238E27FC236}">
                <a16:creationId xmlns:a16="http://schemas.microsoft.com/office/drawing/2014/main" id="{2723F1FA-F045-4B1D-9FF9-CA48940B70DC}"/>
              </a:ext>
            </a:extLst>
          </p:cNvPr>
          <p:cNvSpPr/>
          <p:nvPr/>
        </p:nvSpPr>
        <p:spPr>
          <a:xfrm>
            <a:off x="153778" y="708970"/>
            <a:ext cx="2954215" cy="1547446"/>
          </a:xfrm>
          <a:prstGeom prst="wedgeRectCallout">
            <a:avLst>
              <a:gd name="adj1" fmla="val -5563"/>
              <a:gd name="adj2" fmla="val 78258"/>
            </a:avLst>
          </a:prstGeom>
          <a:solidFill>
            <a:schemeClr val="bg1">
              <a:lumMod val="95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2000" dirty="0"/>
              <a:t>Which of the following opportunities has your library provided for library staff to develop skills related to RDS?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5" name="Shape 595"/>
          <p:cNvSpPr/>
          <p:nvPr/>
        </p:nvSpPr>
        <p:spPr>
          <a:xfrm>
            <a:off x="3223846" y="2781253"/>
            <a:ext cx="2381085" cy="1415274"/>
          </a:xfrm>
          <a:prstGeom prst="ellipse">
            <a:avLst/>
          </a:prstGeom>
          <a:solidFill>
            <a:schemeClr val="accent1">
              <a:lumMod val="60000"/>
              <a:lumOff val="40000"/>
            </a:schemeClr>
          </a:solidFill>
          <a:ln>
            <a:solidFill>
              <a:schemeClr val="accent5">
                <a:lumMod val="75000"/>
              </a:schemeClr>
            </a:solidFill>
          </a:ln>
        </p:spPr>
        <p:txBody>
          <a:bodyPr wrap="square" lIns="91425" tIns="45700" rIns="91425" bIns="45700" anchor="ctr" anchorCtr="0">
            <a:noAutofit/>
          </a:bodyPr>
          <a:lstStyle/>
          <a:p>
            <a:pPr marL="0" marR="0" lvl="0" indent="0" algn="ctr" rtl="0">
              <a:spcBef>
                <a:spcPts val="0"/>
              </a:spcBef>
              <a:buSzPct val="25000"/>
              <a:buNone/>
            </a:pPr>
            <a:r>
              <a:rPr lang="en-US" sz="2400" b="1" dirty="0">
                <a:solidFill>
                  <a:schemeClr val="dk1"/>
                </a:solidFill>
                <a:latin typeface="+mj-lt"/>
                <a:ea typeface="Calibri"/>
                <a:cs typeface="Calibri"/>
                <a:sym typeface="Calibri"/>
              </a:rPr>
              <a:t>Strategies</a:t>
            </a:r>
          </a:p>
        </p:txBody>
      </p:sp>
      <p:sp>
        <p:nvSpPr>
          <p:cNvPr id="596" name="Shape 596"/>
          <p:cNvSpPr/>
          <p:nvPr/>
        </p:nvSpPr>
        <p:spPr>
          <a:xfrm>
            <a:off x="306398" y="1570245"/>
            <a:ext cx="3345872" cy="1734062"/>
          </a:xfrm>
          <a:prstGeom prst="wedgeEllipseCallout">
            <a:avLst>
              <a:gd name="adj1" fmla="val -20833"/>
              <a:gd name="adj2" fmla="val 62500"/>
            </a:avLst>
          </a:prstGeom>
          <a:solidFill>
            <a:schemeClr val="accent1">
              <a:lumMod val="20000"/>
              <a:lumOff val="80000"/>
            </a:schemeClr>
          </a:solidFill>
          <a:ln w="25400" cap="flat" cmpd="sng">
            <a:solidFill>
              <a:srgbClr val="395E89"/>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SzPct val="25000"/>
              <a:buNone/>
            </a:pPr>
            <a:r>
              <a:rPr lang="en-US" sz="2200" dirty="0">
                <a:solidFill>
                  <a:schemeClr val="dk1"/>
                </a:solidFill>
                <a:latin typeface="Calibri"/>
                <a:ea typeface="Calibri"/>
                <a:cs typeface="Calibri"/>
                <a:sym typeface="Calibri"/>
              </a:rPr>
              <a:t>Collaborated with another institution to develop a skills-based MOOC</a:t>
            </a:r>
          </a:p>
        </p:txBody>
      </p:sp>
      <p:sp>
        <p:nvSpPr>
          <p:cNvPr id="597" name="Shape 597"/>
          <p:cNvSpPr/>
          <p:nvPr/>
        </p:nvSpPr>
        <p:spPr>
          <a:xfrm>
            <a:off x="758535" y="4196528"/>
            <a:ext cx="3044536" cy="1611989"/>
          </a:xfrm>
          <a:prstGeom prst="wedgeEllipseCallout">
            <a:avLst>
              <a:gd name="adj1" fmla="val -20833"/>
              <a:gd name="adj2" fmla="val 62500"/>
            </a:avLst>
          </a:prstGeom>
          <a:solidFill>
            <a:schemeClr val="accent1">
              <a:lumMod val="20000"/>
              <a:lumOff val="80000"/>
            </a:schemeClr>
          </a:solidFill>
          <a:ln w="25400" cap="flat" cmpd="sng">
            <a:solidFill>
              <a:srgbClr val="395E89"/>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SzPct val="25000"/>
              <a:buNone/>
            </a:pPr>
            <a:r>
              <a:rPr lang="en-US" sz="2200" dirty="0">
                <a:solidFill>
                  <a:schemeClr val="dk1"/>
                </a:solidFill>
                <a:latin typeface="Calibri"/>
                <a:ea typeface="Calibri"/>
                <a:cs typeface="Calibri"/>
                <a:sym typeface="Calibri"/>
              </a:rPr>
              <a:t>Hired staff for projects (not permanent)</a:t>
            </a:r>
          </a:p>
        </p:txBody>
      </p:sp>
      <p:sp>
        <p:nvSpPr>
          <p:cNvPr id="598" name="Shape 598"/>
          <p:cNvSpPr/>
          <p:nvPr/>
        </p:nvSpPr>
        <p:spPr>
          <a:xfrm>
            <a:off x="5110543" y="4623464"/>
            <a:ext cx="2801998" cy="1413652"/>
          </a:xfrm>
          <a:prstGeom prst="wedgeEllipseCallout">
            <a:avLst>
              <a:gd name="adj1" fmla="val -20833"/>
              <a:gd name="adj2" fmla="val 62500"/>
            </a:avLst>
          </a:prstGeom>
          <a:solidFill>
            <a:schemeClr val="accent1">
              <a:lumMod val="20000"/>
              <a:lumOff val="80000"/>
            </a:schemeClr>
          </a:solidFill>
          <a:ln w="25400" cap="flat" cmpd="sng">
            <a:solidFill>
              <a:srgbClr val="395E89"/>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SzPct val="25000"/>
              <a:buNone/>
            </a:pPr>
            <a:r>
              <a:rPr lang="en-US" sz="2200" dirty="0">
                <a:solidFill>
                  <a:schemeClr val="dk1"/>
                </a:solidFill>
                <a:latin typeface="Calibri"/>
                <a:ea typeface="Calibri"/>
                <a:cs typeface="Calibri"/>
                <a:sym typeface="Calibri"/>
              </a:rPr>
              <a:t>Refocused an existing role</a:t>
            </a:r>
          </a:p>
        </p:txBody>
      </p:sp>
      <p:sp>
        <p:nvSpPr>
          <p:cNvPr id="599" name="Shape 599"/>
          <p:cNvSpPr/>
          <p:nvPr/>
        </p:nvSpPr>
        <p:spPr>
          <a:xfrm>
            <a:off x="4442359" y="797974"/>
            <a:ext cx="3605265" cy="1623108"/>
          </a:xfrm>
          <a:prstGeom prst="wedgeEllipseCallout">
            <a:avLst>
              <a:gd name="adj1" fmla="val -20833"/>
              <a:gd name="adj2" fmla="val 62500"/>
            </a:avLst>
          </a:prstGeom>
          <a:solidFill>
            <a:schemeClr val="accent1">
              <a:lumMod val="20000"/>
              <a:lumOff val="80000"/>
            </a:schemeClr>
          </a:solidFill>
          <a:ln w="25400" cap="flat" cmpd="sng">
            <a:solidFill>
              <a:srgbClr val="395E89"/>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SzPct val="25000"/>
              <a:buNone/>
            </a:pPr>
            <a:r>
              <a:rPr lang="en-US" sz="2100" dirty="0">
                <a:solidFill>
                  <a:schemeClr val="dk1"/>
                </a:solidFill>
                <a:latin typeface="Calibri"/>
                <a:ea typeface="Calibri"/>
                <a:cs typeface="Calibri"/>
                <a:sym typeface="Calibri"/>
              </a:rPr>
              <a:t>Dramatically increase the workload of some poor individual librarian</a:t>
            </a:r>
          </a:p>
        </p:txBody>
      </p:sp>
      <p:sp>
        <p:nvSpPr>
          <p:cNvPr id="600" name="Shape 600"/>
          <p:cNvSpPr/>
          <p:nvPr/>
        </p:nvSpPr>
        <p:spPr>
          <a:xfrm>
            <a:off x="5875927" y="2592024"/>
            <a:ext cx="3075710" cy="1678639"/>
          </a:xfrm>
          <a:prstGeom prst="wedgeEllipseCallout">
            <a:avLst>
              <a:gd name="adj1" fmla="val -20833"/>
              <a:gd name="adj2" fmla="val 62500"/>
            </a:avLst>
          </a:prstGeom>
          <a:solidFill>
            <a:schemeClr val="accent1">
              <a:lumMod val="20000"/>
              <a:lumOff val="80000"/>
            </a:schemeClr>
          </a:solidFill>
          <a:ln w="25400" cap="flat" cmpd="sng">
            <a:solidFill>
              <a:srgbClr val="395E89"/>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SzPct val="25000"/>
              <a:buNone/>
            </a:pPr>
            <a:r>
              <a:rPr lang="en-US" sz="2200" dirty="0">
                <a:solidFill>
                  <a:schemeClr val="dk1"/>
                </a:solidFill>
                <a:latin typeface="Calibri"/>
                <a:ea typeface="Calibri"/>
                <a:cs typeface="Calibri"/>
                <a:sym typeface="Calibri"/>
              </a:rPr>
              <a:t>Moved staff from other support unit [ITS]</a:t>
            </a:r>
          </a:p>
        </p:txBody>
      </p:sp>
      <p:sp>
        <p:nvSpPr>
          <p:cNvPr id="9" name="Shape 444">
            <a:extLst>
              <a:ext uri="{FF2B5EF4-FFF2-40B4-BE49-F238E27FC236}">
                <a16:creationId xmlns:a16="http://schemas.microsoft.com/office/drawing/2014/main" id="{C0507822-F120-41A8-AE2E-F65D7D297B26}"/>
              </a:ext>
            </a:extLst>
          </p:cNvPr>
          <p:cNvSpPr txBox="1">
            <a:spLocks/>
          </p:cNvSpPr>
          <p:nvPr/>
        </p:nvSpPr>
        <p:spPr>
          <a:xfrm>
            <a:off x="0" y="91440"/>
            <a:ext cx="9144000" cy="557784"/>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buClr>
                <a:srgbClr val="3B3C3E"/>
              </a:buClr>
              <a:buSzPct val="25000"/>
            </a:pPr>
            <a:r>
              <a:rPr lang="en-US" sz="3600" dirty="0">
                <a:solidFill>
                  <a:schemeClr val="tx1"/>
                </a:solidFill>
              </a:rPr>
              <a:t>Staff Skills Development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96"/>
                                        </p:tgtEl>
                                        <p:attrNameLst>
                                          <p:attrName>style.visibility</p:attrName>
                                        </p:attrNameLst>
                                      </p:cBhvr>
                                      <p:to>
                                        <p:strVal val="visible"/>
                                      </p:to>
                                    </p:set>
                                    <p:animEffect transition="in" filter="fade">
                                      <p:cBhvr>
                                        <p:cTn id="7" dur="500"/>
                                        <p:tgtEl>
                                          <p:spTgt spid="59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97"/>
                                        </p:tgtEl>
                                        <p:attrNameLst>
                                          <p:attrName>style.visibility</p:attrName>
                                        </p:attrNameLst>
                                      </p:cBhvr>
                                      <p:to>
                                        <p:strVal val="visible"/>
                                      </p:to>
                                    </p:set>
                                    <p:animEffect transition="in" filter="fade">
                                      <p:cBhvr>
                                        <p:cTn id="12" dur="500"/>
                                        <p:tgtEl>
                                          <p:spTgt spid="59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98"/>
                                        </p:tgtEl>
                                        <p:attrNameLst>
                                          <p:attrName>style.visibility</p:attrName>
                                        </p:attrNameLst>
                                      </p:cBhvr>
                                      <p:to>
                                        <p:strVal val="visible"/>
                                      </p:to>
                                    </p:set>
                                    <p:animEffect transition="in" filter="fade">
                                      <p:cBhvr>
                                        <p:cTn id="17" dur="500"/>
                                        <p:tgtEl>
                                          <p:spTgt spid="59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00"/>
                                        </p:tgtEl>
                                        <p:attrNameLst>
                                          <p:attrName>style.visibility</p:attrName>
                                        </p:attrNameLst>
                                      </p:cBhvr>
                                      <p:to>
                                        <p:strVal val="visible"/>
                                      </p:to>
                                    </p:set>
                                    <p:animEffect transition="in" filter="fade">
                                      <p:cBhvr>
                                        <p:cTn id="22" dur="500"/>
                                        <p:tgtEl>
                                          <p:spTgt spid="60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99"/>
                                        </p:tgtEl>
                                        <p:attrNameLst>
                                          <p:attrName>style.visibility</p:attrName>
                                        </p:attrNameLst>
                                      </p:cBhvr>
                                      <p:to>
                                        <p:strVal val="visible"/>
                                      </p:to>
                                    </p:set>
                                    <p:animEffect transition="in" filter="fade">
                                      <p:cBhvr>
                                        <p:cTn id="27" dur="500"/>
                                        <p:tgtEl>
                                          <p:spTgt spid="5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05"/>
        <p:cNvGrpSpPr/>
        <p:nvPr/>
      </p:nvGrpSpPr>
      <p:grpSpPr>
        <a:xfrm>
          <a:off x="0" y="0"/>
          <a:ext cx="0" cy="0"/>
          <a:chOff x="0" y="0"/>
          <a:chExt cx="0" cy="0"/>
        </a:xfrm>
      </p:grpSpPr>
      <p:pic>
        <p:nvPicPr>
          <p:cNvPr id="607" name="Shape 607"/>
          <p:cNvPicPr preferRelativeResize="0">
            <a:picLocks noGrp="1"/>
          </p:cNvPicPr>
          <p:nvPr>
            <p:ph type="body" idx="1"/>
          </p:nvPr>
        </p:nvPicPr>
        <p:blipFill rotWithShape="1">
          <a:blip r:embed="rId3">
            <a:alphaModFix/>
          </a:blip>
          <a:srcRect/>
          <a:stretch/>
        </p:blipFill>
        <p:spPr>
          <a:xfrm>
            <a:off x="645952" y="1128057"/>
            <a:ext cx="2292568" cy="1190651"/>
          </a:xfrm>
          <a:prstGeom prst="rect">
            <a:avLst/>
          </a:prstGeom>
          <a:noFill/>
          <a:ln>
            <a:noFill/>
          </a:ln>
        </p:spPr>
      </p:pic>
      <p:pic>
        <p:nvPicPr>
          <p:cNvPr id="608" name="Shape 608" descr="LIBER"/>
          <p:cNvPicPr preferRelativeResize="0"/>
          <p:nvPr/>
        </p:nvPicPr>
        <p:blipFill rotWithShape="1">
          <a:blip r:embed="rId4">
            <a:alphaModFix/>
          </a:blip>
          <a:srcRect/>
          <a:stretch/>
        </p:blipFill>
        <p:spPr>
          <a:xfrm>
            <a:off x="472964" y="4737012"/>
            <a:ext cx="7740868" cy="1137746"/>
          </a:xfrm>
          <a:prstGeom prst="rect">
            <a:avLst/>
          </a:prstGeom>
          <a:noFill/>
          <a:ln>
            <a:noFill/>
          </a:ln>
        </p:spPr>
      </p:pic>
      <p:sp>
        <p:nvSpPr>
          <p:cNvPr id="609" name="Shape 609"/>
          <p:cNvSpPr/>
          <p:nvPr/>
        </p:nvSpPr>
        <p:spPr>
          <a:xfrm>
            <a:off x="1909926" y="5636526"/>
            <a:ext cx="4572000" cy="646331"/>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1800" b="1">
                <a:solidFill>
                  <a:schemeClr val="dk1"/>
                </a:solidFill>
                <a:latin typeface="Calibri"/>
                <a:ea typeface="Calibri"/>
                <a:cs typeface="Calibri"/>
                <a:sym typeface="Calibri"/>
              </a:rPr>
              <a:t>Working Group on Scientific Information Infrastructures</a:t>
            </a:r>
          </a:p>
        </p:txBody>
      </p:sp>
      <p:sp>
        <p:nvSpPr>
          <p:cNvPr id="610" name="Shape 610"/>
          <p:cNvSpPr/>
          <p:nvPr/>
        </p:nvSpPr>
        <p:spPr>
          <a:xfrm>
            <a:off x="3951757" y="1358725"/>
            <a:ext cx="5260223" cy="523219"/>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2800">
                <a:solidFill>
                  <a:schemeClr val="dk1"/>
                </a:solidFill>
                <a:latin typeface="Calibri"/>
                <a:ea typeface="Calibri"/>
                <a:cs typeface="Calibri"/>
                <a:sym typeface="Calibri"/>
              </a:rPr>
              <a:t>http://datalib.edina.ac.uk/</a:t>
            </a:r>
            <a:r>
              <a:rPr lang="en-US" sz="2800" b="1">
                <a:solidFill>
                  <a:schemeClr val="dk1"/>
                </a:solidFill>
                <a:latin typeface="Calibri"/>
                <a:ea typeface="Calibri"/>
                <a:cs typeface="Calibri"/>
                <a:sym typeface="Calibri"/>
              </a:rPr>
              <a:t>mantra</a:t>
            </a:r>
            <a:r>
              <a:rPr lang="en-US" sz="2800">
                <a:solidFill>
                  <a:schemeClr val="dk1"/>
                </a:solidFill>
                <a:latin typeface="Calibri"/>
                <a:ea typeface="Calibri"/>
                <a:cs typeface="Calibri"/>
                <a:sym typeface="Calibri"/>
              </a:rPr>
              <a:t>/</a:t>
            </a:r>
          </a:p>
        </p:txBody>
      </p:sp>
      <p:pic>
        <p:nvPicPr>
          <p:cNvPr id="611" name="Shape 611" descr="EDINA"/>
          <p:cNvPicPr preferRelativeResize="0"/>
          <p:nvPr/>
        </p:nvPicPr>
        <p:blipFill rotWithShape="1">
          <a:blip r:embed="rId5">
            <a:alphaModFix/>
          </a:blip>
          <a:srcRect/>
          <a:stretch/>
        </p:blipFill>
        <p:spPr>
          <a:xfrm>
            <a:off x="5734378" y="1923988"/>
            <a:ext cx="1495097" cy="923660"/>
          </a:xfrm>
          <a:prstGeom prst="rect">
            <a:avLst/>
          </a:prstGeom>
          <a:noFill/>
          <a:ln>
            <a:noFill/>
          </a:ln>
        </p:spPr>
      </p:pic>
      <p:pic>
        <p:nvPicPr>
          <p:cNvPr id="612" name="Shape 612" descr="http://cradle.web.unc.edu/files/2013/07/cradleheader.png"/>
          <p:cNvPicPr preferRelativeResize="0"/>
          <p:nvPr/>
        </p:nvPicPr>
        <p:blipFill rotWithShape="1">
          <a:blip r:embed="rId6">
            <a:alphaModFix/>
          </a:blip>
          <a:srcRect/>
          <a:stretch/>
        </p:blipFill>
        <p:spPr>
          <a:xfrm>
            <a:off x="4608894" y="2865958"/>
            <a:ext cx="3796096" cy="1285122"/>
          </a:xfrm>
          <a:prstGeom prst="rect">
            <a:avLst/>
          </a:prstGeom>
          <a:noFill/>
          <a:ln>
            <a:noFill/>
          </a:ln>
        </p:spPr>
      </p:pic>
      <p:pic>
        <p:nvPicPr>
          <p:cNvPr id="613" name="Shape 613"/>
          <p:cNvPicPr preferRelativeResize="0"/>
          <p:nvPr/>
        </p:nvPicPr>
        <p:blipFill rotWithShape="1">
          <a:blip r:embed="rId7">
            <a:alphaModFix/>
          </a:blip>
          <a:srcRect/>
          <a:stretch/>
        </p:blipFill>
        <p:spPr>
          <a:xfrm>
            <a:off x="1062213" y="2746367"/>
            <a:ext cx="2889543" cy="1630339"/>
          </a:xfrm>
          <a:prstGeom prst="rect">
            <a:avLst/>
          </a:prstGeom>
          <a:noFill/>
          <a:ln>
            <a:noFill/>
          </a:ln>
        </p:spPr>
      </p:pic>
      <p:sp>
        <p:nvSpPr>
          <p:cNvPr id="10" name="Shape 444">
            <a:extLst>
              <a:ext uri="{FF2B5EF4-FFF2-40B4-BE49-F238E27FC236}">
                <a16:creationId xmlns:a16="http://schemas.microsoft.com/office/drawing/2014/main" id="{4D785316-341C-45A7-A860-85E6F8ABABDD}"/>
              </a:ext>
            </a:extLst>
          </p:cNvPr>
          <p:cNvSpPr txBox="1">
            <a:spLocks/>
          </p:cNvSpPr>
          <p:nvPr/>
        </p:nvSpPr>
        <p:spPr>
          <a:xfrm>
            <a:off x="0" y="91440"/>
            <a:ext cx="9144000" cy="557784"/>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3B3C3E"/>
              </a:buClr>
              <a:buFont typeface="Arial"/>
              <a:buNone/>
              <a:defRPr sz="4400" b="1" i="0" u="none" strike="noStrike" cap="none">
                <a:solidFill>
                  <a:srgbClr val="3B3C3E"/>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a:buSzPct val="25000"/>
            </a:pPr>
            <a:r>
              <a:rPr lang="en-US" sz="4000" b="0" dirty="0">
                <a:solidFill>
                  <a:schemeClr val="tx1"/>
                </a:solidFill>
              </a:rPr>
              <a:t>Assistance with training</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17"/>
        <p:cNvGrpSpPr/>
        <p:nvPr/>
      </p:nvGrpSpPr>
      <p:grpSpPr>
        <a:xfrm>
          <a:off x="0" y="0"/>
          <a:ext cx="0" cy="0"/>
          <a:chOff x="0" y="0"/>
          <a:chExt cx="0" cy="0"/>
        </a:xfrm>
      </p:grpSpPr>
      <p:sp>
        <p:nvSpPr>
          <p:cNvPr id="619" name="Shape 619"/>
          <p:cNvSpPr txBox="1"/>
          <p:nvPr/>
        </p:nvSpPr>
        <p:spPr>
          <a:xfrm>
            <a:off x="1529858" y="775749"/>
            <a:ext cx="5908697" cy="461664"/>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2400" u="sng">
                <a:solidFill>
                  <a:schemeClr val="hlink"/>
                </a:solidFill>
                <a:latin typeface="Calibri"/>
                <a:ea typeface="Calibri"/>
                <a:cs typeface="Calibri"/>
                <a:sym typeface="Calibri"/>
                <a:hlinkClick r:id="rId3"/>
              </a:rPr>
              <a:t>https://www.dataone.org/education-modules</a:t>
            </a:r>
          </a:p>
        </p:txBody>
      </p:sp>
      <p:pic>
        <p:nvPicPr>
          <p:cNvPr id="620" name="Shape 620"/>
          <p:cNvPicPr preferRelativeResize="0"/>
          <p:nvPr/>
        </p:nvPicPr>
        <p:blipFill rotWithShape="1">
          <a:blip r:embed="rId4">
            <a:alphaModFix/>
          </a:blip>
          <a:srcRect/>
          <a:stretch/>
        </p:blipFill>
        <p:spPr>
          <a:xfrm>
            <a:off x="1076337" y="1545951"/>
            <a:ext cx="6815739" cy="4616068"/>
          </a:xfrm>
          <a:prstGeom prst="rect">
            <a:avLst/>
          </a:prstGeom>
          <a:noFill/>
          <a:ln>
            <a:noFill/>
          </a:ln>
        </p:spPr>
      </p:pic>
      <p:sp>
        <p:nvSpPr>
          <p:cNvPr id="5" name="Shape 444">
            <a:extLst>
              <a:ext uri="{FF2B5EF4-FFF2-40B4-BE49-F238E27FC236}">
                <a16:creationId xmlns:a16="http://schemas.microsoft.com/office/drawing/2014/main" id="{B985211A-CD05-462A-83D1-98C4285D1F20}"/>
              </a:ext>
            </a:extLst>
          </p:cNvPr>
          <p:cNvSpPr txBox="1">
            <a:spLocks/>
          </p:cNvSpPr>
          <p:nvPr/>
        </p:nvSpPr>
        <p:spPr>
          <a:xfrm>
            <a:off x="0" y="91440"/>
            <a:ext cx="9144000" cy="557784"/>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buClr>
                <a:srgbClr val="3B3C3E"/>
              </a:buClr>
              <a:buSzPct val="25000"/>
            </a:pPr>
            <a:r>
              <a:rPr lang="en-US" sz="4000" dirty="0">
                <a:solidFill>
                  <a:schemeClr val="tx1"/>
                </a:solidFill>
              </a:rPr>
              <a:t>Tools for RDS </a:t>
            </a:r>
            <a:r>
              <a:rPr lang="en-US" sz="4000" dirty="0" smtClean="0">
                <a:solidFill>
                  <a:schemeClr val="tx1"/>
                </a:solidFill>
              </a:rPr>
              <a:t>Education</a:t>
            </a:r>
            <a:endParaRPr lang="en-US" sz="4000" dirty="0">
              <a:solidFill>
                <a:schemeClr val="tx1"/>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24"/>
        <p:cNvGrpSpPr/>
        <p:nvPr/>
      </p:nvGrpSpPr>
      <p:grpSpPr>
        <a:xfrm>
          <a:off x="0" y="0"/>
          <a:ext cx="0" cy="0"/>
          <a:chOff x="0" y="0"/>
          <a:chExt cx="0" cy="0"/>
        </a:xfrm>
      </p:grpSpPr>
      <p:sp>
        <p:nvSpPr>
          <p:cNvPr id="625" name="Shape 625"/>
          <p:cNvSpPr txBox="1"/>
          <p:nvPr/>
        </p:nvSpPr>
        <p:spPr>
          <a:xfrm>
            <a:off x="844423" y="1290701"/>
            <a:ext cx="7618235" cy="5057585"/>
          </a:xfrm>
          <a:prstGeom prst="rect">
            <a:avLst/>
          </a:prstGeom>
          <a:noFill/>
          <a:ln>
            <a:noFill/>
          </a:ln>
        </p:spPr>
        <p:txBody>
          <a:bodyPr wrap="square" lIns="91425" tIns="45700" rIns="91425" bIns="45700" anchor="t" anchorCtr="0">
            <a:noAutofit/>
          </a:bodyPr>
          <a:lstStyle/>
          <a:p>
            <a:pPr marL="692150" marR="0" lvl="0" indent="-502285" algn="l" rtl="0">
              <a:lnSpc>
                <a:spcPct val="90000"/>
              </a:lnSpc>
              <a:spcBef>
                <a:spcPts val="0"/>
              </a:spcBef>
              <a:spcAft>
                <a:spcPts val="0"/>
              </a:spcAft>
              <a:buClr>
                <a:srgbClr val="000000"/>
              </a:buClr>
              <a:buSzPct val="100000"/>
              <a:buFont typeface="Calibri"/>
              <a:buAutoNum type="arabicPeriod"/>
            </a:pPr>
            <a:r>
              <a:rPr lang="en-US" sz="2400">
                <a:latin typeface="Arial"/>
                <a:ea typeface="Arial"/>
                <a:cs typeface="Arial"/>
                <a:sym typeface="Arial"/>
              </a:rPr>
              <a:t>Why Data Management</a:t>
            </a:r>
          </a:p>
          <a:p>
            <a:pPr marL="692150" marR="0" lvl="0" indent="-502285" algn="l" rtl="0">
              <a:lnSpc>
                <a:spcPct val="90000"/>
              </a:lnSpc>
              <a:spcBef>
                <a:spcPts val="518"/>
              </a:spcBef>
              <a:spcAft>
                <a:spcPts val="0"/>
              </a:spcAft>
              <a:buClr>
                <a:srgbClr val="000000"/>
              </a:buClr>
              <a:buSzPct val="100000"/>
              <a:buFont typeface="Calibri"/>
              <a:buAutoNum type="arabicPeriod"/>
            </a:pPr>
            <a:r>
              <a:rPr lang="en-US" sz="2400">
                <a:latin typeface="Arial"/>
                <a:ea typeface="Arial"/>
                <a:cs typeface="Arial"/>
                <a:sym typeface="Arial"/>
              </a:rPr>
              <a:t>Data Sharing</a:t>
            </a:r>
          </a:p>
          <a:p>
            <a:pPr marL="692150" marR="0" lvl="0" indent="-502285" algn="l" rtl="0">
              <a:lnSpc>
                <a:spcPct val="90000"/>
              </a:lnSpc>
              <a:spcBef>
                <a:spcPts val="518"/>
              </a:spcBef>
              <a:spcAft>
                <a:spcPts val="0"/>
              </a:spcAft>
              <a:buClr>
                <a:srgbClr val="000000"/>
              </a:buClr>
              <a:buSzPct val="100000"/>
              <a:buFont typeface="Calibri"/>
              <a:buAutoNum type="arabicPeriod"/>
            </a:pPr>
            <a:r>
              <a:rPr lang="en-US" sz="2400">
                <a:latin typeface="Arial"/>
                <a:ea typeface="Arial"/>
                <a:cs typeface="Arial"/>
                <a:sym typeface="Arial"/>
              </a:rPr>
              <a:t>Data Management Planning</a:t>
            </a:r>
          </a:p>
          <a:p>
            <a:pPr marL="692150" marR="0" lvl="0" indent="-502285" algn="l" rtl="0">
              <a:lnSpc>
                <a:spcPct val="90000"/>
              </a:lnSpc>
              <a:spcBef>
                <a:spcPts val="518"/>
              </a:spcBef>
              <a:spcAft>
                <a:spcPts val="0"/>
              </a:spcAft>
              <a:buClr>
                <a:srgbClr val="000000"/>
              </a:buClr>
              <a:buSzPct val="100000"/>
              <a:buFont typeface="Calibri"/>
              <a:buAutoNum type="arabicPeriod"/>
            </a:pPr>
            <a:r>
              <a:rPr lang="en-US" sz="2400">
                <a:latin typeface="Arial"/>
                <a:ea typeface="Arial"/>
                <a:cs typeface="Arial"/>
                <a:sym typeface="Arial"/>
              </a:rPr>
              <a:t>Data Entry and Manipulation</a:t>
            </a:r>
          </a:p>
          <a:p>
            <a:pPr marL="692150" marR="0" lvl="0" indent="-502285" algn="l" rtl="0">
              <a:lnSpc>
                <a:spcPct val="90000"/>
              </a:lnSpc>
              <a:spcBef>
                <a:spcPts val="518"/>
              </a:spcBef>
              <a:spcAft>
                <a:spcPts val="0"/>
              </a:spcAft>
              <a:buClr>
                <a:srgbClr val="000000"/>
              </a:buClr>
              <a:buSzPct val="100000"/>
              <a:buFont typeface="Calibri"/>
              <a:buAutoNum type="arabicPeriod"/>
            </a:pPr>
            <a:r>
              <a:rPr lang="en-US" sz="2400">
                <a:latin typeface="Arial"/>
                <a:ea typeface="Arial"/>
                <a:cs typeface="Arial"/>
                <a:sym typeface="Arial"/>
              </a:rPr>
              <a:t>Data Quality Control and Assurance</a:t>
            </a:r>
          </a:p>
          <a:p>
            <a:pPr marL="692150" marR="0" lvl="0" indent="-502285" algn="l" rtl="0">
              <a:lnSpc>
                <a:spcPct val="90000"/>
              </a:lnSpc>
              <a:spcBef>
                <a:spcPts val="518"/>
              </a:spcBef>
              <a:spcAft>
                <a:spcPts val="0"/>
              </a:spcAft>
              <a:buClr>
                <a:srgbClr val="000000"/>
              </a:buClr>
              <a:buSzPct val="100000"/>
              <a:buFont typeface="Calibri"/>
              <a:buAutoNum type="arabicPeriod"/>
            </a:pPr>
            <a:r>
              <a:rPr lang="en-US" sz="2400">
                <a:latin typeface="Arial"/>
                <a:ea typeface="Arial"/>
                <a:cs typeface="Arial"/>
                <a:sym typeface="Arial"/>
              </a:rPr>
              <a:t>Protecting Your Data</a:t>
            </a:r>
          </a:p>
          <a:p>
            <a:pPr marL="692150" marR="0" lvl="0" indent="-502285" algn="l" rtl="0">
              <a:lnSpc>
                <a:spcPct val="90000"/>
              </a:lnSpc>
              <a:spcBef>
                <a:spcPts val="518"/>
              </a:spcBef>
              <a:spcAft>
                <a:spcPts val="0"/>
              </a:spcAft>
              <a:buClr>
                <a:srgbClr val="000000"/>
              </a:buClr>
              <a:buSzPct val="100000"/>
              <a:buFont typeface="Calibri"/>
              <a:buAutoNum type="arabicPeriod"/>
            </a:pPr>
            <a:r>
              <a:rPr lang="en-US" sz="2400">
                <a:latin typeface="Arial"/>
                <a:ea typeface="Arial"/>
                <a:cs typeface="Arial"/>
                <a:sym typeface="Arial"/>
              </a:rPr>
              <a:t>Metadata</a:t>
            </a:r>
          </a:p>
          <a:p>
            <a:pPr marL="692150" marR="0" lvl="0" indent="-502285" algn="l" rtl="0">
              <a:lnSpc>
                <a:spcPct val="90000"/>
              </a:lnSpc>
              <a:spcBef>
                <a:spcPts val="518"/>
              </a:spcBef>
              <a:spcAft>
                <a:spcPts val="0"/>
              </a:spcAft>
              <a:buClr>
                <a:srgbClr val="000000"/>
              </a:buClr>
              <a:buSzPct val="100000"/>
              <a:buFont typeface="Calibri"/>
              <a:buAutoNum type="arabicPeriod"/>
            </a:pPr>
            <a:r>
              <a:rPr lang="en-US" sz="2400">
                <a:latin typeface="Arial"/>
                <a:ea typeface="Arial"/>
                <a:cs typeface="Arial"/>
                <a:sym typeface="Arial"/>
              </a:rPr>
              <a:t>How to Write Quality Metadata</a:t>
            </a:r>
          </a:p>
          <a:p>
            <a:pPr marL="692150" marR="0" lvl="0" indent="-502285" algn="l" rtl="0">
              <a:lnSpc>
                <a:spcPct val="90000"/>
              </a:lnSpc>
              <a:spcBef>
                <a:spcPts val="518"/>
              </a:spcBef>
              <a:spcAft>
                <a:spcPts val="0"/>
              </a:spcAft>
              <a:buClr>
                <a:srgbClr val="000000"/>
              </a:buClr>
              <a:buSzPct val="100000"/>
              <a:buFont typeface="Calibri"/>
              <a:buAutoNum type="arabicPeriod"/>
            </a:pPr>
            <a:r>
              <a:rPr lang="en-US" sz="2400">
                <a:latin typeface="Arial"/>
                <a:ea typeface="Arial"/>
                <a:cs typeface="Arial"/>
                <a:sym typeface="Arial"/>
              </a:rPr>
              <a:t>Data Citation</a:t>
            </a:r>
          </a:p>
          <a:p>
            <a:pPr marL="692150" marR="0" lvl="0" indent="-502285" algn="l" rtl="0">
              <a:lnSpc>
                <a:spcPct val="90000"/>
              </a:lnSpc>
              <a:spcBef>
                <a:spcPts val="518"/>
              </a:spcBef>
              <a:spcAft>
                <a:spcPts val="0"/>
              </a:spcAft>
              <a:buClr>
                <a:srgbClr val="000000"/>
              </a:buClr>
              <a:buSzPct val="100000"/>
              <a:buFont typeface="Calibri"/>
              <a:buAutoNum type="arabicPeriod"/>
            </a:pPr>
            <a:r>
              <a:rPr lang="en-US" sz="2400">
                <a:latin typeface="Arial"/>
                <a:ea typeface="Arial"/>
                <a:cs typeface="Arial"/>
                <a:sym typeface="Arial"/>
              </a:rPr>
              <a:t>Analysis and Workflows</a:t>
            </a:r>
          </a:p>
          <a:p>
            <a:pPr marL="692150" marR="0" lvl="0" indent="-502285" algn="l" rtl="0">
              <a:lnSpc>
                <a:spcPct val="90000"/>
              </a:lnSpc>
              <a:spcBef>
                <a:spcPts val="518"/>
              </a:spcBef>
              <a:buClr>
                <a:srgbClr val="000000"/>
              </a:buClr>
              <a:buSzPct val="100000"/>
              <a:buFont typeface="Calibri"/>
              <a:buAutoNum type="arabicPeriod"/>
            </a:pPr>
            <a:r>
              <a:rPr lang="en-US" sz="2400">
                <a:latin typeface="Arial"/>
                <a:ea typeface="Arial"/>
                <a:cs typeface="Arial"/>
                <a:sym typeface="Arial"/>
              </a:rPr>
              <a:t>Legal and Policy Issues</a:t>
            </a:r>
          </a:p>
        </p:txBody>
      </p:sp>
      <p:sp>
        <p:nvSpPr>
          <p:cNvPr id="4" name="Shape 444">
            <a:extLst>
              <a:ext uri="{FF2B5EF4-FFF2-40B4-BE49-F238E27FC236}">
                <a16:creationId xmlns:a16="http://schemas.microsoft.com/office/drawing/2014/main" id="{92D521D5-0665-4510-ACA9-22CF67977FFB}"/>
              </a:ext>
            </a:extLst>
          </p:cNvPr>
          <p:cNvSpPr txBox="1">
            <a:spLocks/>
          </p:cNvSpPr>
          <p:nvPr/>
        </p:nvSpPr>
        <p:spPr>
          <a:xfrm>
            <a:off x="0" y="91440"/>
            <a:ext cx="9144000" cy="557784"/>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buClr>
                <a:srgbClr val="3B3C3E"/>
              </a:buClr>
              <a:buSzPct val="25000"/>
            </a:pPr>
            <a:r>
              <a:rPr lang="en-US" sz="4000" dirty="0" err="1">
                <a:solidFill>
                  <a:schemeClr val="tx1"/>
                </a:solidFill>
              </a:rPr>
              <a:t>DataONE</a:t>
            </a:r>
            <a:r>
              <a:rPr lang="en-US" sz="4000" dirty="0">
                <a:solidFill>
                  <a:schemeClr val="tx1"/>
                </a:solidFill>
              </a:rPr>
              <a:t> Education Modules</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31"/>
        <p:cNvGrpSpPr/>
        <p:nvPr/>
      </p:nvGrpSpPr>
      <p:grpSpPr>
        <a:xfrm>
          <a:off x="0" y="0"/>
          <a:ext cx="0" cy="0"/>
          <a:chOff x="0" y="0"/>
          <a:chExt cx="0" cy="0"/>
        </a:xfrm>
      </p:grpSpPr>
      <p:sp>
        <p:nvSpPr>
          <p:cNvPr id="633" name="Shape 633"/>
          <p:cNvSpPr txBox="1">
            <a:spLocks noGrp="1"/>
          </p:cNvSpPr>
          <p:nvPr>
            <p:ph type="body" idx="1"/>
          </p:nvPr>
        </p:nvSpPr>
        <p:spPr>
          <a:xfrm>
            <a:off x="402902" y="2849093"/>
            <a:ext cx="4459448" cy="3462338"/>
          </a:xfrm>
          <a:prstGeom prst="rect">
            <a:avLst/>
          </a:prstGeom>
          <a:noFill/>
          <a:ln>
            <a:noFill/>
          </a:ln>
        </p:spPr>
        <p:txBody>
          <a:bodyPr wrap="square" lIns="91425" tIns="45700" rIns="91425" bIns="45700" anchor="t" anchorCtr="0">
            <a:noAutofit/>
          </a:bodyPr>
          <a:lstStyle/>
          <a:p>
            <a:pPr marL="0" marR="0" lvl="0" indent="0" algn="l" rtl="0">
              <a:lnSpc>
                <a:spcPct val="80000"/>
              </a:lnSpc>
              <a:spcBef>
                <a:spcPts val="0"/>
              </a:spcBef>
              <a:spcAft>
                <a:spcPts val="0"/>
              </a:spcAft>
              <a:buClr>
                <a:srgbClr val="3B3C3E"/>
              </a:buClr>
              <a:buSzPct val="25000"/>
              <a:buFont typeface="Arial"/>
              <a:buNone/>
            </a:pPr>
            <a:r>
              <a:rPr lang="en-US" sz="1704" b="0" i="0" u="none" strike="noStrike" cap="none">
                <a:solidFill>
                  <a:srgbClr val="3B3C3E"/>
                </a:solidFill>
                <a:latin typeface="Source Sans Pro"/>
                <a:ea typeface="Source Sans Pro"/>
                <a:cs typeface="Source Sans Pro"/>
                <a:sym typeface="Source Sans Pro"/>
              </a:rPr>
              <a:t>Carol Tenopir-University of Tennessee </a:t>
            </a:r>
          </a:p>
          <a:p>
            <a:pPr marL="0" marR="0" lvl="0" indent="0" algn="l" rtl="0">
              <a:lnSpc>
                <a:spcPct val="80000"/>
              </a:lnSpc>
              <a:spcBef>
                <a:spcPts val="341"/>
              </a:spcBef>
              <a:spcAft>
                <a:spcPts val="0"/>
              </a:spcAft>
              <a:buClr>
                <a:srgbClr val="3B3C3E"/>
              </a:buClr>
              <a:buSzPct val="25000"/>
              <a:buFont typeface="Arial"/>
              <a:buNone/>
            </a:pPr>
            <a:endParaRPr sz="1704" b="0" i="0" u="none" strike="noStrike" cap="none">
              <a:solidFill>
                <a:srgbClr val="3B3C3E"/>
              </a:solidFill>
              <a:latin typeface="Source Sans Pro"/>
              <a:ea typeface="Source Sans Pro"/>
              <a:cs typeface="Source Sans Pro"/>
              <a:sym typeface="Source Sans Pro"/>
            </a:endParaRPr>
          </a:p>
          <a:p>
            <a:pPr marL="0" marR="0" lvl="0" indent="0" algn="l" rtl="0">
              <a:lnSpc>
                <a:spcPct val="80000"/>
              </a:lnSpc>
              <a:spcBef>
                <a:spcPts val="341"/>
              </a:spcBef>
              <a:spcAft>
                <a:spcPts val="0"/>
              </a:spcAft>
              <a:buClr>
                <a:srgbClr val="3B3C3E"/>
              </a:buClr>
              <a:buSzPct val="25000"/>
              <a:buFont typeface="Arial"/>
              <a:buNone/>
            </a:pPr>
            <a:r>
              <a:rPr lang="en-US" sz="1704" b="0" i="0" u="none" strike="noStrike" cap="none">
                <a:solidFill>
                  <a:srgbClr val="3B3C3E"/>
                </a:solidFill>
                <a:latin typeface="Source Sans Pro"/>
                <a:ea typeface="Source Sans Pro"/>
                <a:cs typeface="Source Sans Pro"/>
                <a:sym typeface="Source Sans Pro"/>
              </a:rPr>
              <a:t>Sanna Talja-University of Tampere</a:t>
            </a:r>
          </a:p>
          <a:p>
            <a:pPr marL="0" marR="0" lvl="0" indent="0" algn="l" rtl="0">
              <a:lnSpc>
                <a:spcPct val="80000"/>
              </a:lnSpc>
              <a:spcBef>
                <a:spcPts val="341"/>
              </a:spcBef>
              <a:spcAft>
                <a:spcPts val="0"/>
              </a:spcAft>
              <a:buClr>
                <a:srgbClr val="3B3C3E"/>
              </a:buClr>
              <a:buSzPct val="25000"/>
              <a:buFont typeface="Arial"/>
              <a:buNone/>
            </a:pPr>
            <a:endParaRPr sz="1704" b="0" i="0" u="none" strike="noStrike" cap="none">
              <a:solidFill>
                <a:srgbClr val="3B3C3E"/>
              </a:solidFill>
              <a:latin typeface="Source Sans Pro"/>
              <a:ea typeface="Source Sans Pro"/>
              <a:cs typeface="Source Sans Pro"/>
              <a:sym typeface="Source Sans Pro"/>
            </a:endParaRPr>
          </a:p>
          <a:p>
            <a:pPr marL="0" marR="0" lvl="0" indent="0" algn="l" rtl="0">
              <a:lnSpc>
                <a:spcPct val="80000"/>
              </a:lnSpc>
              <a:spcBef>
                <a:spcPts val="341"/>
              </a:spcBef>
              <a:spcAft>
                <a:spcPts val="0"/>
              </a:spcAft>
              <a:buClr>
                <a:srgbClr val="3B3C3E"/>
              </a:buClr>
              <a:buSzPct val="25000"/>
              <a:buFont typeface="Arial"/>
              <a:buNone/>
            </a:pPr>
            <a:r>
              <a:rPr lang="en-US" sz="1704" b="0" i="0" u="none" strike="noStrike" cap="none">
                <a:solidFill>
                  <a:srgbClr val="3B3C3E"/>
                </a:solidFill>
                <a:latin typeface="Source Sans Pro"/>
                <a:ea typeface="Source Sans Pro"/>
                <a:cs typeface="Source Sans Pro"/>
                <a:sym typeface="Source Sans Pro"/>
              </a:rPr>
              <a:t>Wolfram Horstmann-University of Gottingen</a:t>
            </a:r>
          </a:p>
          <a:p>
            <a:pPr marL="0" marR="0" lvl="0" indent="0" algn="l" rtl="0">
              <a:lnSpc>
                <a:spcPct val="80000"/>
              </a:lnSpc>
              <a:spcBef>
                <a:spcPts val="341"/>
              </a:spcBef>
              <a:spcAft>
                <a:spcPts val="0"/>
              </a:spcAft>
              <a:buClr>
                <a:srgbClr val="3B3C3E"/>
              </a:buClr>
              <a:buSzPct val="25000"/>
              <a:buFont typeface="Arial"/>
              <a:buNone/>
            </a:pPr>
            <a:endParaRPr sz="1704" b="0" i="0" u="none" strike="noStrike" cap="none">
              <a:solidFill>
                <a:srgbClr val="3B3C3E"/>
              </a:solidFill>
              <a:latin typeface="Source Sans Pro"/>
              <a:ea typeface="Source Sans Pro"/>
              <a:cs typeface="Source Sans Pro"/>
              <a:sym typeface="Source Sans Pro"/>
            </a:endParaRPr>
          </a:p>
          <a:p>
            <a:pPr marL="0" marR="0" lvl="0" indent="0" algn="l" rtl="0">
              <a:lnSpc>
                <a:spcPct val="80000"/>
              </a:lnSpc>
              <a:spcBef>
                <a:spcPts val="341"/>
              </a:spcBef>
              <a:spcAft>
                <a:spcPts val="0"/>
              </a:spcAft>
              <a:buClr>
                <a:srgbClr val="3B3C3E"/>
              </a:buClr>
              <a:buSzPct val="25000"/>
              <a:buFont typeface="Arial"/>
              <a:buNone/>
            </a:pPr>
            <a:r>
              <a:rPr lang="en-US" sz="1704" b="0" i="0" u="none" strike="noStrike" cap="none">
                <a:solidFill>
                  <a:srgbClr val="3B3C3E"/>
                </a:solidFill>
                <a:latin typeface="Source Sans Pro"/>
                <a:ea typeface="Source Sans Pro"/>
                <a:cs typeface="Source Sans Pro"/>
                <a:sym typeface="Source Sans Pro"/>
              </a:rPr>
              <a:t>Birgit Schmidt-University of Gottingen</a:t>
            </a:r>
          </a:p>
          <a:p>
            <a:pPr marL="0" marR="0" lvl="0" indent="0" algn="l" rtl="0">
              <a:lnSpc>
                <a:spcPct val="80000"/>
              </a:lnSpc>
              <a:spcBef>
                <a:spcPts val="341"/>
              </a:spcBef>
              <a:spcAft>
                <a:spcPts val="0"/>
              </a:spcAft>
              <a:buClr>
                <a:srgbClr val="3B3C3E"/>
              </a:buClr>
              <a:buSzPct val="25000"/>
              <a:buFont typeface="Arial"/>
              <a:buNone/>
            </a:pPr>
            <a:endParaRPr sz="1704" b="0" i="0" u="none" strike="noStrike" cap="none">
              <a:solidFill>
                <a:srgbClr val="3B3C3E"/>
              </a:solidFill>
              <a:latin typeface="Source Sans Pro"/>
              <a:ea typeface="Source Sans Pro"/>
              <a:cs typeface="Source Sans Pro"/>
              <a:sym typeface="Source Sans Pro"/>
            </a:endParaRPr>
          </a:p>
          <a:p>
            <a:pPr marL="0" marR="0" lvl="0" indent="0" algn="l" rtl="0">
              <a:lnSpc>
                <a:spcPct val="80000"/>
              </a:lnSpc>
              <a:spcBef>
                <a:spcPts val="341"/>
              </a:spcBef>
              <a:spcAft>
                <a:spcPts val="0"/>
              </a:spcAft>
              <a:buClr>
                <a:srgbClr val="3B3C3E"/>
              </a:buClr>
              <a:buSzPct val="25000"/>
              <a:buFont typeface="Arial"/>
              <a:buNone/>
            </a:pPr>
            <a:r>
              <a:rPr lang="en-US" sz="1704" b="0" i="0" u="none" strike="noStrike" cap="none">
                <a:solidFill>
                  <a:srgbClr val="3B3C3E"/>
                </a:solidFill>
                <a:latin typeface="Source Sans Pro"/>
                <a:ea typeface="Source Sans Pro"/>
                <a:cs typeface="Source Sans Pro"/>
                <a:sym typeface="Source Sans Pro"/>
              </a:rPr>
              <a:t>Elina Late-University of Tampere</a:t>
            </a:r>
          </a:p>
          <a:p>
            <a:pPr marL="0" marR="0" lvl="0" indent="0" algn="l" rtl="0">
              <a:lnSpc>
                <a:spcPct val="80000"/>
              </a:lnSpc>
              <a:spcBef>
                <a:spcPts val="310"/>
              </a:spcBef>
              <a:spcAft>
                <a:spcPts val="0"/>
              </a:spcAft>
              <a:buClr>
                <a:srgbClr val="3B3C3E"/>
              </a:buClr>
              <a:buSzPct val="25000"/>
              <a:buFont typeface="Arial"/>
              <a:buNone/>
            </a:pPr>
            <a:endParaRPr sz="1550" b="0" i="0" u="none" strike="noStrike" cap="none">
              <a:solidFill>
                <a:srgbClr val="3B3C3E"/>
              </a:solidFill>
              <a:latin typeface="Arial"/>
              <a:ea typeface="Arial"/>
              <a:cs typeface="Arial"/>
              <a:sym typeface="Arial"/>
            </a:endParaRPr>
          </a:p>
          <a:p>
            <a:pPr marL="0" marR="0" lvl="0" indent="0" algn="l" rtl="0">
              <a:lnSpc>
                <a:spcPct val="80000"/>
              </a:lnSpc>
              <a:spcBef>
                <a:spcPts val="1279"/>
              </a:spcBef>
              <a:spcAft>
                <a:spcPts val="0"/>
              </a:spcAft>
              <a:buClr>
                <a:srgbClr val="3B3C3E"/>
              </a:buClr>
              <a:buSzPct val="25000"/>
              <a:buFont typeface="Arial"/>
              <a:buNone/>
            </a:pPr>
            <a:endParaRPr sz="1395" b="0" i="0" u="none" strike="noStrike" cap="none">
              <a:solidFill>
                <a:srgbClr val="3B3C3E"/>
              </a:solidFill>
              <a:latin typeface="Arial"/>
              <a:ea typeface="Arial"/>
              <a:cs typeface="Arial"/>
              <a:sym typeface="Arial"/>
            </a:endParaRPr>
          </a:p>
          <a:p>
            <a:pPr marL="177800" marR="0" lvl="0" indent="0" algn="l" rtl="0">
              <a:lnSpc>
                <a:spcPct val="80000"/>
              </a:lnSpc>
              <a:spcBef>
                <a:spcPts val="1310"/>
              </a:spcBef>
              <a:spcAft>
                <a:spcPts val="0"/>
              </a:spcAft>
              <a:buClr>
                <a:srgbClr val="3B3C3E"/>
              </a:buClr>
              <a:buSzPct val="25000"/>
              <a:buFont typeface="Arial"/>
              <a:buNone/>
            </a:pPr>
            <a:endParaRPr sz="1550" b="0" i="0" u="none" strike="noStrike" cap="none">
              <a:solidFill>
                <a:srgbClr val="3B3C3E"/>
              </a:solidFill>
              <a:latin typeface="Arial"/>
              <a:ea typeface="Arial"/>
              <a:cs typeface="Arial"/>
              <a:sym typeface="Arial"/>
            </a:endParaRPr>
          </a:p>
          <a:p>
            <a:pPr marL="177800" marR="0" lvl="0" indent="0" algn="l" rtl="0">
              <a:lnSpc>
                <a:spcPct val="80000"/>
              </a:lnSpc>
              <a:spcBef>
                <a:spcPts val="310"/>
              </a:spcBef>
              <a:spcAft>
                <a:spcPts val="0"/>
              </a:spcAft>
              <a:buClr>
                <a:srgbClr val="3B3C3E"/>
              </a:buClr>
              <a:buSzPct val="25000"/>
              <a:buFont typeface="Arial"/>
              <a:buNone/>
            </a:pPr>
            <a:endParaRPr sz="1550" b="0" i="0" u="none" strike="noStrike" cap="none">
              <a:solidFill>
                <a:srgbClr val="3B3C3E"/>
              </a:solidFill>
              <a:latin typeface="Arial"/>
              <a:ea typeface="Arial"/>
              <a:cs typeface="Arial"/>
              <a:sym typeface="Arial"/>
            </a:endParaRPr>
          </a:p>
          <a:p>
            <a:pPr marL="177800" marR="0" lvl="0" indent="0" algn="l" rtl="0">
              <a:lnSpc>
                <a:spcPct val="80000"/>
              </a:lnSpc>
              <a:spcBef>
                <a:spcPts val="310"/>
              </a:spcBef>
              <a:spcAft>
                <a:spcPts val="0"/>
              </a:spcAft>
              <a:buClr>
                <a:srgbClr val="3B3C3E"/>
              </a:buClr>
              <a:buSzPct val="25000"/>
              <a:buFont typeface="Arial"/>
              <a:buNone/>
            </a:pPr>
            <a:endParaRPr sz="1550" b="0" i="0" u="none" strike="noStrike" cap="none">
              <a:solidFill>
                <a:srgbClr val="3B3C3E"/>
              </a:solidFill>
              <a:latin typeface="Arial"/>
              <a:ea typeface="Arial"/>
              <a:cs typeface="Arial"/>
              <a:sym typeface="Arial"/>
            </a:endParaRPr>
          </a:p>
          <a:p>
            <a:pPr marL="177800" marR="0" lvl="0" indent="0" algn="l" rtl="0">
              <a:lnSpc>
                <a:spcPct val="80000"/>
              </a:lnSpc>
              <a:spcBef>
                <a:spcPts val="310"/>
              </a:spcBef>
              <a:buClr>
                <a:srgbClr val="3B3C3E"/>
              </a:buClr>
              <a:buSzPct val="25000"/>
              <a:buFont typeface="Arial"/>
              <a:buNone/>
            </a:pPr>
            <a:endParaRPr sz="1550" b="0" i="0" u="none" strike="noStrike" cap="none">
              <a:solidFill>
                <a:srgbClr val="3B3C3E"/>
              </a:solidFill>
              <a:latin typeface="Arial"/>
              <a:ea typeface="Arial"/>
              <a:cs typeface="Arial"/>
              <a:sym typeface="Arial"/>
            </a:endParaRPr>
          </a:p>
        </p:txBody>
      </p:sp>
      <p:sp>
        <p:nvSpPr>
          <p:cNvPr id="634" name="Shape 634"/>
          <p:cNvSpPr txBox="1">
            <a:spLocks noGrp="1"/>
          </p:cNvSpPr>
          <p:nvPr>
            <p:ph type="body" idx="2"/>
          </p:nvPr>
        </p:nvSpPr>
        <p:spPr>
          <a:xfrm>
            <a:off x="5040151" y="2821816"/>
            <a:ext cx="4038599" cy="3526470"/>
          </a:xfrm>
          <a:prstGeom prst="rect">
            <a:avLst/>
          </a:prstGeom>
          <a:noFill/>
          <a:ln>
            <a:noFill/>
          </a:ln>
        </p:spPr>
        <p:txBody>
          <a:bodyPr wrap="square" lIns="91425" tIns="45700" rIns="91425" bIns="45700" anchor="t" anchorCtr="0">
            <a:noAutofit/>
          </a:bodyPr>
          <a:lstStyle/>
          <a:p>
            <a:pPr marL="0" marR="0" lvl="0" indent="0" algn="l" rtl="0">
              <a:lnSpc>
                <a:spcPct val="80000"/>
              </a:lnSpc>
              <a:spcBef>
                <a:spcPts val="0"/>
              </a:spcBef>
              <a:spcAft>
                <a:spcPts val="0"/>
              </a:spcAft>
              <a:buClr>
                <a:srgbClr val="3B3C3E"/>
              </a:buClr>
              <a:buSzPct val="25000"/>
              <a:buFont typeface="Arial"/>
              <a:buNone/>
            </a:pPr>
            <a:r>
              <a:rPr lang="en-US" sz="1704" b="0" i="0" u="none" strike="noStrike" cap="none">
                <a:solidFill>
                  <a:srgbClr val="3B3C3E"/>
                </a:solidFill>
                <a:latin typeface="Source Sans Pro"/>
                <a:ea typeface="Source Sans Pro"/>
                <a:cs typeface="Source Sans Pro"/>
                <a:sym typeface="Source Sans Pro"/>
              </a:rPr>
              <a:t>Lynn Baird- University of Idaho</a:t>
            </a:r>
          </a:p>
          <a:p>
            <a:pPr marL="0" marR="0" lvl="0" indent="0" algn="l" rtl="0">
              <a:lnSpc>
                <a:spcPct val="80000"/>
              </a:lnSpc>
              <a:spcBef>
                <a:spcPts val="341"/>
              </a:spcBef>
              <a:spcAft>
                <a:spcPts val="0"/>
              </a:spcAft>
              <a:buClr>
                <a:srgbClr val="3B3C3E"/>
              </a:buClr>
              <a:buSzPct val="25000"/>
              <a:buFont typeface="Arial"/>
              <a:buNone/>
            </a:pPr>
            <a:endParaRPr sz="1704" b="0" i="0" u="none" strike="noStrike" cap="none">
              <a:solidFill>
                <a:srgbClr val="3B3C3E"/>
              </a:solidFill>
              <a:latin typeface="Source Sans Pro"/>
              <a:ea typeface="Source Sans Pro"/>
              <a:cs typeface="Source Sans Pro"/>
              <a:sym typeface="Source Sans Pro"/>
            </a:endParaRPr>
          </a:p>
          <a:p>
            <a:pPr marL="0" marR="0" lvl="0" indent="0" algn="l" rtl="0">
              <a:lnSpc>
                <a:spcPct val="80000"/>
              </a:lnSpc>
              <a:spcBef>
                <a:spcPts val="341"/>
              </a:spcBef>
              <a:spcAft>
                <a:spcPts val="0"/>
              </a:spcAft>
              <a:buClr>
                <a:srgbClr val="3B3C3E"/>
              </a:buClr>
              <a:buSzPct val="25000"/>
              <a:buFont typeface="Arial"/>
              <a:buNone/>
            </a:pPr>
            <a:r>
              <a:rPr lang="en-US" sz="1704" b="0" i="0" u="none" strike="noStrike" cap="none">
                <a:solidFill>
                  <a:srgbClr val="3B3C3E"/>
                </a:solidFill>
                <a:latin typeface="Source Sans Pro"/>
                <a:ea typeface="Source Sans Pro"/>
                <a:cs typeface="Source Sans Pro"/>
                <a:sym typeface="Source Sans Pro"/>
              </a:rPr>
              <a:t>Robert Sandusky- University of Illinois-Chicago</a:t>
            </a:r>
          </a:p>
          <a:p>
            <a:pPr marL="0" marR="0" lvl="0" indent="0" algn="l" rtl="0">
              <a:lnSpc>
                <a:spcPct val="80000"/>
              </a:lnSpc>
              <a:spcBef>
                <a:spcPts val="341"/>
              </a:spcBef>
              <a:spcAft>
                <a:spcPts val="0"/>
              </a:spcAft>
              <a:buClr>
                <a:srgbClr val="3B3C3E"/>
              </a:buClr>
              <a:buSzPct val="25000"/>
              <a:buFont typeface="Arial"/>
              <a:buNone/>
            </a:pPr>
            <a:endParaRPr sz="1704" b="0" i="0" u="none" strike="noStrike" cap="none">
              <a:solidFill>
                <a:srgbClr val="3B3C3E"/>
              </a:solidFill>
              <a:latin typeface="Source Sans Pro"/>
              <a:ea typeface="Source Sans Pro"/>
              <a:cs typeface="Source Sans Pro"/>
              <a:sym typeface="Source Sans Pro"/>
            </a:endParaRPr>
          </a:p>
          <a:p>
            <a:pPr marL="0" marR="0" lvl="0" indent="0" algn="l" rtl="0">
              <a:lnSpc>
                <a:spcPct val="80000"/>
              </a:lnSpc>
              <a:spcBef>
                <a:spcPts val="341"/>
              </a:spcBef>
              <a:spcAft>
                <a:spcPts val="0"/>
              </a:spcAft>
              <a:buClr>
                <a:srgbClr val="3B3C3E"/>
              </a:buClr>
              <a:buSzPct val="25000"/>
              <a:buFont typeface="Arial"/>
              <a:buNone/>
            </a:pPr>
            <a:r>
              <a:rPr lang="en-US" sz="1704" b="0" i="0" u="none" strike="noStrike" cap="none">
                <a:solidFill>
                  <a:srgbClr val="3B3C3E"/>
                </a:solidFill>
                <a:latin typeface="Source Sans Pro"/>
                <a:ea typeface="Source Sans Pro"/>
                <a:cs typeface="Source Sans Pro"/>
                <a:sym typeface="Source Sans Pro"/>
              </a:rPr>
              <a:t>Suzie Allard-University of Tennessee</a:t>
            </a:r>
          </a:p>
          <a:p>
            <a:pPr marL="0" marR="0" lvl="0" indent="0" algn="l" rtl="0">
              <a:lnSpc>
                <a:spcPct val="80000"/>
              </a:lnSpc>
              <a:spcBef>
                <a:spcPts val="341"/>
              </a:spcBef>
              <a:spcAft>
                <a:spcPts val="0"/>
              </a:spcAft>
              <a:buClr>
                <a:srgbClr val="3B3C3E"/>
              </a:buClr>
              <a:buSzPct val="25000"/>
              <a:buFont typeface="Arial"/>
              <a:buNone/>
            </a:pPr>
            <a:endParaRPr sz="1704" b="0" i="0" u="none" strike="noStrike" cap="none">
              <a:solidFill>
                <a:srgbClr val="3B3C3E"/>
              </a:solidFill>
              <a:latin typeface="Source Sans Pro"/>
              <a:ea typeface="Source Sans Pro"/>
              <a:cs typeface="Source Sans Pro"/>
              <a:sym typeface="Source Sans Pro"/>
            </a:endParaRPr>
          </a:p>
          <a:p>
            <a:pPr marL="0" marR="0" lvl="0" indent="0" algn="l" rtl="0">
              <a:lnSpc>
                <a:spcPct val="80000"/>
              </a:lnSpc>
              <a:spcBef>
                <a:spcPts val="341"/>
              </a:spcBef>
              <a:spcAft>
                <a:spcPts val="0"/>
              </a:spcAft>
              <a:buClr>
                <a:srgbClr val="3B3C3E"/>
              </a:buClr>
              <a:buSzPct val="25000"/>
              <a:buFont typeface="Arial"/>
              <a:buNone/>
            </a:pPr>
            <a:r>
              <a:rPr lang="en-US" sz="1704" b="0" i="0" u="none" strike="noStrike" cap="none">
                <a:solidFill>
                  <a:srgbClr val="3B3C3E"/>
                </a:solidFill>
                <a:latin typeface="Source Sans Pro"/>
                <a:ea typeface="Source Sans Pro"/>
                <a:cs typeface="Source Sans Pro"/>
                <a:sym typeface="Source Sans Pro"/>
              </a:rPr>
              <a:t>Dane Hughes-University of Tennessee</a:t>
            </a:r>
          </a:p>
          <a:p>
            <a:pPr marL="0" marR="0" lvl="0" indent="0" algn="l" rtl="0">
              <a:lnSpc>
                <a:spcPct val="80000"/>
              </a:lnSpc>
              <a:spcBef>
                <a:spcPts val="341"/>
              </a:spcBef>
              <a:spcAft>
                <a:spcPts val="0"/>
              </a:spcAft>
              <a:buClr>
                <a:srgbClr val="3B3C3E"/>
              </a:buClr>
              <a:buSzPct val="25000"/>
              <a:buFont typeface="Arial"/>
              <a:buNone/>
            </a:pPr>
            <a:endParaRPr sz="1704" b="0" i="0" u="none" strike="noStrike" cap="none">
              <a:solidFill>
                <a:srgbClr val="3B3C3E"/>
              </a:solidFill>
              <a:latin typeface="Source Sans Pro"/>
              <a:ea typeface="Source Sans Pro"/>
              <a:cs typeface="Source Sans Pro"/>
              <a:sym typeface="Source Sans Pro"/>
            </a:endParaRPr>
          </a:p>
          <a:p>
            <a:pPr marL="0" marR="0" lvl="0" indent="0" algn="l" rtl="0">
              <a:lnSpc>
                <a:spcPct val="80000"/>
              </a:lnSpc>
              <a:spcBef>
                <a:spcPts val="341"/>
              </a:spcBef>
              <a:spcAft>
                <a:spcPts val="0"/>
              </a:spcAft>
              <a:buClr>
                <a:srgbClr val="3B3C3E"/>
              </a:buClr>
              <a:buSzPct val="25000"/>
              <a:buFont typeface="Arial"/>
              <a:buNone/>
            </a:pPr>
            <a:r>
              <a:rPr lang="en-US" sz="1704" b="0" i="0" u="none" strike="noStrike" cap="none">
                <a:solidFill>
                  <a:srgbClr val="3B3C3E"/>
                </a:solidFill>
                <a:latin typeface="Source Sans Pro"/>
                <a:ea typeface="Source Sans Pro"/>
                <a:cs typeface="Source Sans Pro"/>
                <a:sym typeface="Source Sans Pro"/>
              </a:rPr>
              <a:t>Danielle Pollock-University of Tennessee</a:t>
            </a:r>
          </a:p>
          <a:p>
            <a:pPr marL="0" marR="0" lvl="0" indent="0" algn="l" rtl="0">
              <a:lnSpc>
                <a:spcPct val="80000"/>
              </a:lnSpc>
              <a:spcBef>
                <a:spcPts val="341"/>
              </a:spcBef>
              <a:spcAft>
                <a:spcPts val="0"/>
              </a:spcAft>
              <a:buClr>
                <a:srgbClr val="3B3C3E"/>
              </a:buClr>
              <a:buSzPct val="25000"/>
              <a:buFont typeface="Arial"/>
              <a:buNone/>
            </a:pPr>
            <a:endParaRPr sz="1704" b="0" i="0" u="none" strike="noStrike" cap="none">
              <a:solidFill>
                <a:srgbClr val="3B3C3E"/>
              </a:solidFill>
              <a:latin typeface="Arial"/>
              <a:ea typeface="Arial"/>
              <a:cs typeface="Arial"/>
              <a:sym typeface="Arial"/>
            </a:endParaRPr>
          </a:p>
          <a:p>
            <a:pPr marL="0" marR="0" lvl="0" indent="0" algn="l" rtl="0">
              <a:lnSpc>
                <a:spcPct val="80000"/>
              </a:lnSpc>
              <a:spcBef>
                <a:spcPts val="341"/>
              </a:spcBef>
              <a:spcAft>
                <a:spcPts val="0"/>
              </a:spcAft>
              <a:buClr>
                <a:srgbClr val="3B3C3E"/>
              </a:buClr>
              <a:buSzPct val="25000"/>
              <a:buFont typeface="Arial"/>
              <a:buNone/>
            </a:pPr>
            <a:endParaRPr sz="1704" b="0" i="0" u="none" strike="noStrike" cap="none">
              <a:solidFill>
                <a:srgbClr val="3B3C3E"/>
              </a:solidFill>
              <a:latin typeface="Arial"/>
              <a:ea typeface="Arial"/>
              <a:cs typeface="Arial"/>
              <a:sym typeface="Arial"/>
            </a:endParaRPr>
          </a:p>
          <a:p>
            <a:pPr marL="0" marR="0" lvl="0" indent="0" algn="l" rtl="0">
              <a:lnSpc>
                <a:spcPct val="80000"/>
              </a:lnSpc>
              <a:spcBef>
                <a:spcPts val="341"/>
              </a:spcBef>
              <a:spcAft>
                <a:spcPts val="0"/>
              </a:spcAft>
              <a:buClr>
                <a:srgbClr val="3B3C3E"/>
              </a:buClr>
              <a:buSzPct val="25000"/>
              <a:buFont typeface="Arial"/>
              <a:buNone/>
            </a:pPr>
            <a:endParaRPr sz="1704" b="0" i="0" u="none" strike="noStrike" cap="none">
              <a:solidFill>
                <a:srgbClr val="3B3C3E"/>
              </a:solidFill>
              <a:latin typeface="Arial"/>
              <a:ea typeface="Arial"/>
              <a:cs typeface="Arial"/>
              <a:sym typeface="Arial"/>
            </a:endParaRPr>
          </a:p>
          <a:p>
            <a:pPr marL="0" marR="0" lvl="0" indent="0" algn="l" rtl="0">
              <a:lnSpc>
                <a:spcPct val="80000"/>
              </a:lnSpc>
              <a:spcBef>
                <a:spcPts val="341"/>
              </a:spcBef>
              <a:spcAft>
                <a:spcPts val="0"/>
              </a:spcAft>
              <a:buClr>
                <a:srgbClr val="3B3C3E"/>
              </a:buClr>
              <a:buSzPct val="25000"/>
              <a:buFont typeface="Arial"/>
              <a:buNone/>
            </a:pPr>
            <a:endParaRPr sz="1704" b="0" i="0" u="none" strike="noStrike" cap="none">
              <a:solidFill>
                <a:srgbClr val="3B3C3E"/>
              </a:solidFill>
              <a:latin typeface="Arial"/>
              <a:ea typeface="Arial"/>
              <a:cs typeface="Arial"/>
              <a:sym typeface="Arial"/>
            </a:endParaRPr>
          </a:p>
          <a:p>
            <a:pPr marL="0" marR="0" lvl="0" indent="0" algn="l" rtl="0">
              <a:lnSpc>
                <a:spcPct val="80000"/>
              </a:lnSpc>
              <a:spcBef>
                <a:spcPts val="434"/>
              </a:spcBef>
              <a:buClr>
                <a:srgbClr val="3B3C3E"/>
              </a:buClr>
              <a:buSzPct val="25000"/>
              <a:buFont typeface="Arial"/>
              <a:buNone/>
            </a:pPr>
            <a:endParaRPr sz="2170" b="0" i="0" u="none" strike="noStrike" cap="none">
              <a:solidFill>
                <a:srgbClr val="3B3C3E"/>
              </a:solidFill>
              <a:latin typeface="Arial"/>
              <a:ea typeface="Arial"/>
              <a:cs typeface="Arial"/>
              <a:sym typeface="Arial"/>
            </a:endParaRPr>
          </a:p>
        </p:txBody>
      </p:sp>
      <p:sp>
        <p:nvSpPr>
          <p:cNvPr id="635" name="Shape 635"/>
          <p:cNvSpPr txBox="1"/>
          <p:nvPr/>
        </p:nvSpPr>
        <p:spPr>
          <a:xfrm>
            <a:off x="109056" y="1554950"/>
            <a:ext cx="8969693" cy="830996"/>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US" sz="2400">
                <a:solidFill>
                  <a:schemeClr val="dk1"/>
                </a:solidFill>
                <a:latin typeface="Arial"/>
                <a:ea typeface="Arial"/>
                <a:cs typeface="Arial"/>
                <a:sym typeface="Arial"/>
              </a:rPr>
              <a:t>Research Data Services in European Academic Research Libraries. </a:t>
            </a:r>
            <a:r>
              <a:rPr lang="en-US" sz="2400" u="sng">
                <a:solidFill>
                  <a:schemeClr val="hlink"/>
                </a:solidFill>
                <a:latin typeface="Calibri"/>
                <a:ea typeface="Calibri"/>
                <a:cs typeface="Calibri"/>
                <a:sym typeface="Calibri"/>
                <a:hlinkClick r:id="rId3"/>
              </a:rPr>
              <a:t>https://www.liberquarterly.eu/articles/10.18352/lq.10180/</a:t>
            </a:r>
          </a:p>
        </p:txBody>
      </p:sp>
      <p:sp>
        <p:nvSpPr>
          <p:cNvPr id="6" name="Shape 444">
            <a:extLst>
              <a:ext uri="{FF2B5EF4-FFF2-40B4-BE49-F238E27FC236}">
                <a16:creationId xmlns:a16="http://schemas.microsoft.com/office/drawing/2014/main" id="{193884DA-799B-4063-9C2C-284940109DEA}"/>
              </a:ext>
            </a:extLst>
          </p:cNvPr>
          <p:cNvSpPr txBox="1">
            <a:spLocks/>
          </p:cNvSpPr>
          <p:nvPr/>
        </p:nvSpPr>
        <p:spPr>
          <a:xfrm>
            <a:off x="-65251" y="0"/>
            <a:ext cx="9144000" cy="557784"/>
          </a:xfrm>
          <a:prstGeom prst="rect">
            <a:avLst/>
          </a:prstGeom>
          <a:solidFill>
            <a:schemeClr val="bg1"/>
          </a:solidFill>
          <a:ln>
            <a:noFill/>
          </a:ln>
        </p:spPr>
        <p:txBody>
          <a:bodyPr wrap="square" lIns="182880" tIns="45700" rIns="182880" bIns="45700" anchor="ctr"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3B3C3E"/>
              </a:buClr>
              <a:buFont typeface="Arial"/>
              <a:buNone/>
              <a:defRPr sz="4400" b="1" i="0" u="none" strike="noStrike" cap="none">
                <a:solidFill>
                  <a:srgbClr val="3B3C3E"/>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a:buSzPct val="25000"/>
            </a:pPr>
            <a:r>
              <a:rPr lang="en-US" sz="4000" b="0" dirty="0">
                <a:solidFill>
                  <a:schemeClr val="tx1"/>
                </a:solidFill>
              </a:rPr>
              <a:t>Thanks to the LIBER Study Team!</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510543-B355-4C43-A133-837841E7FD8F}"/>
              </a:ext>
            </a:extLst>
          </p:cNvPr>
          <p:cNvSpPr/>
          <p:nvPr/>
        </p:nvSpPr>
        <p:spPr>
          <a:xfrm>
            <a:off x="179983" y="2077744"/>
            <a:ext cx="8787384" cy="2286000"/>
          </a:xfrm>
          <a:prstGeom prst="rect">
            <a:avLst/>
          </a:prstGeom>
        </p:spPr>
        <p:txBody>
          <a:bodyPr>
            <a:noAutofit/>
          </a:bodyPr>
          <a:lstStyle/>
          <a:p>
            <a:pPr algn="ctr"/>
            <a:r>
              <a:rPr lang="en-US" sz="3600" b="1" dirty="0">
                <a:solidFill>
                  <a:srgbClr val="000000"/>
                </a:solidFill>
                <a:latin typeface="Arial" panose="020B0604020202020204" pitchFamily="34" charset="0"/>
                <a:cs typeface="Arial" panose="020B0604020202020204" pitchFamily="34" charset="0"/>
              </a:rPr>
              <a:t>Carol Tenopir</a:t>
            </a:r>
            <a:r>
              <a:rPr lang="en-US" sz="3600" dirty="0">
                <a:solidFill>
                  <a:srgbClr val="000000"/>
                </a:solidFill>
                <a:latin typeface="Arial" panose="020B0604020202020204" pitchFamily="34" charset="0"/>
                <a:cs typeface="Arial" panose="020B0604020202020204" pitchFamily="34" charset="0"/>
              </a:rPr>
              <a:t/>
            </a:r>
            <a:br>
              <a:rPr lang="en-US" sz="3600" dirty="0">
                <a:solidFill>
                  <a:srgbClr val="000000"/>
                </a:solidFill>
                <a:latin typeface="Arial" panose="020B0604020202020204" pitchFamily="34" charset="0"/>
                <a:cs typeface="Arial" panose="020B0604020202020204" pitchFamily="34" charset="0"/>
              </a:rPr>
            </a:br>
            <a:r>
              <a:rPr lang="en-US" sz="3600" dirty="0">
                <a:solidFill>
                  <a:srgbClr val="000000"/>
                </a:solidFill>
                <a:latin typeface="Arial" panose="020B0604020202020204" pitchFamily="34" charset="0"/>
                <a:cs typeface="Arial" panose="020B0604020202020204" pitchFamily="34" charset="0"/>
              </a:rPr>
              <a:t>University of Tennessee</a:t>
            </a:r>
          </a:p>
          <a:p>
            <a:pPr algn="ctr"/>
            <a:r>
              <a:rPr lang="en-US" sz="3600" dirty="0">
                <a:solidFill>
                  <a:srgbClr val="000000"/>
                </a:solidFill>
                <a:latin typeface="Arial" panose="020B0604020202020204" pitchFamily="34" charset="0"/>
                <a:cs typeface="Arial" panose="020B0604020202020204" pitchFamily="34" charset="0"/>
                <a:hlinkClick r:id="rId3"/>
              </a:rPr>
              <a:t>ctenopir@utk.edu</a:t>
            </a:r>
            <a:endParaRPr lang="en-US" sz="36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43262744"/>
      </p:ext>
    </p:extLst>
  </p:cSld>
  <p:clrMapOvr>
    <a:masterClrMapping/>
  </p:clrMapOvr>
  <p:timing>
    <p:tnLst>
      <p:par>
        <p:cTn id="1" dur="indefinite" restart="never" nodeType="tmRoot"/>
      </p:par>
    </p:tnLst>
  </p:timing>
</p:sld>
</file>

<file path=ppt/theme/theme1.xml><?xml version="1.0" encoding="utf-8"?>
<a:theme xmlns:a="http://schemas.openxmlformats.org/drawingml/2006/main" name="Fancy Pictures">
  <a:themeElements>
    <a:clrScheme name="UT Theme 2013-10-16">
      <a:dk1>
        <a:srgbClr val="3D3D3F"/>
      </a:dk1>
      <a:lt1>
        <a:srgbClr val="FFFFFF"/>
      </a:lt1>
      <a:dk2>
        <a:srgbClr val="515151"/>
      </a:dk2>
      <a:lt2>
        <a:srgbClr val="EBE7DA"/>
      </a:lt2>
      <a:accent1>
        <a:srgbClr val="416884"/>
      </a:accent1>
      <a:accent2>
        <a:srgbClr val="60376B"/>
      </a:accent2>
      <a:accent3>
        <a:srgbClr val="F82D31"/>
      </a:accent3>
      <a:accent4>
        <a:srgbClr val="FA6F1C"/>
      </a:accent4>
      <a:accent5>
        <a:srgbClr val="A8BE4A"/>
      </a:accent5>
      <a:accent6>
        <a:srgbClr val="4A8370"/>
      </a:accent6>
      <a:hlink>
        <a:srgbClr val="0D4467"/>
      </a:hlink>
      <a:folHlink>
        <a:srgbClr val="3354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harts">
  <a:themeElements>
    <a:clrScheme name="UT Theme 2013-10-16">
      <a:dk1>
        <a:srgbClr val="3D3D3F"/>
      </a:dk1>
      <a:lt1>
        <a:srgbClr val="FFFFFF"/>
      </a:lt1>
      <a:dk2>
        <a:srgbClr val="515151"/>
      </a:dk2>
      <a:lt2>
        <a:srgbClr val="EBE7DA"/>
      </a:lt2>
      <a:accent1>
        <a:srgbClr val="416884"/>
      </a:accent1>
      <a:accent2>
        <a:srgbClr val="60376B"/>
      </a:accent2>
      <a:accent3>
        <a:srgbClr val="F82D31"/>
      </a:accent3>
      <a:accent4>
        <a:srgbClr val="FA6F1C"/>
      </a:accent4>
      <a:accent5>
        <a:srgbClr val="A8BE4A"/>
      </a:accent5>
      <a:accent6>
        <a:srgbClr val="4A8370"/>
      </a:accent6>
      <a:hlink>
        <a:srgbClr val="0D4467"/>
      </a:hlink>
      <a:folHlink>
        <a:srgbClr val="3354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Content: Meta Inf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Custom 1">
    <a:dk1>
      <a:sysClr val="windowText" lastClr="000000"/>
    </a:dk1>
    <a:lt1>
      <a:sysClr val="window" lastClr="FFFFFF"/>
    </a:lt1>
    <a:dk2>
      <a:srgbClr val="646B86"/>
    </a:dk2>
    <a:lt2>
      <a:srgbClr val="C5D1D7"/>
    </a:lt2>
    <a:accent1>
      <a:srgbClr val="007AA0"/>
    </a:accent1>
    <a:accent2>
      <a:srgbClr val="A8422A"/>
    </a:accent2>
    <a:accent3>
      <a:srgbClr val="648C60"/>
    </a:accent3>
    <a:accent4>
      <a:srgbClr val="FFE947"/>
    </a:accent4>
    <a:accent5>
      <a:srgbClr val="4B5064"/>
    </a:accent5>
    <a:accent6>
      <a:srgbClr val="88E2FF"/>
    </a:accent6>
    <a:hlink>
      <a:srgbClr val="FF0000"/>
    </a:hlink>
    <a:folHlink>
      <a:srgbClr val="4DD4FF"/>
    </a:folHlink>
  </a:clrScheme>
  <a:fontScheme name="Blank Presentatio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Custom 1">
    <a:dk1>
      <a:sysClr val="windowText" lastClr="000000"/>
    </a:dk1>
    <a:lt1>
      <a:sysClr val="window" lastClr="FFFFFF"/>
    </a:lt1>
    <a:dk2>
      <a:srgbClr val="646B86"/>
    </a:dk2>
    <a:lt2>
      <a:srgbClr val="C5D1D7"/>
    </a:lt2>
    <a:accent1>
      <a:srgbClr val="007AA0"/>
    </a:accent1>
    <a:accent2>
      <a:srgbClr val="A8422A"/>
    </a:accent2>
    <a:accent3>
      <a:srgbClr val="648C60"/>
    </a:accent3>
    <a:accent4>
      <a:srgbClr val="FFE947"/>
    </a:accent4>
    <a:accent5>
      <a:srgbClr val="4B5064"/>
    </a:accent5>
    <a:accent6>
      <a:srgbClr val="88E2FF"/>
    </a:accent6>
    <a:hlink>
      <a:srgbClr val="FF0000"/>
    </a:hlink>
    <a:folHlink>
      <a:srgbClr val="4DD4FF"/>
    </a:folHlink>
  </a:clrScheme>
  <a:fontScheme name="Blank Presentatio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4052</TotalTime>
  <Words>2066</Words>
  <Application>Microsoft Office PowerPoint</Application>
  <PresentationFormat>On-screen Show (4:3)</PresentationFormat>
  <Paragraphs>345</Paragraphs>
  <Slides>41</Slides>
  <Notes>39</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41</vt:i4>
      </vt:variant>
    </vt:vector>
  </HeadingPairs>
  <TitlesOfParts>
    <vt:vector size="49" baseType="lpstr">
      <vt:lpstr>Arial</vt:lpstr>
      <vt:lpstr>ＭＳ Ｐゴシック</vt:lpstr>
      <vt:lpstr>Calibri</vt:lpstr>
      <vt:lpstr>Georgia</vt:lpstr>
      <vt:lpstr>Source Sans Pro</vt:lpstr>
      <vt:lpstr>Fancy Pictures</vt:lpstr>
      <vt:lpstr>Charts</vt:lpstr>
      <vt:lpstr>1_Content: Meta Info</vt:lpstr>
      <vt:lpstr>PowerPoint Presentation</vt:lpstr>
      <vt:lpstr>PowerPoint Presentation</vt:lpstr>
      <vt:lpstr>PowerPoint Presentation</vt:lpstr>
      <vt:lpstr>PowerPoint Presentation</vt:lpstr>
      <vt:lpstr>Library Challenges</vt:lpstr>
      <vt:lpstr>Research Data Services are…</vt:lpstr>
      <vt:lpstr>Informational RDS</vt:lpstr>
      <vt:lpstr>Technical RDS</vt:lpstr>
      <vt:lpstr>Assessment of Stakeholders</vt:lpstr>
      <vt:lpstr>We are learning about scientists</vt:lpstr>
      <vt:lpstr>PowerPoint Presentation</vt:lpstr>
      <vt:lpstr>Researchers might…</vt:lpstr>
      <vt:lpstr>Scientists say lack of access to data… …</vt:lpstr>
      <vt:lpstr>PowerPoint Presentation</vt:lpstr>
      <vt:lpstr>Gap between willingness to share and accessibility</vt:lpstr>
      <vt:lpstr>What metadata do you currently use to describe your data? (2015)</vt:lpstr>
      <vt:lpstr>Barriers to sharing (2015)</vt:lpstr>
      <vt:lpstr>Libraries…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Libraries in North and West are more likely to be:</vt:lpstr>
      <vt:lpstr>Libraries in South and West are more likely to be: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Abby Wintker</dc:creator>
  <cp:lastModifiedBy>Tenopir, Carol</cp:lastModifiedBy>
  <cp:revision>107</cp:revision>
  <cp:lastPrinted>2017-09-19T18:50:48Z</cp:lastPrinted>
  <dcterms:modified xsi:type="dcterms:W3CDTF">2019-06-19T18:28:03Z</dcterms:modified>
</cp:coreProperties>
</file>