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58" r:id="rId1"/>
  </p:sldMasterIdLst>
  <p:notesMasterIdLst>
    <p:notesMasterId r:id="rId7"/>
  </p:notesMasterIdLst>
  <p:sldIdLst>
    <p:sldId id="330" r:id="rId2"/>
    <p:sldId id="334" r:id="rId3"/>
    <p:sldId id="335" r:id="rId4"/>
    <p:sldId id="336" r:id="rId5"/>
    <p:sldId id="33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lal, Dania" initials="BD" lastIdx="2" clrIdx="0">
    <p:extLst>
      <p:ext uri="{19B8F6BF-5375-455C-9EA6-DF929625EA0E}">
        <p15:presenceInfo xmlns:p15="http://schemas.microsoft.com/office/powerpoint/2012/main" userId="S-1-5-21-1126177620-2786831117-424237298-650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4C1A"/>
    <a:srgbClr val="001F2A"/>
    <a:srgbClr val="066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4"/>
    <p:restoredTop sz="95929" autoAdjust="0"/>
  </p:normalViewPr>
  <p:slideViewPr>
    <p:cSldViewPr snapToGrid="0" snapToObjects="1">
      <p:cViewPr varScale="1">
        <p:scale>
          <a:sx n="157" d="100"/>
          <a:sy n="157" d="100"/>
        </p:scale>
        <p:origin x="168" y="280"/>
      </p:cViewPr>
      <p:guideLst/>
    </p:cSldViewPr>
  </p:slideViewPr>
  <p:outlineViewPr>
    <p:cViewPr>
      <p:scale>
        <a:sx n="33" d="100"/>
        <a:sy n="33" d="100"/>
      </p:scale>
      <p:origin x="0" y="-41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igabutra-Roberts, Joy" userId="7ffa716c-f288-4913-a0cb-3bdbf6baf9ab" providerId="ADAL" clId="{B4E2BAA0-64A4-6241-93F7-E09256F568D2}"/>
    <pc:docChg chg="modSld">
      <pc:chgData name="Panigabutra-Roberts, Joy" userId="7ffa716c-f288-4913-a0cb-3bdbf6baf9ab" providerId="ADAL" clId="{B4E2BAA0-64A4-6241-93F7-E09256F568D2}" dt="2021-07-22T18:11:09.933" v="11" actId="20577"/>
      <pc:docMkLst>
        <pc:docMk/>
      </pc:docMkLst>
      <pc:sldChg chg="modSp mod">
        <pc:chgData name="Panigabutra-Roberts, Joy" userId="7ffa716c-f288-4913-a0cb-3bdbf6baf9ab" providerId="ADAL" clId="{B4E2BAA0-64A4-6241-93F7-E09256F568D2}" dt="2021-07-22T18:11:09.933" v="11" actId="20577"/>
        <pc:sldMkLst>
          <pc:docMk/>
          <pc:sldMk cId="2188266790" sldId="330"/>
        </pc:sldMkLst>
        <pc:spChg chg="mod">
          <ac:chgData name="Panigabutra-Roberts, Joy" userId="7ffa716c-f288-4913-a0cb-3bdbf6baf9ab" providerId="ADAL" clId="{B4E2BAA0-64A4-6241-93F7-E09256F568D2}" dt="2021-07-22T18:11:09.933" v="11" actId="20577"/>
          <ac:spMkLst>
            <pc:docMk/>
            <pc:sldMk cId="2188266790" sldId="330"/>
            <ac:spMk id="6" creationId="{7B08FB41-EA2A-7E4B-B09A-C4E5153A03C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054CC-371D-BF46-B7FD-DA40E042FD0A}" type="datetimeFigureOut">
              <a:rPr lang="en-US" smtClean="0"/>
              <a:t>7/22/21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71308-B370-C94D-853D-DF17FA309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84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71308-B370-C94D-853D-DF17FA3095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993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8" y="3956281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9" y="744471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8162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7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1487" y="6453386"/>
            <a:ext cx="1204572" cy="404614"/>
          </a:xfrm>
          <a:prstGeom prst="rect">
            <a:avLst/>
          </a:prstGeom>
        </p:spPr>
        <p:txBody>
          <a:bodyPr/>
          <a:lstStyle/>
          <a:p>
            <a:fld id="{475CE56E-8E5F-4198-94D9-2D55E9FB0765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565" y="6453386"/>
            <a:ext cx="6280831" cy="4046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Lebanese Library Association IFLA Oceania Section Conference May 18-20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58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2" y="624156"/>
            <a:ext cx="1565767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1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1487" y="6453386"/>
            <a:ext cx="1204572" cy="404614"/>
          </a:xfrm>
          <a:prstGeom prst="rect">
            <a:avLst/>
          </a:prstGeom>
        </p:spPr>
        <p:txBody>
          <a:bodyPr/>
          <a:lstStyle/>
          <a:p>
            <a:fld id="{D27508EB-3758-480B-9900-FD8885A2FB22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565" y="6453386"/>
            <a:ext cx="6280831" cy="4046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Lebanese Library Association IFLA Oceania Section Conference May 18-20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42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73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2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9" y="6453386"/>
            <a:ext cx="1622409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99D83F0-D5DD-4D03-84D0-6A60A7E7F88C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3" y="6453386"/>
            <a:ext cx="7023377" cy="404614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Lebanese Library Association/ IFLA Oceania Section Conference May 18-20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3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76998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850" y="1739591"/>
            <a:ext cx="4868151" cy="412781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8755" y="1739593"/>
            <a:ext cx="4868151" cy="41278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01487" y="6453386"/>
            <a:ext cx="1204572" cy="404614"/>
          </a:xfrm>
          <a:prstGeom prst="rect">
            <a:avLst/>
          </a:prstGeom>
        </p:spPr>
        <p:txBody>
          <a:bodyPr/>
          <a:lstStyle/>
          <a:p>
            <a:fld id="{59BBF251-74FA-48DC-AA34-4D7B1464A80E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3565" y="6453386"/>
            <a:ext cx="6280831" cy="4046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Lebanese Library Association IFLA Oceania Section Conference May 18-20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84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68978"/>
            <a:ext cx="10446835" cy="95765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526825"/>
            <a:ext cx="5092696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2491168"/>
            <a:ext cx="5092697" cy="3418978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49536" y="1526825"/>
            <a:ext cx="5092699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49536" y="2491168"/>
            <a:ext cx="5092699" cy="3418978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01487" y="6453386"/>
            <a:ext cx="1204572" cy="404614"/>
          </a:xfrm>
          <a:prstGeom prst="rect">
            <a:avLst/>
          </a:prstGeom>
        </p:spPr>
        <p:txBody>
          <a:bodyPr/>
          <a:lstStyle/>
          <a:p>
            <a:fld id="{EACF65C7-735E-4930-8C0C-FE7F02BF8C23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93565" y="6453386"/>
            <a:ext cx="6280831" cy="4046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Lebanese Library Association IFLA Oceania Section Conference May 18-20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229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01487" y="6453386"/>
            <a:ext cx="1204572" cy="404614"/>
          </a:xfrm>
          <a:prstGeom prst="rect">
            <a:avLst/>
          </a:prstGeom>
        </p:spPr>
        <p:txBody>
          <a:bodyPr/>
          <a:lstStyle/>
          <a:p>
            <a:fld id="{F8210482-AFC7-473D-8133-B844D434F57C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93565" y="6453386"/>
            <a:ext cx="6280831" cy="4046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Lebanese Library Association IFLA Oceania Section Conference May 18-20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95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01487" y="6453386"/>
            <a:ext cx="1204572" cy="404614"/>
          </a:xfrm>
          <a:prstGeom prst="rect">
            <a:avLst/>
          </a:prstGeom>
        </p:spPr>
        <p:txBody>
          <a:bodyPr/>
          <a:lstStyle/>
          <a:p>
            <a:fld id="{42AA7CEE-D20E-4824-A526-AF4B3EF170D0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3565" y="6453386"/>
            <a:ext cx="6280831" cy="4046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Lebanese Library Association IFLA Oceania Section Conference May 18-20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35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1" y="6453386"/>
            <a:ext cx="1204572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4FBD06-4490-45EA-A1EC-72F7FE979EB5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Lebanese Library Association IFLA Oceania Section Conference May 18-20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1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417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2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189" indent="0">
              <a:buNone/>
              <a:defRPr sz="2000"/>
            </a:lvl2pPr>
            <a:lvl3pPr marL="914377" indent="0">
              <a:buNone/>
              <a:defRPr sz="20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1" y="6453386"/>
            <a:ext cx="1204572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027428-EA33-426C-A76D-06606A44BEA3}" type="datetime1">
              <a:rPr lang="en-US" smtClean="0"/>
              <a:t>7/22/21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Lebanese Library Association IFLA Oceania Section Conference May 18-20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1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184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7851" y="295510"/>
            <a:ext cx="10269055" cy="1020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851" y="1628078"/>
            <a:ext cx="10269056" cy="4239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7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CC144F-05C3-8140-8E86-480660CC2B6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658351" y="6025817"/>
            <a:ext cx="2286000" cy="72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2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hf hdr="0"/>
  <p:txStyles>
    <p:titleStyle>
      <a:lvl1pPr algn="l" defTabSz="914377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38" indent="-384038" algn="l" defTabSz="914377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377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566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754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5943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131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320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509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697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 userDrawn="1">
          <p15:clr>
            <a:srgbClr val="F26B43"/>
          </p15:clr>
        </p15:guide>
        <p15:guide id="4" orient="horz" pos="1440" userDrawn="1">
          <p15:clr>
            <a:srgbClr val="F26B43"/>
          </p15:clr>
        </p15:guide>
        <p15:guide id="6" orient="horz" pos="3696" userDrawn="1">
          <p15:clr>
            <a:srgbClr val="F26B43"/>
          </p15:clr>
        </p15:guide>
        <p15:guide id="7" orient="horz" pos="432" userDrawn="1">
          <p15:clr>
            <a:srgbClr val="F26B43"/>
          </p15:clr>
        </p15:guide>
        <p15:guide id="8" orient="horz" pos="1512" userDrawn="1">
          <p15:clr>
            <a:srgbClr val="F26B43"/>
          </p15:clr>
        </p15:guide>
        <p15:guide id="9" pos="6912" userDrawn="1">
          <p15:clr>
            <a:srgbClr val="F26B43"/>
          </p15:clr>
        </p15:guide>
        <p15:guide id="10" pos="936" userDrawn="1">
          <p15:clr>
            <a:srgbClr val="F26B43"/>
          </p15:clr>
        </p15:guide>
        <p15:guide id="11" pos="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tworld.com/magazine/why-ismail-al-jazari-is-called-the-father-of-medieval-robots-3684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Al-Jazari_Automata_Elephant-Clock_1315.jpg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hyperlink" Target="https://www.wikidata.org/wiki/Q8162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scholia.toolforge.org/topic/Q787116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data.org/wiki/Q15397819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hyperlink" Target="https://heardlibrary.github.io/digital-scholarship/script/wikidata/vanderbot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9519D-7358-2348-8706-188FF55DC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406" y="1810331"/>
            <a:ext cx="9284071" cy="168532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r>
              <a:rPr lang="en-US" sz="3100" b="1" dirty="0">
                <a:solidFill>
                  <a:srgbClr val="BC4C1A"/>
                </a:solidFill>
                <a:latin typeface="Open Sans 1 Bold"/>
              </a:rPr>
              <a:t>Connecting </a:t>
            </a:r>
            <a:r>
              <a:rPr lang="en-US" sz="3100" b="1" dirty="0" err="1">
                <a:solidFill>
                  <a:srgbClr val="BC4C1A"/>
                </a:solidFill>
                <a:latin typeface="Open Sans 1 Bold"/>
              </a:rPr>
              <a:t>islamic</a:t>
            </a:r>
            <a:r>
              <a:rPr lang="en-US" sz="3100" b="1" dirty="0">
                <a:solidFill>
                  <a:srgbClr val="BC4C1A"/>
                </a:solidFill>
                <a:latin typeface="Open Sans 1 Bold"/>
              </a:rPr>
              <a:t> technology &amp; the history of robotics in </a:t>
            </a:r>
            <a:r>
              <a:rPr lang="en-US" sz="3100" b="1" dirty="0" err="1">
                <a:solidFill>
                  <a:srgbClr val="BC4C1A"/>
                </a:solidFill>
                <a:latin typeface="Open Sans 1 Bold"/>
              </a:rPr>
              <a:t>Wikidata</a:t>
            </a:r>
            <a:r>
              <a:rPr lang="en-US" sz="3100" b="1" dirty="0">
                <a:solidFill>
                  <a:srgbClr val="BC4C1A"/>
                </a:solidFill>
                <a:latin typeface="Open Sans 1 Bold"/>
              </a:rPr>
              <a:t> via </a:t>
            </a:r>
            <a:r>
              <a:rPr lang="en-US" sz="3100" b="1" dirty="0" err="1">
                <a:solidFill>
                  <a:srgbClr val="BC4C1A"/>
                </a:solidFill>
                <a:latin typeface="Open Sans 1 Bold"/>
              </a:rPr>
              <a:t>Wikidatabot</a:t>
            </a:r>
            <a:endParaRPr lang="en-US" sz="3100" b="1" cap="none" dirty="0">
              <a:solidFill>
                <a:srgbClr val="BC4C1A"/>
              </a:solidFill>
              <a:latin typeface="Open Sans 1 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5B8388-5998-C840-8CBD-FFE0BA61C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206016"/>
            <a:ext cx="4572000" cy="145282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7B08FB41-EA2A-7E4B-B09A-C4E5153A0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1930" y="3495653"/>
            <a:ext cx="9613900" cy="211543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b="1" dirty="0" err="1"/>
              <a:t>Anchalee</a:t>
            </a:r>
            <a:r>
              <a:rPr lang="en-US" b="1" dirty="0"/>
              <a:t> (Joy) </a:t>
            </a:r>
            <a:r>
              <a:rPr lang="en-US" b="1" dirty="0" err="1"/>
              <a:t>Panigabutra</a:t>
            </a:r>
            <a:r>
              <a:rPr lang="en-US" b="1" dirty="0"/>
              <a:t>-Roberts</a:t>
            </a:r>
            <a:endParaRPr lang="en-US" dirty="0"/>
          </a:p>
          <a:p>
            <a:pPr algn="ctr"/>
            <a:r>
              <a:rPr lang="en-US" dirty="0"/>
              <a:t>Associate Professor</a:t>
            </a:r>
          </a:p>
          <a:p>
            <a:pPr algn="ctr"/>
            <a:r>
              <a:rPr lang="en-US" dirty="0"/>
              <a:t>Head of Cataloging </a:t>
            </a:r>
          </a:p>
          <a:p>
            <a:pPr algn="ctr"/>
            <a:r>
              <a:rPr lang="en-US" dirty="0"/>
              <a:t>The University of Tennessee Libraries</a:t>
            </a:r>
          </a:p>
          <a:p>
            <a:pPr algn="ctr"/>
            <a:r>
              <a:rPr lang="en-US" dirty="0" err="1"/>
              <a:t>apanigab</a:t>
            </a:r>
            <a:r>
              <a:rPr lang="en-US" dirty="0"/>
              <a:t> at </a:t>
            </a:r>
            <a:r>
              <a:rPr lang="en-US" dirty="0" err="1"/>
              <a:t>utk</a:t>
            </a:r>
            <a:r>
              <a:rPr lang="en-US" dirty="0"/>
              <a:t> dot </a:t>
            </a:r>
            <a:r>
              <a:rPr lang="en-US" dirty="0" err="1"/>
              <a:t>edu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ORCID: 0000-0002-9333-1102</a:t>
            </a:r>
          </a:p>
          <a:p>
            <a:pPr algn="ctr"/>
            <a:r>
              <a:rPr lang="en-US" sz="1800" dirty="0"/>
              <a:t>	7/16/2021	</a:t>
            </a:r>
          </a:p>
          <a:p>
            <a:pPr algn="ctr"/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E19B39-B190-4313-B2D7-935267658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52" y="5524202"/>
            <a:ext cx="2326445" cy="8005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80304B-8232-4F66-8641-6FD9F6517AFF}"/>
              </a:ext>
            </a:extLst>
          </p:cNvPr>
          <p:cNvSpPr txBox="1"/>
          <p:nvPr/>
        </p:nvSpPr>
        <p:spPr>
          <a:xfrm>
            <a:off x="3923072" y="5879689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BB1F8BC-C2FD-4CF5-9D4D-190B528E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6B3DF9F-619F-CF47-9692-F9E44EBDBFBD}"/>
              </a:ext>
            </a:extLst>
          </p:cNvPr>
          <p:cNvSpPr txBox="1">
            <a:spLocks/>
          </p:cNvSpPr>
          <p:nvPr/>
        </p:nvSpPr>
        <p:spPr>
          <a:xfrm>
            <a:off x="207887" y="6326570"/>
            <a:ext cx="3706289" cy="491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377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377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377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377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377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 </a:t>
            </a:r>
            <a:r>
              <a:rPr lang="en-US" sz="1600" i="1" dirty="0"/>
              <a:t>Grant number: RE-246419-OLS-20</a:t>
            </a:r>
          </a:p>
        </p:txBody>
      </p:sp>
    </p:spTree>
    <p:extLst>
      <p:ext uri="{BB962C8B-B14F-4D97-AF65-F5344CB8AC3E}">
        <p14:creationId xmlns:p14="http://schemas.microsoft.com/office/powerpoint/2010/main" val="2188266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B6254-DD0F-4325-B166-439FA00BD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BC4C1A"/>
                </a:solidFill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D5F7F-0475-450B-941D-11B6687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62" y="1315845"/>
            <a:ext cx="10997737" cy="47432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/>
              <a:t>Part I. al-</a:t>
            </a:r>
            <a:r>
              <a:rPr lang="en-US" sz="2800" b="1" dirty="0" err="1"/>
              <a:t>Jazari</a:t>
            </a:r>
            <a:r>
              <a:rPr lang="en-US" sz="2800" b="1" dirty="0"/>
              <a:t> and his contribution to robotics</a:t>
            </a:r>
          </a:p>
          <a:p>
            <a:pPr>
              <a:buClr>
                <a:srgbClr val="BC4C1A"/>
              </a:buClr>
              <a:buFont typeface="Franklin Gothic Book" panose="020B0503020102020204" pitchFamily="34" charset="0"/>
              <a:buChar char="►"/>
            </a:pPr>
            <a:r>
              <a:rPr lang="en-US" dirty="0"/>
              <a:t>a. First encounter at AUC Libraries </a:t>
            </a:r>
          </a:p>
          <a:p>
            <a:pPr>
              <a:buClr>
                <a:srgbClr val="BC4C1A"/>
              </a:buClr>
              <a:buFont typeface="Franklin Gothic Book" panose="020B0503020102020204" pitchFamily="34" charset="0"/>
              <a:buChar char="►"/>
            </a:pPr>
            <a:r>
              <a:rPr lang="en-US" dirty="0"/>
              <a:t>b. Donald Hill &amp; Islamic technology </a:t>
            </a:r>
            <a:endParaRPr lang="en-US" sz="3200" dirty="0"/>
          </a:p>
          <a:p>
            <a:pPr marL="0" indent="0">
              <a:buNone/>
            </a:pPr>
            <a:r>
              <a:rPr lang="en-US" sz="2800" b="1" dirty="0"/>
              <a:t>Part II. </a:t>
            </a:r>
            <a:r>
              <a:rPr lang="en-US" sz="2800" b="1" dirty="0" err="1"/>
              <a:t>Wikidata</a:t>
            </a:r>
            <a:r>
              <a:rPr lang="en-US" sz="2800" b="1" dirty="0"/>
              <a:t> as a platform to understand the power of linked data in action</a:t>
            </a:r>
          </a:p>
          <a:p>
            <a:pPr>
              <a:buClr>
                <a:srgbClr val="00B0F0"/>
              </a:buClr>
              <a:buFont typeface="Franklin Gothic Book" panose="020B0503020102020204" pitchFamily="34" charset="0"/>
              <a:buChar char="►"/>
            </a:pPr>
            <a:r>
              <a:rPr lang="en-US" dirty="0"/>
              <a:t>a. al-</a:t>
            </a:r>
            <a:r>
              <a:rPr lang="en-US" dirty="0" err="1"/>
              <a:t>Jazari</a:t>
            </a:r>
            <a:r>
              <a:rPr lang="en-US" dirty="0"/>
              <a:t>, automatons and Scholia in </a:t>
            </a:r>
            <a:r>
              <a:rPr lang="en-US" dirty="0" err="1"/>
              <a:t>Wikidata</a:t>
            </a:r>
            <a:r>
              <a:rPr lang="en-US" dirty="0"/>
              <a:t> (SWIB2020)</a:t>
            </a:r>
          </a:p>
          <a:p>
            <a:pPr>
              <a:buClr>
                <a:srgbClr val="00B0F0"/>
              </a:buClr>
              <a:buFont typeface="Franklin Gothic Book" panose="020B0503020102020204" pitchFamily="34" charset="0"/>
              <a:buChar char="►"/>
            </a:pPr>
            <a:r>
              <a:rPr lang="en-US" dirty="0"/>
              <a:t>b. GLAM’s convergence in </a:t>
            </a:r>
            <a:r>
              <a:rPr lang="en-US" dirty="0" err="1"/>
              <a:t>Wikidata</a:t>
            </a:r>
            <a:r>
              <a:rPr lang="en-US" dirty="0"/>
              <a:t> via working on ‘al-</a:t>
            </a:r>
            <a:r>
              <a:rPr lang="en-US" dirty="0" err="1"/>
              <a:t>Jazari</a:t>
            </a:r>
            <a:r>
              <a:rPr lang="en-US" dirty="0"/>
              <a:t>’</a:t>
            </a:r>
          </a:p>
          <a:p>
            <a:pPr marL="0" indent="0">
              <a:buNone/>
            </a:pPr>
            <a:r>
              <a:rPr lang="en-US" sz="3000" b="1" dirty="0"/>
              <a:t>Part III. </a:t>
            </a:r>
            <a:r>
              <a:rPr lang="en-US" sz="3000" b="1" dirty="0" err="1"/>
              <a:t>vanderbot</a:t>
            </a:r>
            <a:r>
              <a:rPr lang="en-US" sz="3000" b="1" dirty="0"/>
              <a:t>: batch processing data into </a:t>
            </a:r>
            <a:r>
              <a:rPr lang="en-US" sz="3000" b="1" dirty="0" err="1"/>
              <a:t>Wikidata</a:t>
            </a:r>
            <a:r>
              <a:rPr lang="en-US" sz="3000" b="1" dirty="0"/>
              <a:t> &amp; name authority’s creation </a:t>
            </a:r>
            <a:endParaRPr lang="en-US" sz="4000" b="1" dirty="0"/>
          </a:p>
          <a:p>
            <a:pPr>
              <a:buClr>
                <a:srgbClr val="00B0F0"/>
              </a:buClr>
              <a:buFont typeface="Franklin Gothic Book" panose="020B0503020102020204" pitchFamily="34" charset="0"/>
              <a:buChar char="►"/>
            </a:pPr>
            <a:r>
              <a:rPr lang="en-US" sz="2100" b="1" dirty="0"/>
              <a:t>a. Learning &amp; testing </a:t>
            </a:r>
            <a:r>
              <a:rPr lang="en-US" sz="2100" b="1" dirty="0" err="1"/>
              <a:t>vanderbot</a:t>
            </a:r>
            <a:r>
              <a:rPr lang="en-US" sz="2100" b="1" dirty="0"/>
              <a:t> </a:t>
            </a:r>
          </a:p>
          <a:p>
            <a:pPr>
              <a:buClr>
                <a:srgbClr val="00B0F0"/>
              </a:buClr>
              <a:buFont typeface="Franklin Gothic Book" panose="020B0503020102020204" pitchFamily="34" charset="0"/>
              <a:buChar char="►"/>
            </a:pPr>
            <a:r>
              <a:rPr lang="en-US" sz="2100" b="1" dirty="0"/>
              <a:t>b. Future plans </a:t>
            </a:r>
          </a:p>
          <a:p>
            <a:pPr lvl="1">
              <a:buClr>
                <a:srgbClr val="00B0F0"/>
              </a:buClr>
              <a:buFont typeface="Franklin Gothic Book" panose="020B0503020102020204" pitchFamily="34" charset="0"/>
              <a:buChar char="►"/>
            </a:pPr>
            <a:r>
              <a:rPr lang="en-US" sz="2100" b="1" dirty="0"/>
              <a:t>1) increase the presence of works on Islamic technology in </a:t>
            </a:r>
            <a:r>
              <a:rPr lang="en-US" sz="2100" b="1" dirty="0" err="1"/>
              <a:t>Wikidata</a:t>
            </a:r>
            <a:r>
              <a:rPr lang="en-US" sz="2100" b="1" dirty="0"/>
              <a:t> via </a:t>
            </a:r>
            <a:r>
              <a:rPr lang="en-US" sz="2100" b="1" dirty="0" err="1"/>
              <a:t>vanderbot</a:t>
            </a:r>
            <a:r>
              <a:rPr lang="en-US" sz="2100" b="1" dirty="0"/>
              <a:t> &amp; in collaboration with </a:t>
            </a:r>
            <a:r>
              <a:rPr lang="en-US" sz="2100" dirty="0"/>
              <a:t>Iman </a:t>
            </a:r>
            <a:r>
              <a:rPr lang="en-US" sz="2100" dirty="0" err="1"/>
              <a:t>Dagher</a:t>
            </a:r>
            <a:r>
              <a:rPr lang="en-US" sz="2100" dirty="0"/>
              <a:t>, </a:t>
            </a:r>
            <a:r>
              <a:rPr lang="en-US" sz="2100" b="1" dirty="0"/>
              <a:t>Arabic &amp; Islamic Studies Catalog Librarian, UCLA via Excel sheet </a:t>
            </a:r>
          </a:p>
          <a:p>
            <a:pPr lvl="1">
              <a:buClr>
                <a:srgbClr val="00B0F0"/>
              </a:buClr>
              <a:buFont typeface="Franklin Gothic Book" panose="020B0503020102020204" pitchFamily="34" charset="0"/>
              <a:buChar char="►"/>
            </a:pPr>
            <a:r>
              <a:rPr lang="en-US" sz="2100" b="1" dirty="0"/>
              <a:t>2) @UTK: automate the creation of authority records using the new authority macro to create ‘NACO Lite’ records from </a:t>
            </a:r>
            <a:r>
              <a:rPr lang="en-US" sz="2100" b="1" dirty="0" err="1"/>
              <a:t>Wikidata</a:t>
            </a:r>
            <a:r>
              <a:rPr lang="en-US" sz="2100" b="1" dirty="0"/>
              <a:t> 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3FF01-A946-468C-A8EF-F9BD50F52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908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05212D-4451-2943-9CC5-F2262E573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6CA3D6-5F22-4F46-85B5-534E021FC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593" y="131942"/>
            <a:ext cx="3399245" cy="534608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618AD87-5C27-9149-844E-B589FCFFA458}"/>
              </a:ext>
            </a:extLst>
          </p:cNvPr>
          <p:cNvSpPr/>
          <p:nvPr/>
        </p:nvSpPr>
        <p:spPr>
          <a:xfrm>
            <a:off x="1221971" y="6025992"/>
            <a:ext cx="904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hlinkClick r:id="rId3"/>
            </a:endParaRPr>
          </a:p>
          <a:p>
            <a:endParaRPr lang="en-US" sz="1400" dirty="0">
              <a:hlinkClick r:id="rId3"/>
            </a:endParaRPr>
          </a:p>
          <a:p>
            <a:r>
              <a:rPr lang="en-US" sz="1400" dirty="0">
                <a:hlinkClick r:id="rId3"/>
              </a:rPr>
              <a:t>https://www.trtworld.com/magazine/why-ismail-al-jazari-is-called-the-father-of-medieval-robots-36840</a:t>
            </a:r>
            <a:endParaRPr lang="en-US" sz="1400" dirty="0"/>
          </a:p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3EE04EE-B251-A147-99F5-CD6012DDB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207" y="60895"/>
            <a:ext cx="4233852" cy="573574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838E0CF-4686-294E-920C-3AB8C94A8027}"/>
              </a:ext>
            </a:extLst>
          </p:cNvPr>
          <p:cNvSpPr/>
          <p:nvPr/>
        </p:nvSpPr>
        <p:spPr>
          <a:xfrm>
            <a:off x="5266415" y="3088758"/>
            <a:ext cx="23897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OCLC #610263351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A21ECF-3BFF-EE43-ACDF-C8A3559A0EAF}"/>
              </a:ext>
            </a:extLst>
          </p:cNvPr>
          <p:cNvSpPr txBox="1"/>
          <p:nvPr/>
        </p:nvSpPr>
        <p:spPr>
          <a:xfrm>
            <a:off x="1122971" y="5610933"/>
            <a:ext cx="87801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al-</a:t>
            </a:r>
            <a:r>
              <a:rPr lang="en-US" dirty="0" err="1"/>
              <a:t>Jazari’s</a:t>
            </a:r>
            <a:r>
              <a:rPr lang="en-US" dirty="0"/>
              <a:t> Elephant Clock</a:t>
            </a:r>
            <a:r>
              <a:rPr lang="en-US" sz="1400" dirty="0"/>
              <a:t>: </a:t>
            </a:r>
          </a:p>
          <a:p>
            <a:r>
              <a:rPr lang="en-US" sz="1400" dirty="0">
                <a:hlinkClick r:id="rId5"/>
              </a:rPr>
              <a:t>https://commons.wikimedia.org/wiki/File:Al-Jazari_Automata_Elephant-Clock_1315.jpg</a:t>
            </a:r>
            <a:endParaRPr lang="en-US" sz="1400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5A30C7-AEED-BB4C-8D62-F0B071EDFC57}"/>
              </a:ext>
            </a:extLst>
          </p:cNvPr>
          <p:cNvSpPr txBox="1"/>
          <p:nvPr/>
        </p:nvSpPr>
        <p:spPr>
          <a:xfrm>
            <a:off x="2128058" y="6158897"/>
            <a:ext cx="3849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al-</a:t>
            </a:r>
            <a:r>
              <a:rPr lang="en-US" dirty="0" err="1"/>
              <a:t>Jazari’s</a:t>
            </a:r>
            <a:r>
              <a:rPr lang="en-US" dirty="0"/>
              <a:t> Exhibit at Istanbul Museum</a:t>
            </a:r>
          </a:p>
        </p:txBody>
      </p:sp>
    </p:spTree>
    <p:extLst>
      <p:ext uri="{BB962C8B-B14F-4D97-AF65-F5344CB8AC3E}">
        <p14:creationId xmlns:p14="http://schemas.microsoft.com/office/powerpoint/2010/main" val="24691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D5B3D-A664-1947-A808-508994CE5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9AFEF3-A87C-AC4F-966D-8C0755EB2B19}"/>
              </a:ext>
            </a:extLst>
          </p:cNvPr>
          <p:cNvSpPr/>
          <p:nvPr/>
        </p:nvSpPr>
        <p:spPr>
          <a:xfrm>
            <a:off x="8081319" y="2628781"/>
            <a:ext cx="4098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al-</a:t>
            </a:r>
            <a:r>
              <a:rPr lang="en-US" sz="1400" b="1" dirty="0" err="1"/>
              <a:t>Jazari</a:t>
            </a:r>
            <a:r>
              <a:rPr lang="en-US" sz="1400" dirty="0"/>
              <a:t>: </a:t>
            </a:r>
            <a:r>
              <a:rPr lang="en-US" sz="1400" dirty="0">
                <a:hlinkClick r:id="rId2"/>
              </a:rPr>
              <a:t>https://www.wikidata.org/wiki/Q81627</a:t>
            </a:r>
            <a:endParaRPr lang="en-US" sz="1400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0691C6-6904-2C4D-BF23-E1DABC253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296" y="98854"/>
            <a:ext cx="3993704" cy="2496065"/>
          </a:xfrm>
          <a:prstGeom prst="rect">
            <a:avLst/>
          </a:prstGeom>
          <a:ln w="28575" cmpd="sng">
            <a:solidFill>
              <a:srgbClr val="0070C0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F1F452F-888E-8C44-BC3A-092868579D4F}"/>
              </a:ext>
            </a:extLst>
          </p:cNvPr>
          <p:cNvSpPr/>
          <p:nvPr/>
        </p:nvSpPr>
        <p:spPr>
          <a:xfrm>
            <a:off x="4742958" y="93210"/>
            <a:ext cx="34553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4"/>
              </a:rPr>
              <a:t>https://scholia.toolforge.org/topic/Q787116</a:t>
            </a:r>
            <a:endParaRPr lang="en-US" sz="1200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F258A3-1752-884E-823F-62084B8D7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978" y="93210"/>
            <a:ext cx="3817016" cy="3650887"/>
          </a:xfrm>
          <a:prstGeom prst="rect">
            <a:avLst/>
          </a:prstGeom>
          <a:ln w="9525" cmpd="sng"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83A856-60C1-D442-9A76-D305579C8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2585" y="3124638"/>
            <a:ext cx="3694670" cy="35310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8167A7-C2D8-C841-9298-E2FE0A4F6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4826" y="3799491"/>
            <a:ext cx="3102699" cy="29652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F6FEB0-ECE5-5141-B547-6625F9C49B9E}"/>
              </a:ext>
            </a:extLst>
          </p:cNvPr>
          <p:cNvSpPr txBox="1"/>
          <p:nvPr/>
        </p:nvSpPr>
        <p:spPr>
          <a:xfrm>
            <a:off x="5017622" y="500928"/>
            <a:ext cx="269106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Wikidata</a:t>
            </a:r>
            <a:r>
              <a:rPr lang="en-US" sz="2400" b="1" dirty="0"/>
              <a:t> &amp; Scholia </a:t>
            </a:r>
          </a:p>
          <a:p>
            <a:r>
              <a:rPr lang="en-US" dirty="0"/>
              <a:t>Scholarly publications &amp; visualization tools in </a:t>
            </a:r>
            <a:r>
              <a:rPr lang="en-US" dirty="0" err="1"/>
              <a:t>Wikidata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460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32AA7-9605-0541-857D-EC37D551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2964" y="295510"/>
            <a:ext cx="8216796" cy="1020337"/>
          </a:xfrm>
        </p:spPr>
        <p:txBody>
          <a:bodyPr>
            <a:normAutofit/>
          </a:bodyPr>
          <a:lstStyle/>
          <a:p>
            <a:r>
              <a:rPr lang="en-US" sz="3200" dirty="0"/>
              <a:t>Working with </a:t>
            </a:r>
            <a:r>
              <a:rPr lang="en-US" sz="3200" dirty="0">
                <a:hlinkClick r:id="rId2"/>
              </a:rPr>
              <a:t>vanderbot</a:t>
            </a:r>
            <a:r>
              <a:rPr lang="en-US" sz="3200" dirty="0"/>
              <a:t> &amp; </a:t>
            </a:r>
            <a:r>
              <a:rPr lang="en-US" sz="3200" dirty="0" err="1"/>
              <a:t>Wikidata</a:t>
            </a:r>
            <a:r>
              <a:rPr lang="en-US" sz="3200" dirty="0"/>
              <a:t> Sandbox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AB5BC-2D4E-2841-95FE-AFBE7B819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651761-DDE1-8F4E-B18C-02162AFD87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5261"/>
          <a:stretch/>
        </p:blipFill>
        <p:spPr>
          <a:xfrm>
            <a:off x="695094" y="41821"/>
            <a:ext cx="2968442" cy="3678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491150-F0BE-A44D-949A-9211BF0AB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829" y="3101203"/>
            <a:ext cx="4197811" cy="33130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20E912-70A8-A548-BAF1-F6066B7E9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0404" y="973698"/>
            <a:ext cx="7182653" cy="4255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9C9698-2000-514C-AF5F-7443BF8595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6737" y="1270185"/>
            <a:ext cx="8890000" cy="1130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3A258C-DF33-E843-9945-BE9F1061CB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870" y="2354823"/>
            <a:ext cx="6650490" cy="34666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4D82AE-180C-8443-A73D-E17CF17863D8}"/>
              </a:ext>
            </a:extLst>
          </p:cNvPr>
          <p:cNvSpPr/>
          <p:nvPr/>
        </p:nvSpPr>
        <p:spPr>
          <a:xfrm>
            <a:off x="5160430" y="6083017"/>
            <a:ext cx="4418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https://www.wikidata.org/wiki/Q15397819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51505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ustom 1">
      <a:dk1>
        <a:srgbClr val="000000"/>
      </a:dk1>
      <a:lt1>
        <a:srgbClr val="FFFFFF"/>
      </a:lt1>
      <a:dk2>
        <a:srgbClr val="1A2E40"/>
      </a:dk2>
      <a:lt2>
        <a:srgbClr val="FEFFFF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15599</TotalTime>
  <Words>294</Words>
  <Application>Microsoft Macintosh PowerPoint</Application>
  <PresentationFormat>Widescreen</PresentationFormat>
  <Paragraphs>42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Franklin Gothic Book</vt:lpstr>
      <vt:lpstr>Open Sans 1 Bold</vt:lpstr>
      <vt:lpstr>Crop</vt:lpstr>
      <vt:lpstr>     Connecting islamic technology &amp; the history of robotics in Wikidata via Wikidatabot</vt:lpstr>
      <vt:lpstr>Outline</vt:lpstr>
      <vt:lpstr>PowerPoint Presentation</vt:lpstr>
      <vt:lpstr>PowerPoint Presentation</vt:lpstr>
      <vt:lpstr>Working with vanderbot &amp; Wikidata Sandbox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Panigabutra-Roberts, Joy</cp:lastModifiedBy>
  <cp:revision>219</cp:revision>
  <dcterms:created xsi:type="dcterms:W3CDTF">2020-12-22T23:27:25Z</dcterms:created>
  <dcterms:modified xsi:type="dcterms:W3CDTF">2021-07-22T18:11:29Z</dcterms:modified>
</cp:coreProperties>
</file>