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4" showSpecialPlsOnTitleSld="0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4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emplate examples" id="{FC2B2D5C-3E91-F342-ABBA-D951FBC7F418}">
          <p14:sldIdLst>
            <p14:sldId id="34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28A4"/>
    <a:srgbClr val="186072"/>
    <a:srgbClr val="CEFBF9"/>
    <a:srgbClr val="177F8A"/>
    <a:srgbClr val="7FA6A4"/>
    <a:srgbClr val="1A435D"/>
    <a:srgbClr val="DCEBEE"/>
    <a:srgbClr val="C9E3E6"/>
    <a:srgbClr val="DCE6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66169" autoAdjust="0"/>
  </p:normalViewPr>
  <p:slideViewPr>
    <p:cSldViewPr snapToGrid="0" snapToObjects="1">
      <p:cViewPr>
        <p:scale>
          <a:sx n="36" d="100"/>
          <a:sy n="36" d="100"/>
        </p:scale>
        <p:origin x="-177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E0436-3B66-6246-B76A-AB35D612D64B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9C3A4-BFCB-2C46-B15B-B65FE1043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924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C3619-E428-644C-8CDD-8EBD61BA8D5C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6BABB0-2069-8B47-BFEE-DD8B5EB74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9267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BABB0-2069-8B47-BFEE-DD8B5EB740A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642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30708"/>
            <a:ext cx="7772400" cy="1470025"/>
          </a:xfrm>
        </p:spPr>
        <p:txBody>
          <a:bodyPr/>
          <a:lstStyle>
            <a:lvl1pPr algn="l">
              <a:defRPr b="1">
                <a:solidFill>
                  <a:srgbClr val="1A435D"/>
                </a:solidFill>
                <a:latin typeface="+mj-lt"/>
                <a:cs typeface="Candar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670" y="2348705"/>
            <a:ext cx="4881059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globepiece.ti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8099" y="1994638"/>
            <a:ext cx="3758730" cy="4876190"/>
          </a:xfrm>
          <a:prstGeom prst="rect">
            <a:avLst/>
          </a:prstGeom>
          <a:effectLst>
            <a:outerShdw blurRad="95250" dist="50800" dir="2700000" sx="102000" sy="102000" algn="tl" rotWithShape="0">
              <a:srgbClr val="000000">
                <a:alpha val="36000"/>
              </a:srgbClr>
            </a:outerShdw>
          </a:effectLst>
        </p:spPr>
      </p:pic>
      <p:pic>
        <p:nvPicPr>
          <p:cNvPr id="11" name="Picture 10" descr="DataONE_South America LOGO.t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5800" y="5869284"/>
            <a:ext cx="1905000" cy="45452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6208" cy="1167319"/>
          </a:xfrm>
          <a:prstGeom prst="rect">
            <a:avLst/>
          </a:prstGeom>
          <a:gradFill>
            <a:gsLst>
              <a:gs pos="0">
                <a:srgbClr val="186072"/>
              </a:gs>
              <a:gs pos="100000">
                <a:srgbClr val="CEFBF9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embossedglobe2.tif"/>
          <p:cNvPicPr>
            <a:picLocks noChangeAspect="1"/>
          </p:cNvPicPr>
          <p:nvPr userDrawn="1"/>
        </p:nvPicPr>
        <p:blipFill rotWithShape="1">
          <a:blip r:embed="rId2"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96" b="16971"/>
          <a:stretch/>
        </p:blipFill>
        <p:spPr>
          <a:xfrm>
            <a:off x="0" y="8522"/>
            <a:ext cx="1056962" cy="11587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6208" cy="1167319"/>
          </a:xfrm>
          <a:prstGeom prst="rect">
            <a:avLst/>
          </a:prstGeom>
          <a:gradFill>
            <a:gsLst>
              <a:gs pos="0">
                <a:srgbClr val="186072"/>
              </a:gs>
              <a:gs pos="100000">
                <a:srgbClr val="CEFBF9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embossedglobe2.tif"/>
          <p:cNvPicPr>
            <a:picLocks noChangeAspect="1"/>
          </p:cNvPicPr>
          <p:nvPr userDrawn="1"/>
        </p:nvPicPr>
        <p:blipFill rotWithShape="1">
          <a:blip r:embed="rId2"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96" b="16971"/>
          <a:stretch/>
        </p:blipFill>
        <p:spPr>
          <a:xfrm>
            <a:off x="0" y="8522"/>
            <a:ext cx="1056962" cy="11587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91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91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6208" cy="1167319"/>
          </a:xfrm>
          <a:prstGeom prst="rect">
            <a:avLst/>
          </a:prstGeom>
          <a:gradFill>
            <a:gsLst>
              <a:gs pos="0">
                <a:srgbClr val="186072"/>
              </a:gs>
              <a:gs pos="100000">
                <a:srgbClr val="CEFBF9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embossedglobe2.tif"/>
          <p:cNvPicPr>
            <a:picLocks noChangeAspect="1"/>
          </p:cNvPicPr>
          <p:nvPr userDrawn="1"/>
        </p:nvPicPr>
        <p:blipFill rotWithShape="1">
          <a:blip r:embed="rId2"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96" b="16971"/>
          <a:stretch/>
        </p:blipFill>
        <p:spPr>
          <a:xfrm>
            <a:off x="0" y="8522"/>
            <a:ext cx="1056962" cy="11587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glo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6208" cy="685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6208" cy="1167319"/>
          </a:xfrm>
          <a:prstGeom prst="rect">
            <a:avLst/>
          </a:prstGeom>
          <a:gradFill>
            <a:gsLst>
              <a:gs pos="0">
                <a:srgbClr val="186072"/>
              </a:gs>
              <a:gs pos="100000">
                <a:srgbClr val="CEFBF9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embossedglobe2.tif"/>
          <p:cNvPicPr>
            <a:picLocks noChangeAspect="1"/>
          </p:cNvPicPr>
          <p:nvPr userDrawn="1"/>
        </p:nvPicPr>
        <p:blipFill rotWithShape="1">
          <a:blip r:embed="rId2"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96" b="16971"/>
          <a:stretch/>
        </p:blipFill>
        <p:spPr>
          <a:xfrm>
            <a:off x="0" y="8522"/>
            <a:ext cx="1056962" cy="115879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268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346908"/>
            <a:ext cx="8229600" cy="497321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277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ck with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6208" cy="685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509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6208" cy="1167319"/>
          </a:xfrm>
          <a:prstGeom prst="rect">
            <a:avLst/>
          </a:prstGeom>
          <a:gradFill>
            <a:gsLst>
              <a:gs pos="0">
                <a:srgbClr val="186072"/>
              </a:gs>
              <a:gs pos="100000">
                <a:srgbClr val="CEFBF9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embossedglobe2.tif"/>
          <p:cNvPicPr>
            <a:picLocks noChangeAspect="1"/>
          </p:cNvPicPr>
          <p:nvPr userDrawn="1"/>
        </p:nvPicPr>
        <p:blipFill rotWithShape="1">
          <a:blip r:embed="rId2"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96" b="16971"/>
          <a:stretch/>
        </p:blipFill>
        <p:spPr>
          <a:xfrm>
            <a:off x="0" y="8522"/>
            <a:ext cx="1056962" cy="1158797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268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27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6000">
              <a:schemeClr val="bg1"/>
            </a:gs>
            <a:gs pos="100000">
              <a:srgbClr val="DCEBEE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26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46908"/>
            <a:ext cx="8229600" cy="4973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2608" y="64914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86072"/>
                </a:solidFill>
              </a:defRPr>
            </a:lvl1pPr>
          </a:lstStyle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7" r:id="rId6"/>
    <p:sldLayoutId id="2147483656" r:id="rId7"/>
    <p:sldLayoutId id="2147483659" r:id="rId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rgbClr val="1A435D"/>
          </a:solidFill>
          <a:latin typeface="+mn-lt"/>
          <a:ea typeface="+mn-ea"/>
          <a:cs typeface="Cambria"/>
        </a:defRPr>
      </a:lvl1pPr>
      <a:lvl2pPr marL="577850" indent="-231775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1A435D"/>
          </a:solidFill>
          <a:latin typeface="+mn-lt"/>
          <a:ea typeface="+mn-ea"/>
          <a:cs typeface="Cambria"/>
        </a:defRPr>
      </a:lvl2pPr>
      <a:lvl3pPr marL="795338" indent="-217488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rgbClr val="1A435D"/>
          </a:solidFill>
          <a:latin typeface="+mn-lt"/>
          <a:ea typeface="+mn-ea"/>
          <a:cs typeface="Cambria"/>
        </a:defRPr>
      </a:lvl3pPr>
      <a:lvl4pPr marL="1257300" indent="-231775" algn="l" defTabSz="457200" rtl="0" eaLnBrk="1" latinLnBrk="0" hangingPunct="1">
        <a:spcBef>
          <a:spcPct val="20000"/>
        </a:spcBef>
        <a:buFontTx/>
        <a:buNone/>
        <a:defRPr sz="2000" i="1" kern="1200">
          <a:solidFill>
            <a:srgbClr val="1A435D"/>
          </a:solidFill>
          <a:latin typeface="+mn-lt"/>
          <a:ea typeface="+mn-ea"/>
          <a:cs typeface="Cambria"/>
        </a:defRPr>
      </a:lvl4pPr>
      <a:lvl5pPr marL="2057400" indent="-228600" algn="l" defTabSz="457200" rtl="0" eaLnBrk="1" latinLnBrk="0" hangingPunct="1">
        <a:spcBef>
          <a:spcPct val="20000"/>
        </a:spcBef>
        <a:buFontTx/>
        <a:buNone/>
        <a:defRPr sz="2000" i="1" kern="1200">
          <a:solidFill>
            <a:srgbClr val="1A435D"/>
          </a:solidFill>
          <a:latin typeface="+mn-lt"/>
          <a:ea typeface="+mn-ea"/>
          <a:cs typeface="Cambri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01168" y="198774"/>
            <a:ext cx="8741664" cy="457200"/>
          </a:xfrm>
          <a:prstGeom prst="roundRect">
            <a:avLst/>
          </a:prstGeom>
          <a:solidFill>
            <a:schemeClr val="bg1">
              <a:alpha val="62000"/>
            </a:schemeClr>
          </a:solidFill>
          <a:ln>
            <a:solidFill>
              <a:schemeClr val="bg2">
                <a:lumMod val="1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n>
                  <a:solidFill>
                    <a:srgbClr val="1E1C11"/>
                  </a:solidFill>
                </a:ln>
                <a:solidFill>
                  <a:schemeClr val="tx1"/>
                </a:solidFill>
                <a:latin typeface="Cambria"/>
                <a:cs typeface="Cambria"/>
              </a:rPr>
              <a:t>Sociocultural </a:t>
            </a:r>
            <a:r>
              <a:rPr lang="en-US" dirty="0" smtClean="0">
                <a:ln>
                  <a:solidFill>
                    <a:srgbClr val="1E1C11"/>
                  </a:solidFill>
                </a:ln>
                <a:solidFill>
                  <a:schemeClr val="tx1"/>
                </a:solidFill>
                <a:latin typeface="Cambria"/>
                <a:cs typeface="Cambria"/>
              </a:rPr>
              <a:t>WG Update</a:t>
            </a:r>
            <a:endParaRPr lang="en-US" dirty="0">
              <a:ln>
                <a:solidFill>
                  <a:srgbClr val="1E1C11"/>
                </a:solidFill>
              </a:ln>
              <a:solidFill>
                <a:schemeClr val="tx1"/>
              </a:solidFill>
              <a:latin typeface="Cambria"/>
              <a:cs typeface="Cambria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01168" y="745428"/>
            <a:ext cx="8741664" cy="5895016"/>
            <a:chOff x="201168" y="808373"/>
            <a:chExt cx="8741664" cy="5895016"/>
          </a:xfrm>
        </p:grpSpPr>
        <p:sp>
          <p:nvSpPr>
            <p:cNvPr id="16" name="Rounded Rectangle 15"/>
            <p:cNvSpPr/>
            <p:nvPr/>
          </p:nvSpPr>
          <p:spPr>
            <a:xfrm>
              <a:off x="201168" y="808373"/>
              <a:ext cx="4308017" cy="2884563"/>
            </a:xfrm>
            <a:prstGeom prst="roundRect">
              <a:avLst>
                <a:gd name="adj" fmla="val 2664"/>
              </a:avLst>
            </a:prstGeom>
            <a:solidFill>
              <a:schemeClr val="bg1"/>
            </a:solidFill>
            <a:ln>
              <a:solidFill>
                <a:schemeClr val="bg2">
                  <a:lumMod val="1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b="1" dirty="0" smtClean="0">
                  <a:solidFill>
                    <a:schemeClr val="tx1"/>
                  </a:solidFill>
                  <a:latin typeface="Gill Sans"/>
                  <a:cs typeface="Gill Sans"/>
                </a:rPr>
                <a:t>Goal</a:t>
              </a: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4634815" y="808373"/>
              <a:ext cx="4308017" cy="2884563"/>
            </a:xfrm>
            <a:prstGeom prst="roundRect">
              <a:avLst>
                <a:gd name="adj" fmla="val 2664"/>
              </a:avLst>
            </a:prstGeom>
            <a:solidFill>
              <a:srgbClr val="FFFFFF"/>
            </a:solidFill>
            <a:ln>
              <a:solidFill>
                <a:schemeClr val="bg2">
                  <a:lumMod val="1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r"/>
              <a:r>
                <a:rPr lang="en-US" b="1" dirty="0" smtClean="0">
                  <a:solidFill>
                    <a:schemeClr val="tx1"/>
                  </a:solidFill>
                  <a:latin typeface="Gill Sans"/>
                  <a:cs typeface="Gill Sans"/>
                </a:rPr>
                <a:t>Products</a:t>
              </a:r>
              <a:endParaRPr lang="en-US" b="1" dirty="0">
                <a:solidFill>
                  <a:schemeClr val="tx1"/>
                </a:solidFill>
                <a:latin typeface="Gill Sans"/>
                <a:cs typeface="Gill Sans"/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201168" y="3818826"/>
              <a:ext cx="4308017" cy="2884563"/>
            </a:xfrm>
            <a:prstGeom prst="roundRect">
              <a:avLst>
                <a:gd name="adj" fmla="val 2664"/>
              </a:avLst>
            </a:prstGeom>
            <a:solidFill>
              <a:srgbClr val="FFFFFF"/>
            </a:solidFill>
            <a:ln>
              <a:solidFill>
                <a:schemeClr val="bg2">
                  <a:lumMod val="1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r>
                <a:rPr lang="en-US" b="1" dirty="0" smtClean="0">
                  <a:solidFill>
                    <a:schemeClr val="tx1"/>
                  </a:solidFill>
                  <a:latin typeface="Gill Sans"/>
                  <a:cs typeface="Gill Sans"/>
                </a:rPr>
                <a:t>This Meeting</a:t>
              </a:r>
              <a:endParaRPr lang="en-US" b="1" dirty="0">
                <a:solidFill>
                  <a:schemeClr val="tx1"/>
                </a:solidFill>
                <a:latin typeface="Gill Sans"/>
                <a:cs typeface="Gill Sans"/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4634815" y="3818826"/>
              <a:ext cx="4308017" cy="2884563"/>
            </a:xfrm>
            <a:prstGeom prst="roundRect">
              <a:avLst>
                <a:gd name="adj" fmla="val 2664"/>
              </a:avLst>
            </a:prstGeom>
            <a:solidFill>
              <a:srgbClr val="FFFFFF"/>
            </a:solidFill>
            <a:ln>
              <a:solidFill>
                <a:schemeClr val="bg2">
                  <a:lumMod val="1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r>
                <a:rPr lang="en-US" b="1" dirty="0" smtClean="0">
                  <a:solidFill>
                    <a:schemeClr val="tx1"/>
                  </a:solidFill>
                  <a:latin typeface="Gill Sans"/>
                  <a:cs typeface="Gill Sans"/>
                </a:rPr>
                <a:t>Going Forward</a:t>
              </a:r>
              <a:endParaRPr lang="en-US" b="1" dirty="0">
                <a:solidFill>
                  <a:schemeClr val="tx1"/>
                </a:solidFill>
                <a:latin typeface="Gill Sans"/>
                <a:cs typeface="Gill Sans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4681909" y="3818826"/>
            <a:ext cx="42106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600" dirty="0"/>
              <a:t>W</a:t>
            </a:r>
            <a:r>
              <a:rPr lang="en-US" sz="1600" dirty="0" smtClean="0"/>
              <a:t>hat </a:t>
            </a:r>
            <a:r>
              <a:rPr lang="en-US" sz="1600" dirty="0"/>
              <a:t>message should </a:t>
            </a:r>
            <a:r>
              <a:rPr lang="en-US" sz="1600" dirty="0" err="1" smtClean="0"/>
              <a:t>DataONEconvey</a:t>
            </a:r>
            <a:r>
              <a:rPr lang="en-US" sz="1600" dirty="0" smtClean="0"/>
              <a:t>?</a:t>
            </a:r>
            <a:endParaRPr lang="en-US" sz="1600" dirty="0" smtClean="0"/>
          </a:p>
          <a:p>
            <a:pPr marL="342900" indent="-342900">
              <a:buAutoNum type="arabicPeriod"/>
            </a:pPr>
            <a:r>
              <a:rPr lang="en-US" sz="1600" dirty="0" smtClean="0"/>
              <a:t>How do we use survey &amp; usability data?</a:t>
            </a:r>
          </a:p>
          <a:p>
            <a:pPr marL="342900" indent="-342900">
              <a:buAutoNum type="arabicPeriod"/>
            </a:pPr>
            <a:r>
              <a:rPr lang="en-US" sz="1600" dirty="0" smtClean="0"/>
              <a:t>How do we keep members engaged?</a:t>
            </a:r>
          </a:p>
          <a:p>
            <a:pPr marL="342900" indent="-342900">
              <a:buAutoNum type="arabicPeriod"/>
            </a:pPr>
            <a:endParaRPr lang="en-US" sz="1600" dirty="0"/>
          </a:p>
          <a:p>
            <a:pPr marL="342900" indent="-342900">
              <a:buAutoNum type="arabicPeriod"/>
            </a:pPr>
            <a:endParaRPr lang="en-US" sz="1600" dirty="0" smtClean="0"/>
          </a:p>
          <a:p>
            <a:r>
              <a:rPr lang="en-US" sz="1600" dirty="0"/>
              <a:t>	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0" y="1176016"/>
            <a:ext cx="25420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1. Stakeholder Network</a:t>
            </a:r>
          </a:p>
          <a:p>
            <a:r>
              <a:rPr lang="en-US" sz="1600" dirty="0" smtClean="0"/>
              <a:t>2. Personas</a:t>
            </a:r>
          </a:p>
          <a:p>
            <a:r>
              <a:rPr lang="en-US" sz="1600" dirty="0" smtClean="0"/>
              <a:t>3. COI Network</a:t>
            </a:r>
          </a:p>
          <a:p>
            <a:r>
              <a:rPr lang="en-US" sz="1600" dirty="0" smtClean="0"/>
              <a:t>4. Sociocultural view</a:t>
            </a:r>
          </a:p>
          <a:p>
            <a:r>
              <a:rPr lang="en-US" sz="1600" dirty="0" smtClean="0"/>
              <a:t>5. Intergroup collaborations</a:t>
            </a:r>
          </a:p>
          <a:p>
            <a:r>
              <a:rPr lang="en-US" sz="1600" dirty="0" smtClean="0"/>
              <a:t>6. Body of applied research</a:t>
            </a:r>
          </a:p>
          <a:p>
            <a:r>
              <a:rPr lang="en-US" sz="1600" dirty="0" smtClean="0"/>
              <a:t>7. Data ONE Principles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8579" y="1220498"/>
            <a:ext cx="421060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1. Understand </a:t>
            </a:r>
            <a:r>
              <a:rPr lang="en-US" sz="1600" dirty="0" err="1" smtClean="0"/>
              <a:t>DataONE</a:t>
            </a:r>
            <a:r>
              <a:rPr lang="en-US" sz="1600" dirty="0" smtClean="0"/>
              <a:t> environment</a:t>
            </a:r>
          </a:p>
          <a:p>
            <a:r>
              <a:rPr lang="en-US" sz="1600" dirty="0" smtClean="0"/>
              <a:t>2. Understand Scientists  &amp; the Data Life Cycle</a:t>
            </a:r>
          </a:p>
          <a:p>
            <a:r>
              <a:rPr lang="en-US" sz="1600" dirty="0" smtClean="0"/>
              <a:t>3. Understand potential reach of </a:t>
            </a:r>
            <a:r>
              <a:rPr lang="en-US" sz="1600" dirty="0" err="1" smtClean="0"/>
              <a:t>DataONE</a:t>
            </a:r>
            <a:endParaRPr lang="en-US" sz="1600" dirty="0"/>
          </a:p>
          <a:p>
            <a:r>
              <a:rPr lang="en-US" sz="1600" dirty="0" smtClean="0"/>
              <a:t>4. Empower </a:t>
            </a:r>
            <a:r>
              <a:rPr lang="en-US" sz="1600" dirty="0"/>
              <a:t>project </a:t>
            </a:r>
            <a:r>
              <a:rPr lang="en-US" sz="1600" dirty="0" smtClean="0"/>
              <a:t>members</a:t>
            </a:r>
          </a:p>
          <a:p>
            <a:r>
              <a:rPr lang="en-US" sz="1600" dirty="0" smtClean="0"/>
              <a:t>5. Communicate with other </a:t>
            </a:r>
            <a:r>
              <a:rPr lang="en-US" sz="1600" dirty="0" err="1" smtClean="0"/>
              <a:t>DataNETs</a:t>
            </a:r>
            <a:endParaRPr lang="en-US" sz="1600" dirty="0" smtClean="0"/>
          </a:p>
          <a:p>
            <a:pPr marL="342900" indent="-342900">
              <a:buAutoNum type="arabicPeriod" startAt="4"/>
            </a:pPr>
            <a:endParaRPr lang="en-US" sz="1600" dirty="0" smtClean="0"/>
          </a:p>
          <a:p>
            <a:r>
              <a:rPr lang="en-US" sz="1600" dirty="0"/>
              <a:t>	</a:t>
            </a:r>
          </a:p>
        </p:txBody>
      </p:sp>
      <p:pic>
        <p:nvPicPr>
          <p:cNvPr id="24" name="Picture 23" descr="person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628" y="4875529"/>
            <a:ext cx="2576303" cy="1738587"/>
          </a:xfrm>
          <a:prstGeom prst="rect">
            <a:avLst/>
          </a:prstGeom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0844" y="5319595"/>
            <a:ext cx="621870" cy="850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201167" y="3818826"/>
            <a:ext cx="43080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600" dirty="0" smtClean="0"/>
              <a:t>Further identify &amp; organize accomplishments</a:t>
            </a:r>
          </a:p>
          <a:p>
            <a:pPr marL="342900" indent="-342900">
              <a:buAutoNum type="arabicPeriod"/>
            </a:pPr>
            <a:r>
              <a:rPr lang="en-US" sz="1600" dirty="0" smtClean="0"/>
              <a:t>Examine objectives laid out in charter</a:t>
            </a:r>
          </a:p>
          <a:p>
            <a:pPr marL="342900" indent="-342900">
              <a:buAutoNum type="arabicPeriod"/>
            </a:pPr>
            <a:r>
              <a:rPr lang="en-US" sz="1600" dirty="0" smtClean="0"/>
              <a:t>Highlight inter-working group </a:t>
            </a:r>
            <a:r>
              <a:rPr lang="en-US" sz="1600" dirty="0" smtClean="0"/>
              <a:t>collaborations</a:t>
            </a:r>
            <a:r>
              <a:rPr lang="en-US" sz="1600" dirty="0"/>
              <a:t>	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258403" y="992821"/>
            <a:ext cx="501561" cy="36639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076" y="4744336"/>
            <a:ext cx="2300768" cy="1799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Right Arrow 27"/>
          <p:cNvSpPr/>
          <p:nvPr/>
        </p:nvSpPr>
        <p:spPr>
          <a:xfrm>
            <a:off x="4372834" y="6137107"/>
            <a:ext cx="501561" cy="36639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620" y="1675630"/>
            <a:ext cx="2724912" cy="178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066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108</Words>
  <Application>Microsoft Office PowerPoint</Application>
  <PresentationFormat>On-screen Show (4:3)</PresentationFormat>
  <Paragraphs>29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Amber Budden</dc:creator>
  <cp:lastModifiedBy>Kimberly</cp:lastModifiedBy>
  <cp:revision>58</cp:revision>
  <dcterms:created xsi:type="dcterms:W3CDTF">2010-12-07T16:16:33Z</dcterms:created>
  <dcterms:modified xsi:type="dcterms:W3CDTF">2014-05-13T04:17:15Z</dcterms:modified>
</cp:coreProperties>
</file>