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75" r:id="rId1"/>
  </p:sldMasterIdLst>
  <p:notesMasterIdLst>
    <p:notesMasterId r:id="rId24"/>
  </p:notesMasterIdLst>
  <p:sldIdLst>
    <p:sldId id="291" r:id="rId2"/>
    <p:sldId id="265" r:id="rId3"/>
    <p:sldId id="264" r:id="rId4"/>
    <p:sldId id="263" r:id="rId5"/>
    <p:sldId id="274" r:id="rId6"/>
    <p:sldId id="261" r:id="rId7"/>
    <p:sldId id="259" r:id="rId8"/>
    <p:sldId id="258" r:id="rId9"/>
    <p:sldId id="266" r:id="rId10"/>
    <p:sldId id="277" r:id="rId11"/>
    <p:sldId id="276" r:id="rId12"/>
    <p:sldId id="262" r:id="rId13"/>
    <p:sldId id="275" r:id="rId14"/>
    <p:sldId id="268" r:id="rId15"/>
    <p:sldId id="294" r:id="rId16"/>
    <p:sldId id="293" r:id="rId17"/>
    <p:sldId id="295" r:id="rId18"/>
    <p:sldId id="297" r:id="rId19"/>
    <p:sldId id="296" r:id="rId20"/>
    <p:sldId id="284" r:id="rId21"/>
    <p:sldId id="298" r:id="rId22"/>
    <p:sldId id="28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83083"/>
  </p:normalViewPr>
  <p:slideViewPr>
    <p:cSldViewPr snapToGrid="0" snapToObjects="1">
      <p:cViewPr varScale="1">
        <p:scale>
          <a:sx n="81" d="100"/>
          <a:sy n="81" d="100"/>
        </p:scale>
        <p:origin x="216"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12F6A7-76AE-854A-B92C-749A42F2339A}" type="datetimeFigureOut">
              <a:rPr lang="en-US" smtClean="0"/>
              <a:t>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E0DFEB-7821-034B-BEBA-19484894035E}" type="slidenum">
              <a:rPr lang="en-US" smtClean="0"/>
              <a:t>‹#›</a:t>
            </a:fld>
            <a:endParaRPr lang="en-US"/>
          </a:p>
        </p:txBody>
      </p:sp>
    </p:spTree>
    <p:extLst>
      <p:ext uri="{BB962C8B-B14F-4D97-AF65-F5344CB8AC3E}">
        <p14:creationId xmlns:p14="http://schemas.microsoft.com/office/powerpoint/2010/main" val="333677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Organizational and Needs assessment </a:t>
            </a:r>
            <a:endParaRPr lang="en-US" dirty="0"/>
          </a:p>
        </p:txBody>
      </p:sp>
      <p:sp>
        <p:nvSpPr>
          <p:cNvPr id="4" name="Slide Number Placeholder 3"/>
          <p:cNvSpPr>
            <a:spLocks noGrp="1"/>
          </p:cNvSpPr>
          <p:nvPr>
            <p:ph type="sldNum" sz="quarter" idx="5"/>
          </p:nvPr>
        </p:nvSpPr>
        <p:spPr/>
        <p:txBody>
          <a:bodyPr/>
          <a:lstStyle/>
          <a:p>
            <a:fld id="{66E0DFEB-7821-034B-BEBA-19484894035E}" type="slidenum">
              <a:rPr lang="en-US" smtClean="0"/>
              <a:t>12</a:t>
            </a:fld>
            <a:endParaRPr lang="en-US"/>
          </a:p>
        </p:txBody>
      </p:sp>
    </p:spTree>
    <p:extLst>
      <p:ext uri="{BB962C8B-B14F-4D97-AF65-F5344CB8AC3E}">
        <p14:creationId xmlns:p14="http://schemas.microsoft.com/office/powerpoint/2010/main" val="3312474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A2DC7E-49B6-5246-B8FE-4C8DC54A0FAD}" type="datetimeFigureOut">
              <a:rPr lang="en-US" smtClean="0"/>
              <a:t>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2288071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A2DC7E-49B6-5246-B8FE-4C8DC54A0FAD}" type="datetimeFigureOut">
              <a:rPr lang="en-US" smtClean="0"/>
              <a:t>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577310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A2DC7E-49B6-5246-B8FE-4C8DC54A0FAD}" type="datetimeFigureOut">
              <a:rPr lang="en-US" smtClean="0"/>
              <a:t>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1348177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A2DC7E-49B6-5246-B8FE-4C8DC54A0FAD}" type="datetimeFigureOut">
              <a:rPr lang="en-US" smtClean="0"/>
              <a:t>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911499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A2DC7E-49B6-5246-B8FE-4C8DC54A0FAD}" type="datetimeFigureOut">
              <a:rPr lang="en-US" smtClean="0"/>
              <a:t>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296854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FA2DC7E-49B6-5246-B8FE-4C8DC54A0FAD}" type="datetimeFigureOut">
              <a:rPr lang="en-US" smtClean="0"/>
              <a:t>4/20/23</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3863766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6FA2DC7E-49B6-5246-B8FE-4C8DC54A0FAD}" type="datetimeFigureOut">
              <a:rPr lang="en-US" smtClean="0"/>
              <a:t>4/20/23</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2308942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6FA2DC7E-49B6-5246-B8FE-4C8DC54A0FAD}" type="datetimeFigureOut">
              <a:rPr lang="en-US" smtClean="0"/>
              <a:t>4/20/23</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4205448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FA2DC7E-49B6-5246-B8FE-4C8DC54A0FAD}" type="datetimeFigureOut">
              <a:rPr lang="en-US" smtClean="0"/>
              <a:t>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3849990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FA2DC7E-49B6-5246-B8FE-4C8DC54A0FAD}" type="datetimeFigureOut">
              <a:rPr lang="en-US" smtClean="0"/>
              <a:t>4/20/23</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345851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FA2DC7E-49B6-5246-B8FE-4C8DC54A0FAD}" type="datetimeFigureOut">
              <a:rPr lang="en-US" smtClean="0"/>
              <a:t>4/20/23</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0F3E94EE-0CB0-9E41-A1A4-5EFE60A815F6}" type="slidenum">
              <a:rPr lang="en-US" smtClean="0"/>
              <a:t>‹#›</a:t>
            </a:fld>
            <a:endParaRPr lang="en-US"/>
          </a:p>
        </p:txBody>
      </p:sp>
    </p:spTree>
    <p:extLst>
      <p:ext uri="{BB962C8B-B14F-4D97-AF65-F5344CB8AC3E}">
        <p14:creationId xmlns:p14="http://schemas.microsoft.com/office/powerpoint/2010/main" val="3492886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6FA2DC7E-49B6-5246-B8FE-4C8DC54A0FAD}" type="datetimeFigureOut">
              <a:rPr lang="en-US" smtClean="0"/>
              <a:t>4/20/23</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0F3E94EE-0CB0-9E41-A1A4-5EFE60A815F6}" type="slidenum">
              <a:rPr lang="en-US" smtClean="0"/>
              <a:t>‹#›</a:t>
            </a:fld>
            <a:endParaRPr lang="en-US"/>
          </a:p>
        </p:txBody>
      </p:sp>
    </p:spTree>
    <p:extLst>
      <p:ext uri="{BB962C8B-B14F-4D97-AF65-F5344CB8AC3E}">
        <p14:creationId xmlns:p14="http://schemas.microsoft.com/office/powerpoint/2010/main" val="3148686232"/>
      </p:ext>
    </p:extLst>
  </p:cSld>
  <p:clrMap bg1="lt1" tx1="dk1" bg2="lt2" tx2="dk2" accent1="accent1" accent2="accent2" accent3="accent3" accent4="accent4" accent5="accent5" accent6="accent6" hlink="hlink" folHlink="folHlink"/>
  <p:sldLayoutIdLst>
    <p:sldLayoutId id="2147484276" r:id="rId1"/>
    <p:sldLayoutId id="2147484277" r:id="rId2"/>
    <p:sldLayoutId id="2147484278" r:id="rId3"/>
    <p:sldLayoutId id="2147484279" r:id="rId4"/>
    <p:sldLayoutId id="2147484280" r:id="rId5"/>
    <p:sldLayoutId id="2147484281" r:id="rId6"/>
    <p:sldLayoutId id="2147484282" r:id="rId7"/>
    <p:sldLayoutId id="2147484283" r:id="rId8"/>
    <p:sldLayoutId id="2147484284" r:id="rId9"/>
    <p:sldLayoutId id="2147484285" r:id="rId10"/>
    <p:sldLayoutId id="2147484286"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02BA7-4F54-BF56-3C88-B7F3D33063F0}"/>
              </a:ext>
            </a:extLst>
          </p:cNvPr>
          <p:cNvSpPr>
            <a:spLocks noGrp="1"/>
          </p:cNvSpPr>
          <p:nvPr>
            <p:ph type="ctrTitle"/>
          </p:nvPr>
        </p:nvSpPr>
        <p:spPr>
          <a:xfrm>
            <a:off x="1100015" y="955548"/>
            <a:ext cx="7315200" cy="3255264"/>
          </a:xfrm>
        </p:spPr>
        <p:txBody>
          <a:bodyPr>
            <a:normAutofit/>
          </a:bodyPr>
          <a:lstStyle/>
          <a:p>
            <a:br>
              <a:rPr lang="en-US" sz="3200" dirty="0"/>
            </a:br>
            <a:r>
              <a:rPr lang="en-US" sz="3200" b="1" dirty="0"/>
              <a:t>Diabetes Management in Preoperative Hospitalized Patients: Improving Quality Measures on an Orthopedic Trauma and Surgical Unit</a:t>
            </a:r>
            <a:endParaRPr lang="en-US" sz="3200" dirty="0"/>
          </a:p>
        </p:txBody>
      </p:sp>
      <p:sp>
        <p:nvSpPr>
          <p:cNvPr id="3" name="Subtitle 2">
            <a:extLst>
              <a:ext uri="{FF2B5EF4-FFF2-40B4-BE49-F238E27FC236}">
                <a16:creationId xmlns:a16="http://schemas.microsoft.com/office/drawing/2014/main" id="{9346E4E5-BEF4-EF34-8D42-DEC3A84F2D81}"/>
              </a:ext>
            </a:extLst>
          </p:cNvPr>
          <p:cNvSpPr>
            <a:spLocks noGrp="1"/>
          </p:cNvSpPr>
          <p:nvPr>
            <p:ph type="subTitle" idx="1"/>
          </p:nvPr>
        </p:nvSpPr>
        <p:spPr/>
        <p:txBody>
          <a:bodyPr/>
          <a:lstStyle/>
          <a:p>
            <a:r>
              <a:rPr lang="en-US" dirty="0"/>
              <a:t>Caroline Kinkaid RN</a:t>
            </a:r>
          </a:p>
          <a:p>
            <a:r>
              <a:rPr lang="en-US" dirty="0"/>
              <a:t>The University of Tennessee, Knoxville </a:t>
            </a:r>
          </a:p>
          <a:p>
            <a:endParaRPr lang="en-US" dirty="0"/>
          </a:p>
        </p:txBody>
      </p:sp>
    </p:spTree>
    <p:extLst>
      <p:ext uri="{BB962C8B-B14F-4D97-AF65-F5344CB8AC3E}">
        <p14:creationId xmlns:p14="http://schemas.microsoft.com/office/powerpoint/2010/main" val="1586223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D5345-C413-7D43-7B91-3DA61C8C1166}"/>
              </a:ext>
            </a:extLst>
          </p:cNvPr>
          <p:cNvSpPr>
            <a:spLocks noGrp="1"/>
          </p:cNvSpPr>
          <p:nvPr>
            <p:ph type="title"/>
          </p:nvPr>
        </p:nvSpPr>
        <p:spPr/>
        <p:txBody>
          <a:bodyPr/>
          <a:lstStyle/>
          <a:p>
            <a:r>
              <a:rPr lang="en-US" dirty="0"/>
              <a:t>Clinical Expertise </a:t>
            </a:r>
          </a:p>
        </p:txBody>
      </p:sp>
      <p:sp>
        <p:nvSpPr>
          <p:cNvPr id="3" name="Content Placeholder 2">
            <a:extLst>
              <a:ext uri="{FF2B5EF4-FFF2-40B4-BE49-F238E27FC236}">
                <a16:creationId xmlns:a16="http://schemas.microsoft.com/office/drawing/2014/main" id="{3B5159E2-6469-8D84-9FB4-49AF7901B8D2}"/>
              </a:ext>
            </a:extLst>
          </p:cNvPr>
          <p:cNvSpPr>
            <a:spLocks noGrp="1"/>
          </p:cNvSpPr>
          <p:nvPr>
            <p:ph idx="1"/>
          </p:nvPr>
        </p:nvSpPr>
        <p:spPr/>
        <p:txBody>
          <a:bodyPr>
            <a:normAutofit/>
          </a:bodyPr>
          <a:lstStyle/>
          <a:p>
            <a:r>
              <a:rPr lang="en-US" sz="2400" dirty="0"/>
              <a:t>The American Diabetes Association (ADA) recommends a target blood glucose of 80-180 mg/dL (4.4-10.0 mmol/L) in the perioperative period. </a:t>
            </a:r>
          </a:p>
          <a:p>
            <a:r>
              <a:rPr lang="en-US" sz="2400" dirty="0"/>
              <a:t>In patients that receive insulin, half of NPH or 75-80% doses of long-acting analog or pump basal insulin should be given.</a:t>
            </a:r>
          </a:p>
          <a:p>
            <a:r>
              <a:rPr lang="en-US" sz="2400" dirty="0"/>
              <a:t>Blood glucose should be monitored at least every 2-4 hours while the patient is NPO (nothing by mouth) and dose with short or rapid acting insulin as needed.</a:t>
            </a:r>
          </a:p>
          <a:p>
            <a:r>
              <a:rPr lang="en-US" sz="2400" dirty="0"/>
              <a:t>Short acting insulin should not be held routinely </a:t>
            </a:r>
          </a:p>
        </p:txBody>
      </p:sp>
      <p:sp>
        <p:nvSpPr>
          <p:cNvPr id="4" name="TextBox 3">
            <a:extLst>
              <a:ext uri="{FF2B5EF4-FFF2-40B4-BE49-F238E27FC236}">
                <a16:creationId xmlns:a16="http://schemas.microsoft.com/office/drawing/2014/main" id="{2C4B3DDE-3D3E-1616-611A-D42429A090B1}"/>
              </a:ext>
            </a:extLst>
          </p:cNvPr>
          <p:cNvSpPr txBox="1"/>
          <p:nvPr/>
        </p:nvSpPr>
        <p:spPr>
          <a:xfrm>
            <a:off x="10863751" y="6488668"/>
            <a:ext cx="1328249" cy="369332"/>
          </a:xfrm>
          <a:prstGeom prst="rect">
            <a:avLst/>
          </a:prstGeom>
          <a:noFill/>
        </p:spPr>
        <p:txBody>
          <a:bodyPr wrap="none" rtlCol="0">
            <a:spAutoFit/>
          </a:bodyPr>
          <a:lstStyle/>
          <a:p>
            <a:r>
              <a:rPr lang="en-US" dirty="0"/>
              <a:t>(ADA, 2021)</a:t>
            </a:r>
          </a:p>
        </p:txBody>
      </p:sp>
    </p:spTree>
    <p:extLst>
      <p:ext uri="{BB962C8B-B14F-4D97-AF65-F5344CB8AC3E}">
        <p14:creationId xmlns:p14="http://schemas.microsoft.com/office/powerpoint/2010/main" val="381486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C462A-86BF-10E6-34CC-DFAB2F5551C5}"/>
              </a:ext>
            </a:extLst>
          </p:cNvPr>
          <p:cNvSpPr>
            <a:spLocks noGrp="1"/>
          </p:cNvSpPr>
          <p:nvPr>
            <p:ph type="title"/>
          </p:nvPr>
        </p:nvSpPr>
        <p:spPr/>
        <p:txBody>
          <a:bodyPr/>
          <a:lstStyle/>
          <a:p>
            <a:r>
              <a:rPr lang="en-US" dirty="0"/>
              <a:t>Patient Preferences </a:t>
            </a:r>
          </a:p>
        </p:txBody>
      </p:sp>
      <p:sp>
        <p:nvSpPr>
          <p:cNvPr id="3" name="Content Placeholder 2">
            <a:extLst>
              <a:ext uri="{FF2B5EF4-FFF2-40B4-BE49-F238E27FC236}">
                <a16:creationId xmlns:a16="http://schemas.microsoft.com/office/drawing/2014/main" id="{6038F1CC-DE46-F501-A024-EBFE58EA9B37}"/>
              </a:ext>
            </a:extLst>
          </p:cNvPr>
          <p:cNvSpPr>
            <a:spLocks noGrp="1"/>
          </p:cNvSpPr>
          <p:nvPr>
            <p:ph idx="1"/>
          </p:nvPr>
        </p:nvSpPr>
        <p:spPr/>
        <p:txBody>
          <a:bodyPr>
            <a:normAutofit/>
          </a:bodyPr>
          <a:lstStyle/>
          <a:p>
            <a:r>
              <a:rPr lang="en-US" sz="2400" dirty="0"/>
              <a:t>Patients diagnosed with DM prefer treatment that generates benefits with controllable parameters (Gomez-Peralta et al., 2021)</a:t>
            </a:r>
            <a:r>
              <a:rPr lang="en-US" sz="2400" dirty="0">
                <a:effectLst/>
              </a:rPr>
              <a:t> </a:t>
            </a:r>
          </a:p>
          <a:p>
            <a:r>
              <a:rPr lang="en-US" sz="2400" dirty="0"/>
              <a:t>Some patients are hesitant to continue taking insulin when they are NPO. Properly informing the patient that the ADA does not recommend holding short acting insulin and that their blood sugar will be monitored might help ease their mind (ADA, 2021)</a:t>
            </a:r>
          </a:p>
          <a:p>
            <a:r>
              <a:rPr lang="en-US" sz="2400" dirty="0"/>
              <a:t>If the patient is not used to receiving insulin additional education as why the ADA does not recommend withholding short acting insulin might be needed (ADA, 2021). </a:t>
            </a:r>
          </a:p>
          <a:p>
            <a:pPr lvl="1"/>
            <a:r>
              <a:rPr lang="en-US" sz="2400" dirty="0"/>
              <a:t>Metformin</a:t>
            </a:r>
          </a:p>
          <a:p>
            <a:pPr lvl="1"/>
            <a:r>
              <a:rPr lang="en-US" sz="2400" dirty="0"/>
              <a:t>Non-diabetic receiving insulin </a:t>
            </a:r>
          </a:p>
        </p:txBody>
      </p:sp>
      <p:sp>
        <p:nvSpPr>
          <p:cNvPr id="4" name="TextBox 3">
            <a:extLst>
              <a:ext uri="{FF2B5EF4-FFF2-40B4-BE49-F238E27FC236}">
                <a16:creationId xmlns:a16="http://schemas.microsoft.com/office/drawing/2014/main" id="{725124E9-513B-14B3-A30A-87F283FA8695}"/>
              </a:ext>
            </a:extLst>
          </p:cNvPr>
          <p:cNvSpPr txBox="1"/>
          <p:nvPr/>
        </p:nvSpPr>
        <p:spPr>
          <a:xfrm>
            <a:off x="8139660" y="6385810"/>
            <a:ext cx="4264117" cy="646331"/>
          </a:xfrm>
          <a:prstGeom prst="rect">
            <a:avLst/>
          </a:prstGeom>
          <a:noFill/>
        </p:spPr>
        <p:txBody>
          <a:bodyPr wrap="square" rtlCol="0">
            <a:spAutoFit/>
          </a:bodyPr>
          <a:lstStyle/>
          <a:p>
            <a:r>
              <a:rPr lang="en-US" dirty="0"/>
              <a:t>(Gomez-Peralta et al., 2021; ADA, 2021)</a:t>
            </a:r>
          </a:p>
          <a:p>
            <a:endParaRPr lang="en-US" dirty="0"/>
          </a:p>
        </p:txBody>
      </p:sp>
    </p:spTree>
    <p:extLst>
      <p:ext uri="{BB962C8B-B14F-4D97-AF65-F5344CB8AC3E}">
        <p14:creationId xmlns:p14="http://schemas.microsoft.com/office/powerpoint/2010/main" val="1509877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B968D-E585-D6D8-0F6B-03A399839B6F}"/>
              </a:ext>
            </a:extLst>
          </p:cNvPr>
          <p:cNvSpPr>
            <a:spLocks noGrp="1"/>
          </p:cNvSpPr>
          <p:nvPr>
            <p:ph type="title"/>
          </p:nvPr>
        </p:nvSpPr>
        <p:spPr/>
        <p:txBody>
          <a:bodyPr/>
          <a:lstStyle/>
          <a:p>
            <a:r>
              <a:rPr lang="en-US" dirty="0"/>
              <a:t>Guiding Theoretical Framework</a:t>
            </a:r>
          </a:p>
        </p:txBody>
      </p:sp>
      <p:sp>
        <p:nvSpPr>
          <p:cNvPr id="5" name="Content Placeholder 4">
            <a:extLst>
              <a:ext uri="{FF2B5EF4-FFF2-40B4-BE49-F238E27FC236}">
                <a16:creationId xmlns:a16="http://schemas.microsoft.com/office/drawing/2014/main" id="{2D389119-BBAF-6AE0-EAF6-A186AF6D73EE}"/>
              </a:ext>
            </a:extLst>
          </p:cNvPr>
          <p:cNvSpPr>
            <a:spLocks noGrp="1"/>
          </p:cNvSpPr>
          <p:nvPr>
            <p:ph idx="1"/>
          </p:nvPr>
        </p:nvSpPr>
        <p:spPr/>
        <p:txBody>
          <a:bodyPr>
            <a:normAutofit/>
          </a:bodyPr>
          <a:lstStyle/>
          <a:p>
            <a:r>
              <a:rPr lang="en-US" sz="2400" dirty="0"/>
              <a:t>Iowa Model </a:t>
            </a:r>
          </a:p>
          <a:p>
            <a:pPr lvl="1"/>
            <a:r>
              <a:rPr lang="en-US" sz="2200" dirty="0"/>
              <a:t>This cyclical model begins by identifying problem focused triggers through risk management data, process improvement data, internal or external benchmarking data, financial data, or a clinical problem.</a:t>
            </a:r>
          </a:p>
          <a:p>
            <a:pPr lvl="1"/>
            <a:r>
              <a:rPr lang="en-US" sz="2200" dirty="0"/>
              <a:t>After these triggers are identified, the topic is assessed to see if it is a priority for the organization</a:t>
            </a:r>
          </a:p>
          <a:p>
            <a:pPr lvl="1"/>
            <a:r>
              <a:rPr lang="en-US" sz="2200" dirty="0"/>
              <a:t>Next, relevant research is collected for critique and critical appraisal for use in practice. If there is a sufficient research base, an EBP project can be conducted.</a:t>
            </a:r>
          </a:p>
          <a:p>
            <a:pPr lvl="1"/>
            <a:r>
              <a:rPr lang="en-US" sz="2200" dirty="0"/>
              <a:t>After the outcomes are evaluated, the change to practice is assessed to see if it is appropriate for adoption. If it is not appropriate, the topic is continued to be evaluated and the process will restart</a:t>
            </a:r>
            <a:r>
              <a:rPr lang="en-US" dirty="0"/>
              <a:t>.</a:t>
            </a:r>
          </a:p>
        </p:txBody>
      </p:sp>
      <p:sp>
        <p:nvSpPr>
          <p:cNvPr id="7" name="TextBox 6">
            <a:extLst>
              <a:ext uri="{FF2B5EF4-FFF2-40B4-BE49-F238E27FC236}">
                <a16:creationId xmlns:a16="http://schemas.microsoft.com/office/drawing/2014/main" id="{9E05F382-C8BF-DAE8-85D7-81B7125D003C}"/>
              </a:ext>
            </a:extLst>
          </p:cNvPr>
          <p:cNvSpPr txBox="1"/>
          <p:nvPr/>
        </p:nvSpPr>
        <p:spPr>
          <a:xfrm>
            <a:off x="10127661" y="6359502"/>
            <a:ext cx="2113613" cy="369332"/>
          </a:xfrm>
          <a:prstGeom prst="rect">
            <a:avLst/>
          </a:prstGeom>
          <a:noFill/>
        </p:spPr>
        <p:txBody>
          <a:bodyPr wrap="square" rtlCol="0">
            <a:spAutoFit/>
          </a:bodyPr>
          <a:lstStyle/>
          <a:p>
            <a:r>
              <a:rPr lang="en-US" dirty="0">
                <a:solidFill>
                  <a:schemeClr val="bg1">
                    <a:lumMod val="50000"/>
                  </a:schemeClr>
                </a:solidFill>
              </a:rPr>
              <a:t>(</a:t>
            </a:r>
            <a:r>
              <a:rPr lang="en-US" dirty="0" err="1">
                <a:solidFill>
                  <a:schemeClr val="bg1">
                    <a:lumMod val="50000"/>
                  </a:schemeClr>
                </a:solidFill>
              </a:rPr>
              <a:t>Titler</a:t>
            </a:r>
            <a:r>
              <a:rPr lang="en-US" dirty="0">
                <a:solidFill>
                  <a:schemeClr val="bg1">
                    <a:lumMod val="50000"/>
                  </a:schemeClr>
                </a:solidFill>
              </a:rPr>
              <a:t> et al., 2001)</a:t>
            </a:r>
          </a:p>
        </p:txBody>
      </p:sp>
    </p:spTree>
    <p:extLst>
      <p:ext uri="{BB962C8B-B14F-4D97-AF65-F5344CB8AC3E}">
        <p14:creationId xmlns:p14="http://schemas.microsoft.com/office/powerpoint/2010/main" val="3353783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901CF-F410-4538-51C0-2ED2E11C1A57}"/>
              </a:ext>
            </a:extLst>
          </p:cNvPr>
          <p:cNvSpPr>
            <a:spLocks noGrp="1"/>
          </p:cNvSpPr>
          <p:nvPr>
            <p:ph type="title"/>
          </p:nvPr>
        </p:nvSpPr>
        <p:spPr>
          <a:xfrm>
            <a:off x="0" y="1123836"/>
            <a:ext cx="3467100" cy="5120640"/>
          </a:xfrm>
        </p:spPr>
        <p:txBody>
          <a:bodyPr>
            <a:normAutofit/>
          </a:bodyPr>
          <a:lstStyle/>
          <a:p>
            <a:r>
              <a:rPr lang="en-US" sz="3400" dirty="0"/>
              <a:t>Recommendations for Practice change</a:t>
            </a:r>
          </a:p>
        </p:txBody>
      </p:sp>
      <p:sp>
        <p:nvSpPr>
          <p:cNvPr id="3" name="Content Placeholder 2">
            <a:extLst>
              <a:ext uri="{FF2B5EF4-FFF2-40B4-BE49-F238E27FC236}">
                <a16:creationId xmlns:a16="http://schemas.microsoft.com/office/drawing/2014/main" id="{B3BB3EF7-13D7-64BD-802F-A618A2C7C1D5}"/>
              </a:ext>
            </a:extLst>
          </p:cNvPr>
          <p:cNvSpPr>
            <a:spLocks noGrp="1"/>
          </p:cNvSpPr>
          <p:nvPr>
            <p:ph idx="1"/>
          </p:nvPr>
        </p:nvSpPr>
        <p:spPr/>
        <p:txBody>
          <a:bodyPr>
            <a:normAutofit/>
          </a:bodyPr>
          <a:lstStyle/>
          <a:p>
            <a:r>
              <a:rPr lang="en-US" sz="2400" dirty="0"/>
              <a:t>There is good and consistent evidence to support implementation of an e-learning module to increase preoperative diabetes education in staff nurses</a:t>
            </a:r>
          </a:p>
        </p:txBody>
      </p:sp>
    </p:spTree>
    <p:extLst>
      <p:ext uri="{BB962C8B-B14F-4D97-AF65-F5344CB8AC3E}">
        <p14:creationId xmlns:p14="http://schemas.microsoft.com/office/powerpoint/2010/main" val="2901532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B5757-C89B-E846-A1E7-983922FB1251}"/>
              </a:ext>
            </a:extLst>
          </p:cNvPr>
          <p:cNvSpPr>
            <a:spLocks noGrp="1"/>
          </p:cNvSpPr>
          <p:nvPr>
            <p:ph type="title"/>
          </p:nvPr>
        </p:nvSpPr>
        <p:spPr>
          <a:xfrm>
            <a:off x="252919" y="1123837"/>
            <a:ext cx="3131726" cy="4601183"/>
          </a:xfrm>
        </p:spPr>
        <p:txBody>
          <a:bodyPr/>
          <a:lstStyle/>
          <a:p>
            <a:r>
              <a:rPr lang="en-US" dirty="0"/>
              <a:t>Implementation Process</a:t>
            </a:r>
          </a:p>
        </p:txBody>
      </p:sp>
      <p:sp>
        <p:nvSpPr>
          <p:cNvPr id="3" name="Content Placeholder 2">
            <a:extLst>
              <a:ext uri="{FF2B5EF4-FFF2-40B4-BE49-F238E27FC236}">
                <a16:creationId xmlns:a16="http://schemas.microsoft.com/office/drawing/2014/main" id="{C6669303-9E0D-4499-20D8-5D180E8F83BF}"/>
              </a:ext>
            </a:extLst>
          </p:cNvPr>
          <p:cNvSpPr>
            <a:spLocks noGrp="1"/>
          </p:cNvSpPr>
          <p:nvPr>
            <p:ph idx="1"/>
          </p:nvPr>
        </p:nvSpPr>
        <p:spPr>
          <a:xfrm>
            <a:off x="3888318" y="864108"/>
            <a:ext cx="7315200" cy="5120640"/>
          </a:xfrm>
        </p:spPr>
        <p:txBody>
          <a:bodyPr>
            <a:normAutofit/>
          </a:bodyPr>
          <a:lstStyle/>
          <a:p>
            <a:r>
              <a:rPr lang="en-US" sz="2400" dirty="0"/>
              <a:t>Pre posttest </a:t>
            </a:r>
          </a:p>
          <a:p>
            <a:pPr lvl="1"/>
            <a:r>
              <a:rPr lang="en-US" sz="2400" dirty="0"/>
              <a:t>10-questions</a:t>
            </a:r>
          </a:p>
          <a:p>
            <a:pPr lvl="1"/>
            <a:r>
              <a:rPr lang="en-US" sz="2400" dirty="0"/>
              <a:t>Targeted at perioperative diabetes management, insulin education, and enhancing patient outcomes </a:t>
            </a:r>
          </a:p>
          <a:p>
            <a:r>
              <a:rPr lang="en-US" sz="2400" dirty="0"/>
              <a:t>Educational Module</a:t>
            </a:r>
          </a:p>
          <a:p>
            <a:pPr lvl="1"/>
            <a:r>
              <a:rPr lang="en-US" sz="2400" dirty="0"/>
              <a:t>Voiced over PowerPoint embedded into Qualtrics </a:t>
            </a:r>
          </a:p>
          <a:p>
            <a:r>
              <a:rPr lang="en-US" sz="2600" dirty="0"/>
              <a:t>Posttest will be made available immediately after completing educational component </a:t>
            </a:r>
          </a:p>
          <a:p>
            <a:r>
              <a:rPr lang="en-US" sz="2400" dirty="0"/>
              <a:t>Chart reviews during the 4-week project period </a:t>
            </a:r>
          </a:p>
          <a:p>
            <a:pPr lvl="1"/>
            <a:r>
              <a:rPr lang="en-US" sz="2400" dirty="0"/>
              <a:t>Included all diabetic/trauma patients receiving insulin who went to surgery </a:t>
            </a:r>
            <a:endParaRPr lang="en-US" sz="2600" dirty="0"/>
          </a:p>
          <a:p>
            <a:pPr lvl="1"/>
            <a:endParaRPr lang="en-US" sz="2400" dirty="0"/>
          </a:p>
          <a:p>
            <a:pPr lvl="1"/>
            <a:endParaRPr lang="en-US" dirty="0"/>
          </a:p>
        </p:txBody>
      </p:sp>
    </p:spTree>
    <p:extLst>
      <p:ext uri="{BB962C8B-B14F-4D97-AF65-F5344CB8AC3E}">
        <p14:creationId xmlns:p14="http://schemas.microsoft.com/office/powerpoint/2010/main" val="1372420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BEDD6-4E3F-AA34-BF6D-721B71C049B6}"/>
              </a:ext>
            </a:extLst>
          </p:cNvPr>
          <p:cNvSpPr>
            <a:spLocks noGrp="1"/>
          </p:cNvSpPr>
          <p:nvPr>
            <p:ph type="title"/>
          </p:nvPr>
        </p:nvSpPr>
        <p:spPr/>
        <p:txBody>
          <a:bodyPr/>
          <a:lstStyle/>
          <a:p>
            <a:r>
              <a:rPr lang="en-US" dirty="0"/>
              <a:t>Findings </a:t>
            </a:r>
          </a:p>
        </p:txBody>
      </p:sp>
      <p:sp>
        <p:nvSpPr>
          <p:cNvPr id="3" name="Content Placeholder 2">
            <a:extLst>
              <a:ext uri="{FF2B5EF4-FFF2-40B4-BE49-F238E27FC236}">
                <a16:creationId xmlns:a16="http://schemas.microsoft.com/office/drawing/2014/main" id="{B692B1E2-C4F3-817B-12AC-A42354923FDF}"/>
              </a:ext>
            </a:extLst>
          </p:cNvPr>
          <p:cNvSpPr>
            <a:spLocks noGrp="1"/>
          </p:cNvSpPr>
          <p:nvPr>
            <p:ph idx="1"/>
          </p:nvPr>
        </p:nvSpPr>
        <p:spPr/>
        <p:txBody>
          <a:bodyPr>
            <a:normAutofit/>
          </a:bodyPr>
          <a:lstStyle/>
          <a:p>
            <a:r>
              <a:rPr lang="en-US" dirty="0">
                <a:effectLst/>
                <a:latin typeface="+mj-lt"/>
                <a:ea typeface="Times New Roman" panose="02020603050405020304" pitchFamily="18" charset="0"/>
              </a:rPr>
              <a:t>15 nurses completed the pre-posttest and viewed the educational module. Before analysis, there were 19 responses but four were excluded due to insufficient data</a:t>
            </a:r>
            <a:r>
              <a:rPr lang="en-US" dirty="0">
                <a:effectLst/>
                <a:latin typeface="+mj-lt"/>
              </a:rPr>
              <a:t> </a:t>
            </a:r>
          </a:p>
          <a:p>
            <a:r>
              <a:rPr lang="en-US" dirty="0">
                <a:effectLst/>
                <a:latin typeface="+mj-lt"/>
                <a:ea typeface="Times New Roman" panose="02020603050405020304" pitchFamily="18" charset="0"/>
              </a:rPr>
              <a:t>There was a statistically significant difference in the nurses’ examination score pretest [14.00 (1.732)] and posttest [16.00 (1.639)] (paired T-test: p &lt;0.004)</a:t>
            </a:r>
            <a:r>
              <a:rPr lang="en-US" dirty="0">
                <a:effectLst/>
                <a:latin typeface="+mj-lt"/>
              </a:rPr>
              <a:t> </a:t>
            </a:r>
            <a:endParaRPr lang="en-US" dirty="0">
              <a:latin typeface="+mj-lt"/>
            </a:endParaRPr>
          </a:p>
          <a:p>
            <a:r>
              <a:rPr lang="en-US" dirty="0">
                <a:effectLst/>
                <a:latin typeface="+mj-lt"/>
                <a:ea typeface="Times New Roman" panose="02020603050405020304" pitchFamily="18" charset="0"/>
              </a:rPr>
              <a:t>66 charts were reviewed that met the criteria (diabetic, receiving insulin, and going to the OR)</a:t>
            </a:r>
            <a:r>
              <a:rPr lang="en-US" dirty="0">
                <a:effectLst/>
                <a:latin typeface="+mj-lt"/>
              </a:rPr>
              <a:t> </a:t>
            </a:r>
          </a:p>
          <a:p>
            <a:pPr lvl="1"/>
            <a:r>
              <a:rPr lang="en-US" sz="2000" dirty="0">
                <a:latin typeface="+mj-lt"/>
              </a:rPr>
              <a:t>48.5%  of cases insulin was not required </a:t>
            </a:r>
          </a:p>
          <a:p>
            <a:pPr lvl="1"/>
            <a:r>
              <a:rPr lang="en-US" sz="2000" dirty="0">
                <a:latin typeface="+mj-lt"/>
              </a:rPr>
              <a:t>27.35% of cases insulin was given </a:t>
            </a:r>
          </a:p>
          <a:p>
            <a:pPr lvl="1"/>
            <a:r>
              <a:rPr lang="en-US" sz="2000" dirty="0">
                <a:latin typeface="+mj-lt"/>
              </a:rPr>
              <a:t>16.7% of cases the blood sugar was not checked</a:t>
            </a:r>
          </a:p>
          <a:p>
            <a:pPr lvl="1"/>
            <a:r>
              <a:rPr lang="en-US" sz="2000" dirty="0">
                <a:latin typeface="+mj-lt"/>
              </a:rPr>
              <a:t>7.5% of cases insulin was withheld </a:t>
            </a:r>
          </a:p>
        </p:txBody>
      </p:sp>
    </p:spTree>
    <p:extLst>
      <p:ext uri="{BB962C8B-B14F-4D97-AF65-F5344CB8AC3E}">
        <p14:creationId xmlns:p14="http://schemas.microsoft.com/office/powerpoint/2010/main" val="74573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F1788-6CE1-ED88-C982-C89A512B5653}"/>
              </a:ext>
            </a:extLst>
          </p:cNvPr>
          <p:cNvSpPr>
            <a:spLocks noGrp="1"/>
          </p:cNvSpPr>
          <p:nvPr>
            <p:ph type="title"/>
          </p:nvPr>
        </p:nvSpPr>
        <p:spPr/>
        <p:txBody>
          <a:bodyPr/>
          <a:lstStyle/>
          <a:p>
            <a:r>
              <a:rPr lang="en-US" dirty="0"/>
              <a:t>Findings </a:t>
            </a:r>
          </a:p>
        </p:txBody>
      </p:sp>
      <p:graphicFrame>
        <p:nvGraphicFramePr>
          <p:cNvPr id="4" name="Content Placeholder 3">
            <a:extLst>
              <a:ext uri="{FF2B5EF4-FFF2-40B4-BE49-F238E27FC236}">
                <a16:creationId xmlns:a16="http://schemas.microsoft.com/office/drawing/2014/main" id="{A800DD92-E94D-49EB-09A6-FE6EB7FCD25C}"/>
              </a:ext>
            </a:extLst>
          </p:cNvPr>
          <p:cNvGraphicFramePr>
            <a:graphicFrameLocks noGrp="1"/>
          </p:cNvGraphicFramePr>
          <p:nvPr>
            <p:ph idx="1"/>
            <p:extLst>
              <p:ext uri="{D42A27DB-BD31-4B8C-83A1-F6EECF244321}">
                <p14:modId xmlns:p14="http://schemas.microsoft.com/office/powerpoint/2010/main" val="3921626164"/>
              </p:ext>
            </p:extLst>
          </p:nvPr>
        </p:nvGraphicFramePr>
        <p:xfrm>
          <a:off x="3848100" y="566927"/>
          <a:ext cx="7277100" cy="5715001"/>
        </p:xfrm>
        <a:graphic>
          <a:graphicData uri="http://schemas.openxmlformats.org/drawingml/2006/table">
            <a:tbl>
              <a:tblPr firstRow="1" firstCol="1" bandRow="1">
                <a:tableStyleId>{5C22544A-7EE6-4342-B048-85BDC9FD1C3A}</a:tableStyleId>
              </a:tblPr>
              <a:tblGrid>
                <a:gridCol w="2894823">
                  <a:extLst>
                    <a:ext uri="{9D8B030D-6E8A-4147-A177-3AD203B41FA5}">
                      <a16:colId xmlns:a16="http://schemas.microsoft.com/office/drawing/2014/main" val="53354212"/>
                    </a:ext>
                  </a:extLst>
                </a:gridCol>
                <a:gridCol w="2213688">
                  <a:extLst>
                    <a:ext uri="{9D8B030D-6E8A-4147-A177-3AD203B41FA5}">
                      <a16:colId xmlns:a16="http://schemas.microsoft.com/office/drawing/2014/main" val="1554328266"/>
                    </a:ext>
                  </a:extLst>
                </a:gridCol>
                <a:gridCol w="2168589">
                  <a:extLst>
                    <a:ext uri="{9D8B030D-6E8A-4147-A177-3AD203B41FA5}">
                      <a16:colId xmlns:a16="http://schemas.microsoft.com/office/drawing/2014/main" val="268420203"/>
                    </a:ext>
                  </a:extLst>
                </a:gridCol>
              </a:tblGrid>
              <a:tr h="334521">
                <a:tc>
                  <a:txBody>
                    <a:bodyPr/>
                    <a:lstStyle/>
                    <a:p>
                      <a:pPr marL="0" marR="0">
                        <a:spcBef>
                          <a:spcPts val="0"/>
                        </a:spcBef>
                        <a:spcAft>
                          <a:spcPts val="0"/>
                        </a:spcAft>
                      </a:pPr>
                      <a:r>
                        <a:rPr lang="en-US" sz="1100" dirty="0">
                          <a:effectLst/>
                        </a:rPr>
                        <a:t>Question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a:effectLst/>
                        </a:rPr>
                        <a:t>Pretest, n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a:effectLst/>
                        </a:rPr>
                        <a:t>Posttest score, n (%)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4108549866"/>
                  </a:ext>
                </a:extLst>
              </a:tr>
              <a:tr h="530261">
                <a:tc>
                  <a:txBody>
                    <a:bodyPr/>
                    <a:lstStyle/>
                    <a:p>
                      <a:pPr marL="0" marR="0">
                        <a:spcBef>
                          <a:spcPts val="0"/>
                        </a:spcBef>
                        <a:spcAft>
                          <a:spcPts val="0"/>
                        </a:spcAft>
                      </a:pPr>
                      <a:r>
                        <a:rPr lang="en-US" sz="1100">
                          <a:effectLst/>
                        </a:rPr>
                        <a:t>Recommended target blood glucose in perioperative patients is: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 5 (33.3)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13 (86.7)</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4184812440"/>
                  </a:ext>
                </a:extLst>
              </a:tr>
              <a:tr h="540333">
                <a:tc>
                  <a:txBody>
                    <a:bodyPr/>
                    <a:lstStyle/>
                    <a:p>
                      <a:pPr marL="0" marR="0">
                        <a:spcBef>
                          <a:spcPts val="0"/>
                        </a:spcBef>
                        <a:spcAft>
                          <a:spcPts val="0"/>
                        </a:spcAft>
                      </a:pPr>
                      <a:r>
                        <a:rPr lang="en-US" sz="1100">
                          <a:effectLst/>
                        </a:rPr>
                        <a:t>How often should blood glucose be monitored in NPO patients?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 5 (33.3)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11 (73.3)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1359422136"/>
                  </a:ext>
                </a:extLst>
              </a:tr>
              <a:tr h="649613">
                <a:tc>
                  <a:txBody>
                    <a:bodyPr/>
                    <a:lstStyle/>
                    <a:p>
                      <a:pPr marL="0" marR="0">
                        <a:spcBef>
                          <a:spcPts val="0"/>
                        </a:spcBef>
                        <a:spcAft>
                          <a:spcPts val="0"/>
                        </a:spcAft>
                      </a:pPr>
                      <a:r>
                        <a:rPr lang="en-US" sz="1100" dirty="0">
                          <a:effectLst/>
                        </a:rPr>
                        <a:t>Short acting insulin should be routinely held prior to surgery in NPO patients?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 3 (20.0)</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11 (73.3)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3129315870"/>
                  </a:ext>
                </a:extLst>
              </a:tr>
              <a:tr h="431052">
                <a:tc>
                  <a:txBody>
                    <a:bodyPr/>
                    <a:lstStyle/>
                    <a:p>
                      <a:pPr marL="0" marR="0">
                        <a:spcBef>
                          <a:spcPts val="0"/>
                        </a:spcBef>
                        <a:spcAft>
                          <a:spcPts val="0"/>
                        </a:spcAft>
                      </a:pPr>
                      <a:r>
                        <a:rPr lang="en-US" sz="1100">
                          <a:effectLst/>
                        </a:rPr>
                        <a:t>Complications of poorly controlled diabetes includes: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 11 (73.3)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14 (93.3)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3268291567"/>
                  </a:ext>
                </a:extLst>
              </a:tr>
              <a:tr h="431052">
                <a:tc>
                  <a:txBody>
                    <a:bodyPr/>
                    <a:lstStyle/>
                    <a:p>
                      <a:pPr marL="0" marR="0">
                        <a:spcBef>
                          <a:spcPts val="0"/>
                        </a:spcBef>
                        <a:spcAft>
                          <a:spcPts val="0"/>
                        </a:spcAft>
                      </a:pPr>
                      <a:r>
                        <a:rPr lang="en-US" sz="1100">
                          <a:effectLst/>
                        </a:rPr>
                        <a:t>Treatment for hypoglycemia should be initiated at:</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11 (73.3)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13 (86.7)</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1786154421"/>
                  </a:ext>
                </a:extLst>
              </a:tr>
              <a:tr h="540333">
                <a:tc>
                  <a:txBody>
                    <a:bodyPr/>
                    <a:lstStyle/>
                    <a:p>
                      <a:pPr marL="0" marR="0">
                        <a:spcBef>
                          <a:spcPts val="0"/>
                        </a:spcBef>
                        <a:spcAft>
                          <a:spcPts val="0"/>
                        </a:spcAft>
                      </a:pPr>
                      <a:r>
                        <a:rPr lang="en-US" sz="1100">
                          <a:effectLst/>
                        </a:rPr>
                        <a:t>The BEST nursing intervention to prevent hyperglycemia in a hospitalized patient is: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5 (33.3)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a:effectLst/>
                        </a:rPr>
                        <a:t>10 (66.7)</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2266839878"/>
                  </a:ext>
                </a:extLst>
              </a:tr>
              <a:tr h="594973">
                <a:tc>
                  <a:txBody>
                    <a:bodyPr/>
                    <a:lstStyle/>
                    <a:p>
                      <a:pPr marL="0" marR="0">
                        <a:spcBef>
                          <a:spcPts val="0"/>
                        </a:spcBef>
                        <a:spcAft>
                          <a:spcPts val="0"/>
                        </a:spcAft>
                      </a:pPr>
                      <a:r>
                        <a:rPr lang="en-US" sz="1100">
                          <a:effectLst/>
                        </a:rPr>
                        <a:t>The most appropriate treatment for hypoglycemia in an asymptomatic NPO patient is: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a:effectLst/>
                        </a:rPr>
                        <a:t> 9 (60.0)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a:effectLst/>
                        </a:rPr>
                        <a:t> 7 (46.7)</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3312416412"/>
                  </a:ext>
                </a:extLst>
              </a:tr>
              <a:tr h="425588">
                <a:tc>
                  <a:txBody>
                    <a:bodyPr/>
                    <a:lstStyle/>
                    <a:p>
                      <a:pPr marL="0" marR="0">
                        <a:spcBef>
                          <a:spcPts val="0"/>
                        </a:spcBef>
                        <a:spcAft>
                          <a:spcPts val="0"/>
                        </a:spcAft>
                      </a:pPr>
                      <a:r>
                        <a:rPr lang="en-US" sz="1100">
                          <a:effectLst/>
                        </a:rPr>
                        <a:t>Reasons for postoperative hyperglycemia include:</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8 (53.3)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a:effectLst/>
                        </a:rPr>
                        <a:t>9 (60.0)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824841532"/>
                  </a:ext>
                </a:extLst>
              </a:tr>
              <a:tr h="353507">
                <a:tc>
                  <a:txBody>
                    <a:bodyPr/>
                    <a:lstStyle/>
                    <a:p>
                      <a:pPr marL="0" marR="0">
                        <a:spcBef>
                          <a:spcPts val="0"/>
                        </a:spcBef>
                        <a:spcAft>
                          <a:spcPts val="0"/>
                        </a:spcAft>
                      </a:pPr>
                      <a:r>
                        <a:rPr lang="en-US" sz="1100">
                          <a:effectLst/>
                        </a:rPr>
                        <a:t>Physicians should be notified when:</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a:effectLst/>
                        </a:rPr>
                        <a:t>6 (40.0)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13 (86.7)</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3597157169"/>
                  </a:ext>
                </a:extLst>
              </a:tr>
              <a:tr h="883768">
                <a:tc>
                  <a:txBody>
                    <a:bodyPr/>
                    <a:lstStyle/>
                    <a:p>
                      <a:pPr marL="0" marR="0">
                        <a:spcBef>
                          <a:spcPts val="0"/>
                        </a:spcBef>
                        <a:spcAft>
                          <a:spcPts val="0"/>
                        </a:spcAft>
                      </a:pPr>
                      <a:r>
                        <a:rPr lang="en-US" sz="1100">
                          <a:effectLst/>
                        </a:rPr>
                        <a:t>Your patient has been kept NPO for an upcoming surgery. The patient’s sugar is 220 at 0900. What is the most appropriate treatment?</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a:effectLst/>
                        </a:rPr>
                        <a:t>7 (46.7)</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tc>
                  <a:txBody>
                    <a:bodyPr/>
                    <a:lstStyle/>
                    <a:p>
                      <a:pPr marL="0" marR="0" algn="ctr">
                        <a:spcBef>
                          <a:spcPts val="0"/>
                        </a:spcBef>
                        <a:spcAft>
                          <a:spcPts val="0"/>
                        </a:spcAft>
                      </a:pPr>
                      <a:r>
                        <a:rPr lang="en-US" sz="1100" dirty="0">
                          <a:effectLst/>
                        </a:rPr>
                        <a:t>12 (80.0)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88" marR="62188" marT="0" marB="0"/>
                </a:tc>
                <a:extLst>
                  <a:ext uri="{0D108BD9-81ED-4DB2-BD59-A6C34878D82A}">
                    <a16:rowId xmlns:a16="http://schemas.microsoft.com/office/drawing/2014/main" val="1547876050"/>
                  </a:ext>
                </a:extLst>
              </a:tr>
            </a:tbl>
          </a:graphicData>
        </a:graphic>
      </p:graphicFrame>
    </p:spTree>
    <p:extLst>
      <p:ext uri="{BB962C8B-B14F-4D97-AF65-F5344CB8AC3E}">
        <p14:creationId xmlns:p14="http://schemas.microsoft.com/office/powerpoint/2010/main" val="2757566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C7F9E-F2E8-6482-61AF-3E87BE9EA685}"/>
              </a:ext>
            </a:extLst>
          </p:cNvPr>
          <p:cNvSpPr>
            <a:spLocks noGrp="1"/>
          </p:cNvSpPr>
          <p:nvPr>
            <p:ph type="title"/>
          </p:nvPr>
        </p:nvSpPr>
        <p:spPr/>
        <p:txBody>
          <a:bodyPr/>
          <a:lstStyle/>
          <a:p>
            <a:r>
              <a:rPr lang="en-US" dirty="0"/>
              <a:t>Implications </a:t>
            </a:r>
          </a:p>
        </p:txBody>
      </p:sp>
      <p:sp>
        <p:nvSpPr>
          <p:cNvPr id="3" name="Content Placeholder 2">
            <a:extLst>
              <a:ext uri="{FF2B5EF4-FFF2-40B4-BE49-F238E27FC236}">
                <a16:creationId xmlns:a16="http://schemas.microsoft.com/office/drawing/2014/main" id="{22C1BE66-E1F5-B671-4712-0450AE2734DA}"/>
              </a:ext>
            </a:extLst>
          </p:cNvPr>
          <p:cNvSpPr>
            <a:spLocks noGrp="1"/>
          </p:cNvSpPr>
          <p:nvPr>
            <p:ph idx="1"/>
          </p:nvPr>
        </p:nvSpPr>
        <p:spPr/>
        <p:txBody>
          <a:bodyPr>
            <a:noAutofit/>
          </a:bodyPr>
          <a:lstStyle/>
          <a:p>
            <a:r>
              <a:rPr lang="en-US" sz="2400" dirty="0">
                <a:effectLst/>
                <a:ea typeface="Times New Roman" panose="02020603050405020304" pitchFamily="18" charset="0"/>
              </a:rPr>
              <a:t>The results of this project demonstrated that an e-learning module was an effective tool in educating nurses about perioperative diabetes management as previously shown by evidence</a:t>
            </a:r>
            <a:r>
              <a:rPr lang="en-US" sz="2400" dirty="0">
                <a:effectLst/>
              </a:rPr>
              <a:t> </a:t>
            </a:r>
          </a:p>
          <a:p>
            <a:r>
              <a:rPr lang="en-US" sz="2400" dirty="0">
                <a:effectLst/>
                <a:ea typeface="Times New Roman" panose="02020603050405020304" pitchFamily="18" charset="0"/>
              </a:rPr>
              <a:t>The educational module took about 15 minutes to the participants to complete and was relatively easy to operate. Based off needs assessments, implementation of e-learning modules with pre-posttests to measure success could be applied to any subject</a:t>
            </a:r>
            <a:endParaRPr lang="en-US" sz="2400" dirty="0"/>
          </a:p>
        </p:txBody>
      </p:sp>
    </p:spTree>
    <p:extLst>
      <p:ext uri="{BB962C8B-B14F-4D97-AF65-F5344CB8AC3E}">
        <p14:creationId xmlns:p14="http://schemas.microsoft.com/office/powerpoint/2010/main" val="1275784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A842A-1F8C-9410-8433-ACC8E6670C51}"/>
              </a:ext>
            </a:extLst>
          </p:cNvPr>
          <p:cNvSpPr>
            <a:spLocks noGrp="1"/>
          </p:cNvSpPr>
          <p:nvPr>
            <p:ph type="title"/>
          </p:nvPr>
        </p:nvSpPr>
        <p:spPr/>
        <p:txBody>
          <a:bodyPr/>
          <a:lstStyle/>
          <a:p>
            <a:r>
              <a:rPr lang="en-US" dirty="0"/>
              <a:t>Limitations</a:t>
            </a:r>
          </a:p>
        </p:txBody>
      </p:sp>
      <p:sp>
        <p:nvSpPr>
          <p:cNvPr id="3" name="Content Placeholder 2">
            <a:extLst>
              <a:ext uri="{FF2B5EF4-FFF2-40B4-BE49-F238E27FC236}">
                <a16:creationId xmlns:a16="http://schemas.microsoft.com/office/drawing/2014/main" id="{875B6D40-229F-08BD-BEC0-AA923E1536D6}"/>
              </a:ext>
            </a:extLst>
          </p:cNvPr>
          <p:cNvSpPr>
            <a:spLocks noGrp="1"/>
          </p:cNvSpPr>
          <p:nvPr>
            <p:ph idx="1"/>
          </p:nvPr>
        </p:nvSpPr>
        <p:spPr/>
        <p:txBody>
          <a:bodyPr>
            <a:normAutofit/>
          </a:bodyPr>
          <a:lstStyle/>
          <a:p>
            <a:r>
              <a:rPr lang="en-US" sz="2400" dirty="0">
                <a:effectLst/>
                <a:ea typeface="Times New Roman" panose="02020603050405020304" pitchFamily="18" charset="0"/>
              </a:rPr>
              <a:t>Staff participation, high nurse turnover rate, and time constraints </a:t>
            </a:r>
          </a:p>
          <a:p>
            <a:pPr lvl="1"/>
            <a:r>
              <a:rPr lang="en-US" sz="2400" dirty="0"/>
              <a:t>Identified as a potential barrier </a:t>
            </a:r>
            <a:r>
              <a:rPr lang="en-US" sz="2400" dirty="0">
                <a:effectLst/>
                <a:ea typeface="Times New Roman" panose="02020603050405020304" pitchFamily="18" charset="0"/>
              </a:rPr>
              <a:t>and measures including continuous reinforcement and streamlining the pre-posttest e-learning module were implemented</a:t>
            </a:r>
            <a:r>
              <a:rPr lang="en-US" sz="2400" dirty="0">
                <a:effectLst/>
              </a:rPr>
              <a:t> </a:t>
            </a:r>
            <a:endParaRPr lang="en-US" sz="2400" dirty="0"/>
          </a:p>
        </p:txBody>
      </p:sp>
    </p:spTree>
    <p:extLst>
      <p:ext uri="{BB962C8B-B14F-4D97-AF65-F5344CB8AC3E}">
        <p14:creationId xmlns:p14="http://schemas.microsoft.com/office/powerpoint/2010/main" val="2253170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D8758-6526-A94E-2F9F-680FD5C180F0}"/>
              </a:ext>
            </a:extLst>
          </p:cNvPr>
          <p:cNvSpPr>
            <a:spLocks noGrp="1"/>
          </p:cNvSpPr>
          <p:nvPr>
            <p:ph type="title"/>
          </p:nvPr>
        </p:nvSpPr>
        <p:spPr>
          <a:xfrm>
            <a:off x="252918" y="1123837"/>
            <a:ext cx="3137981" cy="4601183"/>
          </a:xfrm>
        </p:spPr>
        <p:txBody>
          <a:bodyPr/>
          <a:lstStyle/>
          <a:p>
            <a:r>
              <a:rPr lang="en-US" dirty="0"/>
              <a:t>Dissemination</a:t>
            </a:r>
            <a:br>
              <a:rPr lang="en-US" dirty="0"/>
            </a:br>
            <a:r>
              <a:rPr lang="en-US" dirty="0"/>
              <a:t>Plan </a:t>
            </a:r>
          </a:p>
        </p:txBody>
      </p:sp>
      <p:sp>
        <p:nvSpPr>
          <p:cNvPr id="3" name="Content Placeholder 2">
            <a:extLst>
              <a:ext uri="{FF2B5EF4-FFF2-40B4-BE49-F238E27FC236}">
                <a16:creationId xmlns:a16="http://schemas.microsoft.com/office/drawing/2014/main" id="{2B2E124C-4D3A-2C82-3609-FB5C4192DFE0}"/>
              </a:ext>
            </a:extLst>
          </p:cNvPr>
          <p:cNvSpPr>
            <a:spLocks noGrp="1"/>
          </p:cNvSpPr>
          <p:nvPr>
            <p:ph idx="1"/>
          </p:nvPr>
        </p:nvSpPr>
        <p:spPr/>
        <p:txBody>
          <a:bodyPr/>
          <a:lstStyle/>
          <a:p>
            <a:r>
              <a:rPr lang="en-US" sz="2400" dirty="0"/>
              <a:t>Key stakeholder presentation </a:t>
            </a:r>
          </a:p>
          <a:p>
            <a:r>
              <a:rPr lang="en-US" sz="2400" dirty="0"/>
              <a:t>Presentation to other medical surgical units, stepdown units, and the emergency center at project site </a:t>
            </a:r>
          </a:p>
          <a:p>
            <a:endParaRPr lang="en-US" dirty="0"/>
          </a:p>
        </p:txBody>
      </p:sp>
    </p:spTree>
    <p:extLst>
      <p:ext uri="{BB962C8B-B14F-4D97-AF65-F5344CB8AC3E}">
        <p14:creationId xmlns:p14="http://schemas.microsoft.com/office/powerpoint/2010/main" val="140562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D2F1F-0641-C0DE-CF59-4FF4E743806E}"/>
              </a:ext>
            </a:extLst>
          </p:cNvPr>
          <p:cNvSpPr>
            <a:spLocks noGrp="1"/>
          </p:cNvSpPr>
          <p:nvPr>
            <p:ph type="title"/>
          </p:nvPr>
        </p:nvSpPr>
        <p:spPr/>
        <p:txBody>
          <a:bodyPr/>
          <a:lstStyle/>
          <a:p>
            <a:r>
              <a:rPr lang="en-US" dirty="0"/>
              <a:t>Overview of Problem </a:t>
            </a:r>
          </a:p>
        </p:txBody>
      </p:sp>
      <p:sp>
        <p:nvSpPr>
          <p:cNvPr id="3" name="Content Placeholder 2">
            <a:extLst>
              <a:ext uri="{FF2B5EF4-FFF2-40B4-BE49-F238E27FC236}">
                <a16:creationId xmlns:a16="http://schemas.microsoft.com/office/drawing/2014/main" id="{44DDEDA4-5F7E-D58A-BAA1-7DC6354E0803}"/>
              </a:ext>
            </a:extLst>
          </p:cNvPr>
          <p:cNvSpPr>
            <a:spLocks noGrp="1"/>
          </p:cNvSpPr>
          <p:nvPr>
            <p:ph idx="1"/>
          </p:nvPr>
        </p:nvSpPr>
        <p:spPr/>
        <p:txBody>
          <a:bodyPr>
            <a:normAutofit/>
          </a:bodyPr>
          <a:lstStyle/>
          <a:p>
            <a:r>
              <a:rPr lang="en-US" sz="2400" dirty="0"/>
              <a:t>Diabetes mellitus (DM) is a major public health concern as it is the seventh leading cause of death in the United States</a:t>
            </a:r>
            <a:r>
              <a:rPr lang="en-US" sz="2400" dirty="0">
                <a:effectLst/>
              </a:rPr>
              <a:t> </a:t>
            </a:r>
          </a:p>
          <a:p>
            <a:r>
              <a:rPr lang="en-US" sz="2400" dirty="0"/>
              <a:t>Diabetes adversely affects the outcome of all orthopedic surgery subspecialities including foot and ankle, upper extremity, adult reconstructive, pediatrics, spine surgery, and sports medicine</a:t>
            </a:r>
            <a:r>
              <a:rPr lang="en-US" sz="2400" dirty="0">
                <a:effectLst/>
              </a:rPr>
              <a:t> </a:t>
            </a:r>
          </a:p>
        </p:txBody>
      </p:sp>
      <p:sp>
        <p:nvSpPr>
          <p:cNvPr id="4" name="TextBox 3">
            <a:extLst>
              <a:ext uri="{FF2B5EF4-FFF2-40B4-BE49-F238E27FC236}">
                <a16:creationId xmlns:a16="http://schemas.microsoft.com/office/drawing/2014/main" id="{0A506036-6AC3-07B2-A83B-AD4589E710B8}"/>
              </a:ext>
            </a:extLst>
          </p:cNvPr>
          <p:cNvSpPr txBox="1"/>
          <p:nvPr/>
        </p:nvSpPr>
        <p:spPr>
          <a:xfrm>
            <a:off x="9278912" y="6370820"/>
            <a:ext cx="3312826" cy="369332"/>
          </a:xfrm>
          <a:prstGeom prst="rect">
            <a:avLst/>
          </a:prstGeom>
          <a:noFill/>
        </p:spPr>
        <p:txBody>
          <a:bodyPr wrap="square" rtlCol="0">
            <a:spAutoFit/>
          </a:bodyPr>
          <a:lstStyle/>
          <a:p>
            <a:r>
              <a:rPr lang="en-US" dirty="0"/>
              <a:t>(CDC, 2020; </a:t>
            </a:r>
            <a:r>
              <a:rPr lang="en-US" dirty="0" err="1"/>
              <a:t>Wukich</a:t>
            </a:r>
            <a:r>
              <a:rPr lang="en-US" dirty="0"/>
              <a:t>, 2015) </a:t>
            </a:r>
          </a:p>
        </p:txBody>
      </p:sp>
    </p:spTree>
    <p:extLst>
      <p:ext uri="{BB962C8B-B14F-4D97-AF65-F5344CB8AC3E}">
        <p14:creationId xmlns:p14="http://schemas.microsoft.com/office/powerpoint/2010/main" val="3509067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14DF4-3F97-F6B5-ED7E-F9DF5E73B8FF}"/>
              </a:ext>
            </a:extLst>
          </p:cNvPr>
          <p:cNvSpPr>
            <a:spLocks noGrp="1"/>
          </p:cNvSpPr>
          <p:nvPr>
            <p:ph type="title"/>
          </p:nvPr>
        </p:nvSpPr>
        <p:spPr/>
        <p:txBody>
          <a:bodyPr/>
          <a:lstStyle/>
          <a:p>
            <a:r>
              <a:rPr lang="en-US" dirty="0"/>
              <a:t>Conclusion </a:t>
            </a:r>
          </a:p>
        </p:txBody>
      </p:sp>
      <p:sp>
        <p:nvSpPr>
          <p:cNvPr id="3" name="Content Placeholder 2">
            <a:extLst>
              <a:ext uri="{FF2B5EF4-FFF2-40B4-BE49-F238E27FC236}">
                <a16:creationId xmlns:a16="http://schemas.microsoft.com/office/drawing/2014/main" id="{92C88A6B-1EB8-0238-15A7-07461AB083CE}"/>
              </a:ext>
            </a:extLst>
          </p:cNvPr>
          <p:cNvSpPr>
            <a:spLocks noGrp="1"/>
          </p:cNvSpPr>
          <p:nvPr>
            <p:ph idx="1"/>
          </p:nvPr>
        </p:nvSpPr>
        <p:spPr/>
        <p:txBody>
          <a:bodyPr>
            <a:normAutofit/>
          </a:bodyPr>
          <a:lstStyle/>
          <a:p>
            <a:r>
              <a:rPr lang="en-US" sz="2400" dirty="0"/>
              <a:t>Management of glycemic levels in the perioperative setting is essential to improve surgical outcomes.</a:t>
            </a:r>
          </a:p>
          <a:p>
            <a:r>
              <a:rPr lang="en-US" sz="2400" dirty="0"/>
              <a:t>Evidence and guidelines support keeping target blood glucose at 80-180 mg/dL (4.4-10.0 mmol/L) in the perioperative period and not withholding insulin.</a:t>
            </a:r>
          </a:p>
          <a:p>
            <a:r>
              <a:rPr lang="en-US" sz="2400" dirty="0">
                <a:effectLst/>
                <a:ea typeface="Times New Roman" panose="02020603050405020304" pitchFamily="18" charset="0"/>
              </a:rPr>
              <a:t>In the chosen practice, implementation of an e-learning module increased perioperative diabetes management nursing knowledge. This led to a reduction in adverse events consequently improving patient outcomes.</a:t>
            </a:r>
            <a:endParaRPr lang="en-US" sz="2400" dirty="0"/>
          </a:p>
        </p:txBody>
      </p:sp>
      <p:sp>
        <p:nvSpPr>
          <p:cNvPr id="4" name="TextBox 3">
            <a:extLst>
              <a:ext uri="{FF2B5EF4-FFF2-40B4-BE49-F238E27FC236}">
                <a16:creationId xmlns:a16="http://schemas.microsoft.com/office/drawing/2014/main" id="{70749037-2C92-171A-13BD-629DC8BC84E3}"/>
              </a:ext>
            </a:extLst>
          </p:cNvPr>
          <p:cNvSpPr txBox="1"/>
          <p:nvPr/>
        </p:nvSpPr>
        <p:spPr>
          <a:xfrm>
            <a:off x="10863751" y="6488668"/>
            <a:ext cx="1328249" cy="369332"/>
          </a:xfrm>
          <a:prstGeom prst="rect">
            <a:avLst/>
          </a:prstGeom>
          <a:noFill/>
        </p:spPr>
        <p:txBody>
          <a:bodyPr wrap="none" rtlCol="0">
            <a:spAutoFit/>
          </a:bodyPr>
          <a:lstStyle/>
          <a:p>
            <a:r>
              <a:rPr lang="en-US" dirty="0"/>
              <a:t>(ADA, 2021)</a:t>
            </a:r>
          </a:p>
        </p:txBody>
      </p:sp>
    </p:spTree>
    <p:extLst>
      <p:ext uri="{BB962C8B-B14F-4D97-AF65-F5344CB8AC3E}">
        <p14:creationId xmlns:p14="http://schemas.microsoft.com/office/powerpoint/2010/main" val="4067873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747C82-8160-B9EE-FB97-E3F30D5D69D8}"/>
              </a:ext>
            </a:extLst>
          </p:cNvPr>
          <p:cNvSpPr>
            <a:spLocks noGrp="1"/>
          </p:cNvSpPr>
          <p:nvPr>
            <p:ph idx="1"/>
          </p:nvPr>
        </p:nvSpPr>
        <p:spPr>
          <a:xfrm>
            <a:off x="3790950" y="868680"/>
            <a:ext cx="7315200" cy="5120640"/>
          </a:xfrm>
        </p:spPr>
        <p:txBody>
          <a:bodyPr>
            <a:normAutofit/>
          </a:bodyPr>
          <a:lstStyle/>
          <a:p>
            <a:pPr marL="0" indent="0">
              <a:buNone/>
            </a:pPr>
            <a:r>
              <a:rPr lang="en-US" sz="7200" dirty="0"/>
              <a:t>Questions?</a:t>
            </a:r>
          </a:p>
        </p:txBody>
      </p:sp>
    </p:spTree>
    <p:extLst>
      <p:ext uri="{BB962C8B-B14F-4D97-AF65-F5344CB8AC3E}">
        <p14:creationId xmlns:p14="http://schemas.microsoft.com/office/powerpoint/2010/main" val="3502704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D5241-45DA-AA37-7EAC-87A12B74BE8D}"/>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17B18122-CF0D-2F1F-6851-C2ED7049356D}"/>
              </a:ext>
            </a:extLst>
          </p:cNvPr>
          <p:cNvSpPr>
            <a:spLocks noGrp="1"/>
          </p:cNvSpPr>
          <p:nvPr>
            <p:ph idx="1"/>
          </p:nvPr>
        </p:nvSpPr>
        <p:spPr/>
        <p:txBody>
          <a:bodyPr>
            <a:normAutofit/>
          </a:bodyPr>
          <a:lstStyle/>
          <a:p>
            <a:r>
              <a:rPr lang="en-US" sz="2400" dirty="0"/>
              <a:t>Please refer to page 13-14 of manuscript document </a:t>
            </a:r>
          </a:p>
        </p:txBody>
      </p:sp>
    </p:spTree>
    <p:extLst>
      <p:ext uri="{BB962C8B-B14F-4D97-AF65-F5344CB8AC3E}">
        <p14:creationId xmlns:p14="http://schemas.microsoft.com/office/powerpoint/2010/main" val="3670302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76E05-66F7-C7E1-2EF8-98570CEEE72B}"/>
              </a:ext>
            </a:extLst>
          </p:cNvPr>
          <p:cNvSpPr>
            <a:spLocks noGrp="1"/>
          </p:cNvSpPr>
          <p:nvPr>
            <p:ph type="title"/>
          </p:nvPr>
        </p:nvSpPr>
        <p:spPr/>
        <p:txBody>
          <a:bodyPr/>
          <a:lstStyle/>
          <a:p>
            <a:r>
              <a:rPr lang="en-US" dirty="0"/>
              <a:t>Clinical significance </a:t>
            </a:r>
          </a:p>
        </p:txBody>
      </p:sp>
      <p:sp>
        <p:nvSpPr>
          <p:cNvPr id="3" name="Content Placeholder 2">
            <a:extLst>
              <a:ext uri="{FF2B5EF4-FFF2-40B4-BE49-F238E27FC236}">
                <a16:creationId xmlns:a16="http://schemas.microsoft.com/office/drawing/2014/main" id="{967F2992-1AA9-A465-9FE7-850E8A718394}"/>
              </a:ext>
            </a:extLst>
          </p:cNvPr>
          <p:cNvSpPr>
            <a:spLocks noGrp="1"/>
          </p:cNvSpPr>
          <p:nvPr>
            <p:ph idx="1"/>
          </p:nvPr>
        </p:nvSpPr>
        <p:spPr>
          <a:xfrm>
            <a:off x="3749347" y="864108"/>
            <a:ext cx="7315200" cy="5120640"/>
          </a:xfrm>
        </p:spPr>
        <p:txBody>
          <a:bodyPr>
            <a:normAutofit/>
          </a:bodyPr>
          <a:lstStyle/>
          <a:p>
            <a:r>
              <a:rPr lang="en-US" sz="2400" dirty="0"/>
              <a:t>Diabetic patients undergoing surgery are at risk for increased morbidity and longer hospital stays</a:t>
            </a:r>
            <a:r>
              <a:rPr lang="en-US" sz="2400" dirty="0">
                <a:effectLst/>
              </a:rPr>
              <a:t> </a:t>
            </a:r>
            <a:endParaRPr lang="en-US" sz="2400" dirty="0"/>
          </a:p>
          <a:p>
            <a:r>
              <a:rPr lang="en-US" sz="2400" dirty="0"/>
              <a:t>Perioperative mortality rate for DM patients is significantly higher than mortality seen in patients without DM</a:t>
            </a:r>
            <a:r>
              <a:rPr lang="en-US" sz="2400" dirty="0">
                <a:effectLst/>
              </a:rPr>
              <a:t> </a:t>
            </a:r>
            <a:endParaRPr lang="en-US" sz="2400" dirty="0"/>
          </a:p>
          <a:p>
            <a:r>
              <a:rPr lang="en-US" sz="2400" dirty="0"/>
              <a:t>Patients with complicated DM (neuropathy, PAD, or nephropathy) have seven times higher likelihood of surgical site infection (SSI) and nearly a four times higher likelihood of SSI compared with patients with uncomplicated DM </a:t>
            </a:r>
          </a:p>
          <a:p>
            <a:r>
              <a:rPr lang="en-US" sz="2400" dirty="0"/>
              <a:t>Effective diabetes management in patients without comorbidities have similar outcomes to those without diabetes </a:t>
            </a:r>
          </a:p>
        </p:txBody>
      </p:sp>
      <p:sp>
        <p:nvSpPr>
          <p:cNvPr id="6" name="TextBox 5">
            <a:extLst>
              <a:ext uri="{FF2B5EF4-FFF2-40B4-BE49-F238E27FC236}">
                <a16:creationId xmlns:a16="http://schemas.microsoft.com/office/drawing/2014/main" id="{CB6058BF-C0BF-815A-0B58-65E5B9DE6FAD}"/>
              </a:ext>
            </a:extLst>
          </p:cNvPr>
          <p:cNvSpPr txBox="1"/>
          <p:nvPr/>
        </p:nvSpPr>
        <p:spPr>
          <a:xfrm>
            <a:off x="7674964" y="6488668"/>
            <a:ext cx="5501390" cy="369332"/>
          </a:xfrm>
          <a:prstGeom prst="rect">
            <a:avLst/>
          </a:prstGeom>
          <a:noFill/>
        </p:spPr>
        <p:txBody>
          <a:bodyPr wrap="square" rtlCol="0">
            <a:spAutoFit/>
          </a:bodyPr>
          <a:lstStyle/>
          <a:p>
            <a:r>
              <a:rPr lang="en-US" dirty="0"/>
              <a:t>(</a:t>
            </a:r>
            <a:r>
              <a:rPr lang="en-US" dirty="0" err="1"/>
              <a:t>Wukich</a:t>
            </a:r>
            <a:r>
              <a:rPr lang="en-US" dirty="0"/>
              <a:t>, 2015; </a:t>
            </a:r>
            <a:r>
              <a:rPr lang="en-US" dirty="0" err="1"/>
              <a:t>Sudhakaran</a:t>
            </a:r>
            <a:r>
              <a:rPr lang="en-US" dirty="0"/>
              <a:t> &amp; </a:t>
            </a:r>
            <a:r>
              <a:rPr lang="en-US" dirty="0" err="1"/>
              <a:t>Surani</a:t>
            </a:r>
            <a:r>
              <a:rPr lang="en-US" dirty="0"/>
              <a:t>, 2015)  </a:t>
            </a:r>
          </a:p>
        </p:txBody>
      </p:sp>
    </p:spTree>
    <p:extLst>
      <p:ext uri="{BB962C8B-B14F-4D97-AF65-F5344CB8AC3E}">
        <p14:creationId xmlns:p14="http://schemas.microsoft.com/office/powerpoint/2010/main" val="3463736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E49AB-E8E7-F1F8-174F-8FBB3663BC7A}"/>
              </a:ext>
            </a:extLst>
          </p:cNvPr>
          <p:cNvSpPr>
            <a:spLocks noGrp="1"/>
          </p:cNvSpPr>
          <p:nvPr>
            <p:ph type="title"/>
          </p:nvPr>
        </p:nvSpPr>
        <p:spPr/>
        <p:txBody>
          <a:bodyPr/>
          <a:lstStyle/>
          <a:p>
            <a:r>
              <a:rPr lang="en-US" dirty="0"/>
              <a:t>Project Purpose and Goal </a:t>
            </a:r>
          </a:p>
        </p:txBody>
      </p:sp>
      <p:sp>
        <p:nvSpPr>
          <p:cNvPr id="3" name="Content Placeholder 2">
            <a:extLst>
              <a:ext uri="{FF2B5EF4-FFF2-40B4-BE49-F238E27FC236}">
                <a16:creationId xmlns:a16="http://schemas.microsoft.com/office/drawing/2014/main" id="{04D8BE19-F83B-31DA-DBFA-4DC7261AADC1}"/>
              </a:ext>
            </a:extLst>
          </p:cNvPr>
          <p:cNvSpPr>
            <a:spLocks noGrp="1"/>
          </p:cNvSpPr>
          <p:nvPr>
            <p:ph idx="1"/>
          </p:nvPr>
        </p:nvSpPr>
        <p:spPr/>
        <p:txBody>
          <a:bodyPr>
            <a:normAutofit/>
          </a:bodyPr>
          <a:lstStyle/>
          <a:p>
            <a:r>
              <a:rPr lang="en-US" sz="2400" dirty="0"/>
              <a:t>Purpose </a:t>
            </a:r>
          </a:p>
          <a:p>
            <a:pPr lvl="1"/>
            <a:r>
              <a:rPr lang="en-US" sz="2400" dirty="0"/>
              <a:t>To implement nursing education for the staff nurses to improve preoperative patients diabetes management (as defined as holding short acting insulin without an order to do so)</a:t>
            </a:r>
          </a:p>
          <a:p>
            <a:r>
              <a:rPr lang="en-US" sz="2400" dirty="0"/>
              <a:t>Goals</a:t>
            </a:r>
          </a:p>
          <a:p>
            <a:pPr lvl="1"/>
            <a:r>
              <a:rPr lang="en-US" sz="2400" dirty="0"/>
              <a:t>To improve staff nurses knowledge of preoperative diabetes management </a:t>
            </a:r>
          </a:p>
          <a:p>
            <a:pPr lvl="1"/>
            <a:r>
              <a:rPr lang="en-US" sz="2400" dirty="0"/>
              <a:t>To improve outcomes of surgical patients who receive insulin </a:t>
            </a:r>
          </a:p>
        </p:txBody>
      </p:sp>
    </p:spTree>
    <p:extLst>
      <p:ext uri="{BB962C8B-B14F-4D97-AF65-F5344CB8AC3E}">
        <p14:creationId xmlns:p14="http://schemas.microsoft.com/office/powerpoint/2010/main" val="181842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613-86C7-F661-43D7-2A532AB77EF8}"/>
              </a:ext>
            </a:extLst>
          </p:cNvPr>
          <p:cNvSpPr>
            <a:spLocks noGrp="1"/>
          </p:cNvSpPr>
          <p:nvPr>
            <p:ph type="title"/>
          </p:nvPr>
        </p:nvSpPr>
        <p:spPr>
          <a:xfrm>
            <a:off x="252918" y="1123837"/>
            <a:ext cx="3209809" cy="4601183"/>
          </a:xfrm>
        </p:spPr>
        <p:txBody>
          <a:bodyPr>
            <a:normAutofit/>
          </a:bodyPr>
          <a:lstStyle/>
          <a:p>
            <a:r>
              <a:rPr lang="en-US" dirty="0"/>
              <a:t>Aims of Recommended Practice Change </a:t>
            </a:r>
          </a:p>
        </p:txBody>
      </p:sp>
      <p:sp>
        <p:nvSpPr>
          <p:cNvPr id="3" name="Content Placeholder 2">
            <a:extLst>
              <a:ext uri="{FF2B5EF4-FFF2-40B4-BE49-F238E27FC236}">
                <a16:creationId xmlns:a16="http://schemas.microsoft.com/office/drawing/2014/main" id="{CF2C2DCC-8383-533D-6C6A-951B79F29DFF}"/>
              </a:ext>
            </a:extLst>
          </p:cNvPr>
          <p:cNvSpPr>
            <a:spLocks noGrp="1"/>
          </p:cNvSpPr>
          <p:nvPr>
            <p:ph idx="1"/>
          </p:nvPr>
        </p:nvSpPr>
        <p:spPr/>
        <p:txBody>
          <a:bodyPr>
            <a:normAutofit/>
          </a:bodyPr>
          <a:lstStyle/>
          <a:p>
            <a:r>
              <a:rPr lang="en-US" sz="2400" dirty="0"/>
              <a:t>To improve staff nurses knowledge over preoperative diabetes management </a:t>
            </a:r>
          </a:p>
          <a:p>
            <a:r>
              <a:rPr lang="en-US" sz="2400" dirty="0"/>
              <a:t>To improve patient outcomes through a reduction of adverse events related to withholding short acting insulin in the preoperative period </a:t>
            </a:r>
          </a:p>
        </p:txBody>
      </p:sp>
    </p:spTree>
    <p:extLst>
      <p:ext uri="{BB962C8B-B14F-4D97-AF65-F5344CB8AC3E}">
        <p14:creationId xmlns:p14="http://schemas.microsoft.com/office/powerpoint/2010/main" val="2773700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40DAD-FC83-58D0-0E34-43BAC197F39B}"/>
              </a:ext>
            </a:extLst>
          </p:cNvPr>
          <p:cNvSpPr>
            <a:spLocks noGrp="1"/>
          </p:cNvSpPr>
          <p:nvPr>
            <p:ph type="title"/>
          </p:nvPr>
        </p:nvSpPr>
        <p:spPr/>
        <p:txBody>
          <a:bodyPr/>
          <a:lstStyle/>
          <a:p>
            <a:r>
              <a:rPr lang="en-US" dirty="0"/>
              <a:t>PICOT Question </a:t>
            </a:r>
          </a:p>
        </p:txBody>
      </p:sp>
      <p:sp>
        <p:nvSpPr>
          <p:cNvPr id="3" name="Content Placeholder 2">
            <a:extLst>
              <a:ext uri="{FF2B5EF4-FFF2-40B4-BE49-F238E27FC236}">
                <a16:creationId xmlns:a16="http://schemas.microsoft.com/office/drawing/2014/main" id="{D093850C-60CB-336B-8A0B-8452FC742375}"/>
              </a:ext>
            </a:extLst>
          </p:cNvPr>
          <p:cNvSpPr>
            <a:spLocks noGrp="1"/>
          </p:cNvSpPr>
          <p:nvPr>
            <p:ph idx="1"/>
          </p:nvPr>
        </p:nvSpPr>
        <p:spPr/>
        <p:txBody>
          <a:bodyPr/>
          <a:lstStyle/>
          <a:p>
            <a:r>
              <a:rPr lang="en-US" sz="2800" dirty="0"/>
              <a:t>“In nurses employed on an orthopedic trauma and surgical unit, how does the implementation of unit wide nursing diabetic pre-operative care education affect perioperative diabetes management (as defined as short acting insulin held without an order to do so) over four weeks?” </a:t>
            </a:r>
          </a:p>
          <a:p>
            <a:endParaRPr lang="en-US" dirty="0"/>
          </a:p>
        </p:txBody>
      </p:sp>
    </p:spTree>
    <p:extLst>
      <p:ext uri="{BB962C8B-B14F-4D97-AF65-F5344CB8AC3E}">
        <p14:creationId xmlns:p14="http://schemas.microsoft.com/office/powerpoint/2010/main" val="2873975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CD12B-9537-4AE4-5FA8-F6A23047B9AE}"/>
              </a:ext>
            </a:extLst>
          </p:cNvPr>
          <p:cNvSpPr>
            <a:spLocks noGrp="1"/>
          </p:cNvSpPr>
          <p:nvPr>
            <p:ph type="title"/>
          </p:nvPr>
        </p:nvSpPr>
        <p:spPr/>
        <p:txBody>
          <a:bodyPr/>
          <a:lstStyle/>
          <a:p>
            <a:r>
              <a:rPr lang="en-US" dirty="0"/>
              <a:t>Literature search </a:t>
            </a:r>
          </a:p>
        </p:txBody>
      </p:sp>
      <p:pic>
        <p:nvPicPr>
          <p:cNvPr id="9" name="Content Placeholder 8">
            <a:extLst>
              <a:ext uri="{FF2B5EF4-FFF2-40B4-BE49-F238E27FC236}">
                <a16:creationId xmlns:a16="http://schemas.microsoft.com/office/drawing/2014/main" id="{4EE26D20-58A3-128A-B51E-C64C3EB287FC}"/>
              </a:ext>
            </a:extLst>
          </p:cNvPr>
          <p:cNvPicPr>
            <a:picLocks noGrp="1" noChangeAspect="1"/>
          </p:cNvPicPr>
          <p:nvPr>
            <p:ph idx="1"/>
          </p:nvPr>
        </p:nvPicPr>
        <p:blipFill>
          <a:blip r:embed="rId2"/>
          <a:stretch>
            <a:fillRect/>
          </a:stretch>
        </p:blipFill>
        <p:spPr>
          <a:xfrm>
            <a:off x="4366944" y="606506"/>
            <a:ext cx="5836152" cy="5644988"/>
          </a:xfrm>
        </p:spPr>
      </p:pic>
    </p:spTree>
    <p:extLst>
      <p:ext uri="{BB962C8B-B14F-4D97-AF65-F5344CB8AC3E}">
        <p14:creationId xmlns:p14="http://schemas.microsoft.com/office/powerpoint/2010/main" val="3354129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54AC2-4EC8-75E2-4404-9E617628CB63}"/>
              </a:ext>
            </a:extLst>
          </p:cNvPr>
          <p:cNvSpPr>
            <a:spLocks noGrp="1"/>
          </p:cNvSpPr>
          <p:nvPr>
            <p:ph type="title"/>
          </p:nvPr>
        </p:nvSpPr>
        <p:spPr/>
        <p:txBody>
          <a:bodyPr/>
          <a:lstStyle/>
          <a:p>
            <a:r>
              <a:rPr lang="en-US" dirty="0"/>
              <a:t>Critical Appraisal </a:t>
            </a:r>
          </a:p>
        </p:txBody>
      </p:sp>
      <p:sp>
        <p:nvSpPr>
          <p:cNvPr id="3" name="Content Placeholder 2">
            <a:extLst>
              <a:ext uri="{FF2B5EF4-FFF2-40B4-BE49-F238E27FC236}">
                <a16:creationId xmlns:a16="http://schemas.microsoft.com/office/drawing/2014/main" id="{654E669C-3844-01A3-A5BF-8F75F167BB54}"/>
              </a:ext>
            </a:extLst>
          </p:cNvPr>
          <p:cNvSpPr>
            <a:spLocks noGrp="1"/>
          </p:cNvSpPr>
          <p:nvPr>
            <p:ph idx="1"/>
          </p:nvPr>
        </p:nvSpPr>
        <p:spPr/>
        <p:txBody>
          <a:bodyPr>
            <a:normAutofit/>
          </a:bodyPr>
          <a:lstStyle/>
          <a:p>
            <a:r>
              <a:rPr lang="en-US" sz="2400" dirty="0"/>
              <a:t>All of the studies were appraised using the Johns Hopkins Nursing Evidence-based Practice Model and Guidelines tool </a:t>
            </a:r>
          </a:p>
          <a:p>
            <a:r>
              <a:rPr lang="en-US" sz="2400" dirty="0"/>
              <a:t>After appraisal each study was given a level and quality rating</a:t>
            </a:r>
          </a:p>
          <a:p>
            <a:pPr lvl="1"/>
            <a:r>
              <a:rPr lang="en-US" sz="2400" dirty="0"/>
              <a:t>All studies are a level I or II</a:t>
            </a:r>
          </a:p>
          <a:p>
            <a:pPr lvl="1"/>
            <a:r>
              <a:rPr lang="en-US" sz="2400" dirty="0"/>
              <a:t>All given quality ratings of A or B indicating good and high quality evidence</a:t>
            </a:r>
          </a:p>
          <a:p>
            <a:r>
              <a:rPr lang="en-US" sz="2400" dirty="0"/>
              <a:t>Appraisal of non research evidence like clinical practice guidelines or clinical expertise was graded using the Appraisal of Guidelines for Research and Evaluation (AGREE) II instrument </a:t>
            </a:r>
          </a:p>
        </p:txBody>
      </p:sp>
    </p:spTree>
    <p:extLst>
      <p:ext uri="{BB962C8B-B14F-4D97-AF65-F5344CB8AC3E}">
        <p14:creationId xmlns:p14="http://schemas.microsoft.com/office/powerpoint/2010/main" val="3065193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613-86C7-F661-43D7-2A532AB77EF8}"/>
              </a:ext>
            </a:extLst>
          </p:cNvPr>
          <p:cNvSpPr>
            <a:spLocks noGrp="1"/>
          </p:cNvSpPr>
          <p:nvPr>
            <p:ph type="title"/>
          </p:nvPr>
        </p:nvSpPr>
        <p:spPr/>
        <p:txBody>
          <a:bodyPr/>
          <a:lstStyle/>
          <a:p>
            <a:r>
              <a:rPr lang="en-US" dirty="0"/>
              <a:t>Synthesis</a:t>
            </a:r>
          </a:p>
        </p:txBody>
      </p:sp>
      <p:sp>
        <p:nvSpPr>
          <p:cNvPr id="3" name="Content Placeholder 2">
            <a:extLst>
              <a:ext uri="{FF2B5EF4-FFF2-40B4-BE49-F238E27FC236}">
                <a16:creationId xmlns:a16="http://schemas.microsoft.com/office/drawing/2014/main" id="{CF2C2DCC-8383-533D-6C6A-951B79F29DFF}"/>
              </a:ext>
            </a:extLst>
          </p:cNvPr>
          <p:cNvSpPr>
            <a:spLocks noGrp="1"/>
          </p:cNvSpPr>
          <p:nvPr>
            <p:ph idx="1"/>
          </p:nvPr>
        </p:nvSpPr>
        <p:spPr/>
        <p:txBody>
          <a:bodyPr>
            <a:normAutofit/>
          </a:bodyPr>
          <a:lstStyle/>
          <a:p>
            <a:r>
              <a:rPr lang="en-US" sz="2400" dirty="0"/>
              <a:t>E-learning instruction is effective in improving knowledge and provides a convenient way for individuals to receive instruction  </a:t>
            </a:r>
          </a:p>
        </p:txBody>
      </p:sp>
    </p:spTree>
    <p:extLst>
      <p:ext uri="{BB962C8B-B14F-4D97-AF65-F5344CB8AC3E}">
        <p14:creationId xmlns:p14="http://schemas.microsoft.com/office/powerpoint/2010/main" val="983722995"/>
      </p:ext>
    </p:extLst>
  </p:cSld>
  <p:clrMapOvr>
    <a:masterClrMapping/>
  </p:clrMapOvr>
</p:sld>
</file>

<file path=ppt/theme/theme1.xml><?xml version="1.0" encoding="utf-8"?>
<a:theme xmlns:a="http://schemas.openxmlformats.org/drawingml/2006/main" name="Fra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39D77354-939E-4A26-AE51-B3F9618B14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{4F9513C4-1E9A-2F47-A8DE-0C49F8F93951}tf10001124</Template>
  <TotalTime>34437</TotalTime>
  <Words>1384</Words>
  <Application>Microsoft Macintosh PowerPoint</Application>
  <PresentationFormat>Widescreen</PresentationFormat>
  <Paragraphs>125</Paragraphs>
  <Slides>22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Calibri</vt:lpstr>
      <vt:lpstr>Corbel</vt:lpstr>
      <vt:lpstr>Times New Roman</vt:lpstr>
      <vt:lpstr>Wingdings 2</vt:lpstr>
      <vt:lpstr>Frame</vt:lpstr>
      <vt:lpstr> Diabetes Management in Preoperative Hospitalized Patients: Improving Quality Measures on an Orthopedic Trauma and Surgical Unit</vt:lpstr>
      <vt:lpstr>Overview of Problem </vt:lpstr>
      <vt:lpstr>Clinical significance </vt:lpstr>
      <vt:lpstr>Project Purpose and Goal </vt:lpstr>
      <vt:lpstr>Aims of Recommended Practice Change </vt:lpstr>
      <vt:lpstr>PICOT Question </vt:lpstr>
      <vt:lpstr>Literature search </vt:lpstr>
      <vt:lpstr>Critical Appraisal </vt:lpstr>
      <vt:lpstr>Synthesis</vt:lpstr>
      <vt:lpstr>Clinical Expertise </vt:lpstr>
      <vt:lpstr>Patient Preferences </vt:lpstr>
      <vt:lpstr>Guiding Theoretical Framework</vt:lpstr>
      <vt:lpstr>Recommendations for Practice change</vt:lpstr>
      <vt:lpstr>Implementation Process</vt:lpstr>
      <vt:lpstr>Findings </vt:lpstr>
      <vt:lpstr>Findings </vt:lpstr>
      <vt:lpstr>Implications </vt:lpstr>
      <vt:lpstr>Limitations</vt:lpstr>
      <vt:lpstr>Dissemination Plan </vt:lpstr>
      <vt:lpstr>Conclusion </vt:lpstr>
      <vt:lpstr>PowerPoint Presentation</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Diabetes Management in Preoperative Hospitalized Patients: Improving Quality Measures on an Orthopedic Trauma and Surgical Unit </dc:title>
  <dc:creator>Caroline Kinkaid</dc:creator>
  <cp:lastModifiedBy>Caroline Kinkaid</cp:lastModifiedBy>
  <cp:revision>18</cp:revision>
  <dcterms:created xsi:type="dcterms:W3CDTF">2022-05-01T13:06:46Z</dcterms:created>
  <dcterms:modified xsi:type="dcterms:W3CDTF">2023-04-20T17:31:41Z</dcterms:modified>
</cp:coreProperties>
</file>