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4" r:id="rId8"/>
    <p:sldId id="262"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9" autoAdjust="0"/>
    <p:restoredTop sz="94660"/>
  </p:normalViewPr>
  <p:slideViewPr>
    <p:cSldViewPr snapToGrid="0">
      <p:cViewPr varScale="1">
        <p:scale>
          <a:sx n="76" d="100"/>
          <a:sy n="76" d="100"/>
        </p:scale>
        <p:origin x="132"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etersl@apsu.edu" TargetMode="External"/><Relationship Id="rId2" Type="http://schemas.openxmlformats.org/officeDocument/2006/relationships/hyperlink" Target="mailto:BRAXTONM@APSU.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Foundations of minority leadership: Creating a Leadership Course specifically for our needs</a:t>
            </a:r>
            <a:endParaRPr lang="en-US" dirty="0"/>
          </a:p>
        </p:txBody>
      </p:sp>
      <p:sp>
        <p:nvSpPr>
          <p:cNvPr id="3" name="Subtitle 2"/>
          <p:cNvSpPr>
            <a:spLocks noGrp="1"/>
          </p:cNvSpPr>
          <p:nvPr>
            <p:ph type="subTitle" idx="1"/>
          </p:nvPr>
        </p:nvSpPr>
        <p:spPr>
          <a:xfrm>
            <a:off x="1685924" y="3509963"/>
            <a:ext cx="8791575" cy="1655762"/>
          </a:xfrm>
        </p:spPr>
        <p:txBody>
          <a:bodyPr>
            <a:normAutofit/>
          </a:bodyPr>
          <a:lstStyle/>
          <a:p>
            <a:r>
              <a:rPr lang="en-US" dirty="0"/>
              <a:t>By:  Marcelius Braxton, M.A., J.D</a:t>
            </a:r>
            <a:r>
              <a:rPr lang="en-US" dirty="0" smtClean="0"/>
              <a:t>. and Dr. Lorneth Peters</a:t>
            </a:r>
            <a:endParaRPr lang="en-US" dirty="0"/>
          </a:p>
          <a:p>
            <a:r>
              <a:rPr lang="en-US" dirty="0" smtClean="0">
                <a:hlinkClick r:id="rId2"/>
              </a:rPr>
              <a:t>BRAXTONM@APSU.EDU</a:t>
            </a:r>
            <a:r>
              <a:rPr lang="en-US" dirty="0" smtClean="0"/>
              <a:t> and </a:t>
            </a:r>
            <a:r>
              <a:rPr lang="en-US" dirty="0" smtClean="0">
                <a:hlinkClick r:id="rId3"/>
              </a:rPr>
              <a:t>petersl@apsu.edu</a:t>
            </a:r>
            <a:endParaRPr lang="en-US" dirty="0" smtClean="0"/>
          </a:p>
          <a:p>
            <a:r>
              <a:rPr lang="en-US" dirty="0" smtClean="0"/>
              <a:t>Austin </a:t>
            </a:r>
            <a:r>
              <a:rPr lang="en-US" dirty="0" err="1"/>
              <a:t>Peay</a:t>
            </a:r>
            <a:r>
              <a:rPr lang="en-US" dirty="0"/>
              <a:t> State University</a:t>
            </a:r>
          </a:p>
          <a:p>
            <a:endParaRPr lang="en-US" dirty="0"/>
          </a:p>
        </p:txBody>
      </p:sp>
    </p:spTree>
    <p:extLst>
      <p:ext uri="{BB962C8B-B14F-4D97-AF65-F5344CB8AC3E}">
        <p14:creationId xmlns:p14="http://schemas.microsoft.com/office/powerpoint/2010/main" val="2216223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Abstract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This presentation provides insight into a new </a:t>
            </a:r>
            <a:r>
              <a:rPr lang="en-US" dirty="0"/>
              <a:t>hybrid, service-learning </a:t>
            </a:r>
            <a:r>
              <a:rPr lang="en-US" dirty="0" smtClean="0"/>
              <a:t>course introduced at Austin </a:t>
            </a:r>
            <a:r>
              <a:rPr lang="en-US" dirty="0" err="1" smtClean="0"/>
              <a:t>Peay</a:t>
            </a:r>
            <a:r>
              <a:rPr lang="en-US" dirty="0" smtClean="0"/>
              <a:t> State University entitled “Foundations of Minority Leadership”. With respect to leadership, individuals who are minorities often face difficulties that the majority does not have to consider.  As a result, minority individuals often do not have the opportunity to address issues that would be beneficial for their mentoring/leadership needs.  This presentation will highlight the structure of a course specifically for minority individuals.  It will also provide some examples of how two instructors use contemporary readings such as, “Minority Leader: How to Lead From the Outside and Make Real Change” by Stacey Abrams to provide methods for how to discuss, identify, and incorporate mentoring/leadership qualities through a contemporary framework meant particularly for individuals in the minority.</a:t>
            </a:r>
            <a:endParaRPr lang="en-US" dirty="0"/>
          </a:p>
        </p:txBody>
      </p:sp>
    </p:spTree>
    <p:extLst>
      <p:ext uri="{BB962C8B-B14F-4D97-AF65-F5344CB8AC3E}">
        <p14:creationId xmlns:p14="http://schemas.microsoft.com/office/powerpoint/2010/main" val="2375356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How Did this class develop?</a:t>
            </a:r>
            <a:endParaRPr lang="en-US" dirty="0"/>
          </a:p>
        </p:txBody>
      </p:sp>
      <p:sp>
        <p:nvSpPr>
          <p:cNvPr id="3" name="Content Placeholder 2"/>
          <p:cNvSpPr>
            <a:spLocks noGrp="1"/>
          </p:cNvSpPr>
          <p:nvPr>
            <p:ph idx="1"/>
          </p:nvPr>
        </p:nvSpPr>
        <p:spPr>
          <a:xfrm>
            <a:off x="1141412" y="2249487"/>
            <a:ext cx="10047288" cy="3783014"/>
          </a:xfrm>
        </p:spPr>
        <p:txBody>
          <a:bodyPr>
            <a:normAutofit lnSpcReduction="10000"/>
          </a:bodyPr>
          <a:lstStyle/>
          <a:p>
            <a:r>
              <a:rPr lang="en-US" dirty="0" smtClean="0"/>
              <a:t>Austin </a:t>
            </a:r>
            <a:r>
              <a:rPr lang="en-US" dirty="0" err="1" smtClean="0"/>
              <a:t>Peay</a:t>
            </a:r>
            <a:r>
              <a:rPr lang="en-US" dirty="0" smtClean="0"/>
              <a:t> State University has a mentoring program for African American men named “Achievers and Scholars”. Students range from freshman to seniors.</a:t>
            </a:r>
          </a:p>
          <a:p>
            <a:r>
              <a:rPr lang="en-US" dirty="0" smtClean="0"/>
              <a:t>Students (Mentees) are partnered with African American faculty/staff (mentor).</a:t>
            </a:r>
          </a:p>
          <a:p>
            <a:r>
              <a:rPr lang="en-US" dirty="0" smtClean="0"/>
              <a:t>Need for transition:  How do these mentees become mentors?  How can we give them practice at becoming mentors?</a:t>
            </a:r>
          </a:p>
          <a:p>
            <a:r>
              <a:rPr lang="en-US" dirty="0" smtClean="0"/>
              <a:t>Spring 2019:  “Foundations of Minority Leadership” Hybrid Service Learning Course introduced at Austin </a:t>
            </a:r>
            <a:r>
              <a:rPr lang="en-US" dirty="0" err="1" smtClean="0"/>
              <a:t>Peay</a:t>
            </a:r>
            <a:r>
              <a:rPr lang="en-US" dirty="0" smtClean="0"/>
              <a:t> State University for Achievers and Scholars mentees</a:t>
            </a:r>
          </a:p>
          <a:p>
            <a:endParaRPr lang="en-US" dirty="0" smtClean="0"/>
          </a:p>
          <a:p>
            <a:endParaRPr lang="en-US" dirty="0"/>
          </a:p>
        </p:txBody>
      </p:sp>
    </p:spTree>
    <p:extLst>
      <p:ext uri="{BB962C8B-B14F-4D97-AF65-F5344CB8AC3E}">
        <p14:creationId xmlns:p14="http://schemas.microsoft.com/office/powerpoint/2010/main" val="2609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p:txBody>
          <a:bodyPr>
            <a:normAutofit fontScale="92500"/>
          </a:bodyPr>
          <a:lstStyle/>
          <a:p>
            <a:r>
              <a:rPr lang="en-US" dirty="0"/>
              <a:t>Course Objectives:  Upon completing this course, students will have enhanced their understanding of leadership concepts and application.  Students will draw from their diverse studies and experiences to develop an overall perspective of leadership. Students will examine critical thinking skills and explore what it means to be a leader and to lead as an individual who identifies as a minority.  Additionally, students will explore how leadership is affected by intersections of identity. Students will also combine their theoretical knowledge of leadership into a service-learning, practical application where they will be asked to be leaders in the community.</a:t>
            </a:r>
          </a:p>
        </p:txBody>
      </p:sp>
    </p:spTree>
    <p:extLst>
      <p:ext uri="{BB962C8B-B14F-4D97-AF65-F5344CB8AC3E}">
        <p14:creationId xmlns:p14="http://schemas.microsoft.com/office/powerpoint/2010/main" val="1199174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idx="1"/>
          </p:nvPr>
        </p:nvSpPr>
        <p:spPr/>
        <p:txBody>
          <a:bodyPr>
            <a:normAutofit/>
          </a:bodyPr>
          <a:lstStyle/>
          <a:p>
            <a:r>
              <a:rPr lang="en-US" dirty="0" smtClean="0"/>
              <a:t>By </a:t>
            </a:r>
            <a:r>
              <a:rPr lang="en-US" dirty="0"/>
              <a:t>the end </a:t>
            </a:r>
            <a:r>
              <a:rPr lang="en-US" dirty="0" smtClean="0"/>
              <a:t>of this course, </a:t>
            </a:r>
            <a:r>
              <a:rPr lang="en-US" dirty="0"/>
              <a:t>students will:</a:t>
            </a:r>
          </a:p>
          <a:p>
            <a:pPr lvl="1" fontAlgn="base"/>
            <a:r>
              <a:rPr lang="en-US" dirty="0"/>
              <a:t>Develop an overall perspective of what leadership and mentoring means.</a:t>
            </a:r>
          </a:p>
          <a:p>
            <a:pPr lvl="1" fontAlgn="base"/>
            <a:r>
              <a:rPr lang="en-US" dirty="0"/>
              <a:t>Explore how cultural differences and intersections of identity affect what leadership and mentoring means.</a:t>
            </a:r>
          </a:p>
          <a:p>
            <a:pPr lvl="1" fontAlgn="base"/>
            <a:r>
              <a:rPr lang="en-US" dirty="0"/>
              <a:t>Discuss how a minority presence and representation has can and did impact success within the classroom.</a:t>
            </a:r>
          </a:p>
          <a:p>
            <a:pPr lvl="1" fontAlgn="base"/>
            <a:r>
              <a:rPr lang="en-US" dirty="0"/>
              <a:t>Use leadership and mentoring strategies to effectively communicate with students.</a:t>
            </a:r>
          </a:p>
          <a:p>
            <a:endParaRPr lang="en-US" dirty="0"/>
          </a:p>
        </p:txBody>
      </p:sp>
    </p:spTree>
    <p:extLst>
      <p:ext uri="{BB962C8B-B14F-4D97-AF65-F5344CB8AC3E}">
        <p14:creationId xmlns:p14="http://schemas.microsoft.com/office/powerpoint/2010/main" val="173494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and Purpose	</a:t>
            </a:r>
            <a:endParaRPr lang="en-US" dirty="0"/>
          </a:p>
        </p:txBody>
      </p:sp>
      <p:sp>
        <p:nvSpPr>
          <p:cNvPr id="3" name="Content Placeholder 2"/>
          <p:cNvSpPr>
            <a:spLocks noGrp="1"/>
          </p:cNvSpPr>
          <p:nvPr>
            <p:ph idx="1"/>
          </p:nvPr>
        </p:nvSpPr>
        <p:spPr>
          <a:xfrm>
            <a:off x="1141412" y="2249486"/>
            <a:ext cx="10225088" cy="4049713"/>
          </a:xfrm>
        </p:spPr>
        <p:txBody>
          <a:bodyPr>
            <a:normAutofit fontScale="85000" lnSpcReduction="10000"/>
          </a:bodyPr>
          <a:lstStyle/>
          <a:p>
            <a:r>
              <a:rPr lang="en-US" dirty="0" smtClean="0"/>
              <a:t>Discussion Boards based on reading:  Integral for students to reflect upon what they’ve read, answer questions, and engage with each other.</a:t>
            </a:r>
          </a:p>
          <a:p>
            <a:r>
              <a:rPr lang="en-US" dirty="0" smtClean="0"/>
              <a:t>Service Learning:  Students need to go out into their community and learn the effect of minority leadership in a practical manner.</a:t>
            </a:r>
          </a:p>
          <a:p>
            <a:pPr lvl="1"/>
            <a:r>
              <a:rPr lang="en-US" dirty="0" smtClean="0"/>
              <a:t>We expect students to keep a journal about their experience and use those entries to see potential and actual impact.</a:t>
            </a:r>
          </a:p>
          <a:p>
            <a:r>
              <a:rPr lang="en-US" dirty="0" smtClean="0"/>
              <a:t>Conferences:  Attending conferences allows students to learn, surround themselves with peers, and identify better ways to be leaders/mentors</a:t>
            </a:r>
          </a:p>
          <a:p>
            <a:r>
              <a:rPr lang="en-US" dirty="0" smtClean="0"/>
              <a:t>Reflection Assignment:  Students need to connect experiences outside the classroom with knowledge obtained inside the classroom, adapt and apply skills/theories, use self-reflection</a:t>
            </a:r>
            <a:endParaRPr lang="en-US" dirty="0"/>
          </a:p>
        </p:txBody>
      </p:sp>
    </p:spTree>
    <p:extLst>
      <p:ext uri="{BB962C8B-B14F-4D97-AF65-F5344CB8AC3E}">
        <p14:creationId xmlns:p14="http://schemas.microsoft.com/office/powerpoint/2010/main" val="3628767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a:t>
            </a:r>
            <a:r>
              <a:rPr lang="en-US" dirty="0" err="1" smtClean="0"/>
              <a:t>TExts</a:t>
            </a:r>
            <a:endParaRPr lang="en-US" dirty="0"/>
          </a:p>
        </p:txBody>
      </p:sp>
      <p:sp>
        <p:nvSpPr>
          <p:cNvPr id="3" name="Content Placeholder 2"/>
          <p:cNvSpPr>
            <a:spLocks noGrp="1"/>
          </p:cNvSpPr>
          <p:nvPr>
            <p:ph idx="1"/>
          </p:nvPr>
        </p:nvSpPr>
        <p:spPr/>
        <p:txBody>
          <a:bodyPr/>
          <a:lstStyle/>
          <a:p>
            <a:r>
              <a:rPr lang="en-US" dirty="0"/>
              <a:t>Minority Leader: How to Lead From the Outside and Make Real Change by Stacey Abrams, ISBN-13: 978-1250191298.</a:t>
            </a:r>
          </a:p>
          <a:p>
            <a:r>
              <a:rPr lang="en-US" dirty="0"/>
              <a:t>Strengths Based Leadership:  Great Leaders, Teams, and Why People Follow by Tom </a:t>
            </a:r>
            <a:r>
              <a:rPr lang="en-US" dirty="0" err="1"/>
              <a:t>Rath</a:t>
            </a:r>
            <a:r>
              <a:rPr lang="en-US" dirty="0"/>
              <a:t>, ISBN-13: 978-1595620255</a:t>
            </a:r>
          </a:p>
          <a:p>
            <a:r>
              <a:rPr lang="en-US" dirty="0" smtClean="0"/>
              <a:t>Various Selected Articles</a:t>
            </a:r>
            <a:r>
              <a:rPr lang="en-US" dirty="0"/>
              <a:t/>
            </a:r>
            <a:br>
              <a:rPr lang="en-US" dirty="0"/>
            </a:br>
            <a:endParaRPr lang="en-US" dirty="0"/>
          </a:p>
        </p:txBody>
      </p:sp>
    </p:spTree>
    <p:extLst>
      <p:ext uri="{BB962C8B-B14F-4D97-AF65-F5344CB8AC3E}">
        <p14:creationId xmlns:p14="http://schemas.microsoft.com/office/powerpoint/2010/main" val="2971468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Board Example Questions		</a:t>
            </a:r>
            <a:endParaRPr lang="en-US" dirty="0"/>
          </a:p>
        </p:txBody>
      </p:sp>
      <p:sp>
        <p:nvSpPr>
          <p:cNvPr id="3" name="Content Placeholder 2"/>
          <p:cNvSpPr>
            <a:spLocks noGrp="1"/>
          </p:cNvSpPr>
          <p:nvPr>
            <p:ph idx="1"/>
          </p:nvPr>
        </p:nvSpPr>
        <p:spPr>
          <a:xfrm>
            <a:off x="1028700" y="1968500"/>
            <a:ext cx="10248900" cy="4711699"/>
          </a:xfrm>
        </p:spPr>
        <p:txBody>
          <a:bodyPr>
            <a:normAutofit fontScale="77500" lnSpcReduction="20000"/>
          </a:bodyPr>
          <a:lstStyle/>
          <a:p>
            <a:r>
              <a:rPr lang="en-US" dirty="0" smtClean="0"/>
              <a:t>What makes a good leader or mentor?  Give one example of a time you were a good leader/mentor.  Give one example of a time you could have been a better leader/mentor.</a:t>
            </a:r>
          </a:p>
          <a:p>
            <a:pPr lvl="1"/>
            <a:r>
              <a:rPr lang="en-US" dirty="0" smtClean="0"/>
              <a:t>Peer Response:  What would you add to your peer’s list?  How can we help each other be better leaders/mentors?</a:t>
            </a:r>
          </a:p>
          <a:p>
            <a:r>
              <a:rPr lang="en-US" dirty="0" smtClean="0"/>
              <a:t>Stacey Abrams mentions the stereotype threat, the idea that we will always be judged by the worst example of someone in our community.  Do you ever feel like this happens to you?  If not, do you fear that this could happen to you? Provide an example of a time it has happened to you or a time you fear it might occur.</a:t>
            </a:r>
          </a:p>
          <a:p>
            <a:pPr lvl="1"/>
            <a:r>
              <a:rPr lang="en-US" dirty="0" smtClean="0"/>
              <a:t>Peer Response:  Given the example given, how would you tell your peer to response/how would you help your peer address this issue?</a:t>
            </a:r>
          </a:p>
          <a:p>
            <a:r>
              <a:rPr lang="en-US" dirty="0" smtClean="0"/>
              <a:t>Stacey Abrams (</a:t>
            </a:r>
            <a:r>
              <a:rPr lang="en-US" dirty="0" err="1" smtClean="0"/>
              <a:t>pg</a:t>
            </a:r>
            <a:r>
              <a:rPr lang="en-US" dirty="0" smtClean="0"/>
              <a:t> 44) says the key is to find the balance between fitting in and being authentic. says embracing your authentic self means being clear about how you wish to be seen.  As a mentor/leader, how do you wish to be seen by others (give at least 3 qualities/ways you wish to be seen)?</a:t>
            </a:r>
          </a:p>
          <a:p>
            <a:pPr lvl="1"/>
            <a:r>
              <a:rPr lang="en-US" dirty="0" smtClean="0"/>
              <a:t>Peer Response: Look at how your peer wants to be seen.  Why do you think he wants to be seen this way?  Do any of these match how you want to be seen? Do you think there are common qualities/ways that leaders, specifically minority leaders want to be seen?</a:t>
            </a:r>
          </a:p>
          <a:p>
            <a:pPr lvl="1"/>
            <a:endParaRPr lang="en-US" dirty="0"/>
          </a:p>
        </p:txBody>
      </p:sp>
    </p:spTree>
    <p:extLst>
      <p:ext uri="{BB962C8B-B14F-4D97-AF65-F5344CB8AC3E}">
        <p14:creationId xmlns:p14="http://schemas.microsoft.com/office/powerpoint/2010/main" val="361475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Exercise example</a:t>
            </a:r>
            <a:endParaRPr lang="en-US" dirty="0"/>
          </a:p>
        </p:txBody>
      </p:sp>
      <p:sp>
        <p:nvSpPr>
          <p:cNvPr id="3" name="Content Placeholder 2"/>
          <p:cNvSpPr>
            <a:spLocks noGrp="1"/>
          </p:cNvSpPr>
          <p:nvPr>
            <p:ph idx="1"/>
          </p:nvPr>
        </p:nvSpPr>
        <p:spPr/>
        <p:txBody>
          <a:bodyPr/>
          <a:lstStyle/>
          <a:p>
            <a:r>
              <a:rPr lang="en-US" dirty="0" smtClean="0"/>
              <a:t>SWOT Analysis (Strengths, Weaknesses, Opportunities, Threats)</a:t>
            </a:r>
          </a:p>
          <a:p>
            <a:r>
              <a:rPr lang="en-US" dirty="0" smtClean="0"/>
              <a:t>Board of Advisers (Sponsor, Adviser, Situational, Peer)</a:t>
            </a:r>
          </a:p>
          <a:p>
            <a:r>
              <a:rPr lang="en-US" dirty="0" smtClean="0"/>
              <a:t>Know That you Don’t Know (and Admit It)</a:t>
            </a:r>
          </a:p>
          <a:p>
            <a:r>
              <a:rPr lang="en-US" dirty="0" smtClean="0"/>
              <a:t>Ignorance is Bliss but Knowledge is Better</a:t>
            </a:r>
            <a:endParaRPr lang="en-US" dirty="0"/>
          </a:p>
        </p:txBody>
      </p:sp>
    </p:spTree>
    <p:extLst>
      <p:ext uri="{BB962C8B-B14F-4D97-AF65-F5344CB8AC3E}">
        <p14:creationId xmlns:p14="http://schemas.microsoft.com/office/powerpoint/2010/main" val="413415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7249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1677</TotalTime>
  <Words>801</Words>
  <Application>Microsoft Office PowerPoint</Application>
  <PresentationFormat>Widescreen</PresentationFormat>
  <Paragraphs>42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Tw Cen MT</vt:lpstr>
      <vt:lpstr>Circuit</vt:lpstr>
      <vt:lpstr>Foundations of minority leadership: Creating a Leadership Course specifically for our needs</vt:lpstr>
      <vt:lpstr>Program Abstract</vt:lpstr>
      <vt:lpstr>Background:  How Did this class develop?</vt:lpstr>
      <vt:lpstr>Course Objectives</vt:lpstr>
      <vt:lpstr>Learning Outcomes</vt:lpstr>
      <vt:lpstr>Requirements and Purpose </vt:lpstr>
      <vt:lpstr>Required TExts</vt:lpstr>
      <vt:lpstr>Discussion Board Example Questions  </vt:lpstr>
      <vt:lpstr>Class Exercise example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Academics, Leadership, and Mentorship:</dc:title>
  <dc:creator>Braxton, Marcelius L.</dc:creator>
  <cp:lastModifiedBy>Braxton, Marcelius L.</cp:lastModifiedBy>
  <cp:revision>24</cp:revision>
  <dcterms:created xsi:type="dcterms:W3CDTF">2018-12-11T18:17:44Z</dcterms:created>
  <dcterms:modified xsi:type="dcterms:W3CDTF">2019-01-11T17:56:04Z</dcterms:modified>
</cp:coreProperties>
</file>