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notesSlides/notesSlide14.xml" ContentType="application/vnd.openxmlformats-officedocument.presentationml.notesSlide+xml"/>
  <Override PartName="/ppt/charts/chart4.xml" ContentType="application/vnd.openxmlformats-officedocument.drawingml.chart+xml"/>
  <Override PartName="/ppt/theme/themeOverride4.xml" ContentType="application/vnd.openxmlformats-officedocument.themeOverr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5.xml" ContentType="application/vnd.openxmlformats-officedocument.drawingml.chart+xml"/>
  <Override PartName="/ppt/notesSlides/notesSlide30.xml" ContentType="application/vnd.openxmlformats-officedocument.presentationml.notesSlide+xml"/>
  <Override PartName="/ppt/charts/chart6.xml" ContentType="application/vnd.openxmlformats-officedocument.drawingml.chart+xml"/>
  <Override PartName="/ppt/notesSlides/notesSlide31.xml" ContentType="application/vnd.openxmlformats-officedocument.presentationml.notesSlide+xml"/>
  <Override PartName="/ppt/charts/chart7.xml" ContentType="application/vnd.openxmlformats-officedocument.drawingml.chart+xml"/>
  <Override PartName="/ppt/notesSlides/notesSlide32.xml" ContentType="application/vnd.openxmlformats-officedocument.presentationml.notesSlide+xml"/>
  <Override PartName="/ppt/charts/chart8.xml" ContentType="application/vnd.openxmlformats-officedocument.drawingml.chart+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1"/>
    <p:sldMasterId id="2147483777" r:id="rId2"/>
  </p:sldMasterIdLst>
  <p:notesMasterIdLst>
    <p:notesMasterId r:id="rId41"/>
  </p:notesMasterIdLst>
  <p:handoutMasterIdLst>
    <p:handoutMasterId r:id="rId42"/>
  </p:handoutMasterIdLst>
  <p:sldIdLst>
    <p:sldId id="321" r:id="rId3"/>
    <p:sldId id="504" r:id="rId4"/>
    <p:sldId id="505" r:id="rId5"/>
    <p:sldId id="506" r:id="rId6"/>
    <p:sldId id="507" r:id="rId7"/>
    <p:sldId id="536" r:id="rId8"/>
    <p:sldId id="439" r:id="rId9"/>
    <p:sldId id="435" r:id="rId10"/>
    <p:sldId id="449" r:id="rId11"/>
    <p:sldId id="420" r:id="rId12"/>
    <p:sldId id="422" r:id="rId13"/>
    <p:sldId id="418" r:id="rId14"/>
    <p:sldId id="453" r:id="rId15"/>
    <p:sldId id="454" r:id="rId16"/>
    <p:sldId id="341" r:id="rId17"/>
    <p:sldId id="508" r:id="rId18"/>
    <p:sldId id="540" r:id="rId19"/>
    <p:sldId id="483" r:id="rId20"/>
    <p:sldId id="488" r:id="rId21"/>
    <p:sldId id="490" r:id="rId22"/>
    <p:sldId id="496" r:id="rId23"/>
    <p:sldId id="501" r:id="rId24"/>
    <p:sldId id="533" r:id="rId25"/>
    <p:sldId id="537" r:id="rId26"/>
    <p:sldId id="543" r:id="rId27"/>
    <p:sldId id="535" r:id="rId28"/>
    <p:sldId id="509" r:id="rId29"/>
    <p:sldId id="511" r:id="rId30"/>
    <p:sldId id="514" r:id="rId31"/>
    <p:sldId id="515" r:id="rId32"/>
    <p:sldId id="539" r:id="rId33"/>
    <p:sldId id="520" r:id="rId34"/>
    <p:sldId id="516" r:id="rId35"/>
    <p:sldId id="530" r:id="rId36"/>
    <p:sldId id="531" r:id="rId37"/>
    <p:sldId id="526" r:id="rId38"/>
    <p:sldId id="532" r:id="rId39"/>
    <p:sldId id="361" r:id="rId40"/>
  </p:sldIdLst>
  <p:sldSz cx="9144000" cy="6858000" type="screen4x3"/>
  <p:notesSz cx="6794500" cy="9931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9A12B"/>
    <a:srgbClr val="321900"/>
    <a:srgbClr val="1E0F00"/>
    <a:srgbClr val="006666"/>
    <a:srgbClr val="00CC99"/>
    <a:srgbClr val="E65D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86224" autoAdjust="0"/>
  </p:normalViewPr>
  <p:slideViewPr>
    <p:cSldViewPr>
      <p:cViewPr>
        <p:scale>
          <a:sx n="60" d="100"/>
          <a:sy n="60" d="100"/>
        </p:scale>
        <p:origin x="-3084" y="-960"/>
      </p:cViewPr>
      <p:guideLst>
        <p:guide orient="horz" pos="2160"/>
        <p:guide pos="2880"/>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oleObject" Target="Work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solidFill>
              <a:srgbClr val="9A2500"/>
            </a:solidFill>
            <a:ln>
              <a:solidFill>
                <a:sysClr val="windowText" lastClr="000000"/>
              </a:solidFill>
            </a:ln>
            <a:effectLst/>
          </c:spPr>
          <c:invertIfNegative val="0"/>
          <c:dPt>
            <c:idx val="0"/>
            <c:invertIfNegative val="0"/>
            <c:bubble3D val="0"/>
            <c:extLst>
              <c:ext xmlns:c16="http://schemas.microsoft.com/office/drawing/2014/chart" uri="{C3380CC4-5D6E-409C-BE32-E72D297353CC}">
                <c16:uniqueId val="{00000000-2491-4D4B-BBEA-8A9910D15C59}"/>
              </c:ext>
            </c:extLst>
          </c:dPt>
          <c:dPt>
            <c:idx val="1"/>
            <c:invertIfNegative val="0"/>
            <c:bubble3D val="0"/>
            <c:extLst>
              <c:ext xmlns:c16="http://schemas.microsoft.com/office/drawing/2014/chart" uri="{C3380CC4-5D6E-409C-BE32-E72D297353CC}">
                <c16:uniqueId val="{00000001-2491-4D4B-BBEA-8A9910D15C59}"/>
              </c:ext>
            </c:extLst>
          </c:dPt>
          <c:dPt>
            <c:idx val="2"/>
            <c:invertIfNegative val="0"/>
            <c:bubble3D val="0"/>
            <c:extLst>
              <c:ext xmlns:c16="http://schemas.microsoft.com/office/drawing/2014/chart" uri="{C3380CC4-5D6E-409C-BE32-E72D297353CC}">
                <c16:uniqueId val="{00000002-2491-4D4B-BBEA-8A9910D15C59}"/>
              </c:ext>
            </c:extLst>
          </c:dPt>
          <c:dPt>
            <c:idx val="3"/>
            <c:invertIfNegative val="0"/>
            <c:bubble3D val="0"/>
            <c:extLst>
              <c:ext xmlns:c16="http://schemas.microsoft.com/office/drawing/2014/chart" uri="{C3380CC4-5D6E-409C-BE32-E72D297353CC}">
                <c16:uniqueId val="{00000003-2491-4D4B-BBEA-8A9910D15C59}"/>
              </c:ext>
            </c:extLst>
          </c:dPt>
          <c:dPt>
            <c:idx val="4"/>
            <c:invertIfNegative val="0"/>
            <c:bubble3D val="0"/>
            <c:extLst>
              <c:ext xmlns:c16="http://schemas.microsoft.com/office/drawing/2014/chart" uri="{C3380CC4-5D6E-409C-BE32-E72D297353CC}">
                <c16:uniqueId val="{00000004-2491-4D4B-BBEA-8A9910D15C59}"/>
              </c:ext>
            </c:extLst>
          </c:dPt>
          <c:dPt>
            <c:idx val="5"/>
            <c:invertIfNegative val="0"/>
            <c:bubble3D val="0"/>
            <c:extLst>
              <c:ext xmlns:c16="http://schemas.microsoft.com/office/drawing/2014/chart" uri="{C3380CC4-5D6E-409C-BE32-E72D297353CC}">
                <c16:uniqueId val="{00000005-2491-4D4B-BBEA-8A9910D15C59}"/>
              </c:ext>
            </c:extLst>
          </c:dPt>
          <c:dPt>
            <c:idx val="6"/>
            <c:invertIfNegative val="0"/>
            <c:bubble3D val="0"/>
            <c:extLst>
              <c:ext xmlns:c16="http://schemas.microsoft.com/office/drawing/2014/chart" uri="{C3380CC4-5D6E-409C-BE32-E72D297353CC}">
                <c16:uniqueId val="{00000006-2491-4D4B-BBEA-8A9910D15C59}"/>
              </c:ext>
            </c:extLst>
          </c:dPt>
          <c:dPt>
            <c:idx val="7"/>
            <c:invertIfNegative val="0"/>
            <c:bubble3D val="0"/>
            <c:spPr>
              <a:solidFill>
                <a:srgbClr val="9A2500"/>
              </a:solidFill>
              <a:ln>
                <a:solidFill>
                  <a:srgbClr val="002060"/>
                </a:solidFill>
              </a:ln>
              <a:effectLst/>
            </c:spPr>
            <c:extLst>
              <c:ext xmlns:c16="http://schemas.microsoft.com/office/drawing/2014/chart" uri="{C3380CC4-5D6E-409C-BE32-E72D297353CC}">
                <c16:uniqueId val="{00000008-2491-4D4B-BBEA-8A9910D15C59}"/>
              </c:ext>
            </c:extLst>
          </c:dPt>
          <c:dPt>
            <c:idx val="8"/>
            <c:invertIfNegative val="0"/>
            <c:bubble3D val="0"/>
            <c:spPr>
              <a:solidFill>
                <a:srgbClr val="FF0000"/>
              </a:solidFill>
              <a:ln>
                <a:solidFill>
                  <a:srgbClr val="C00000"/>
                </a:solidFill>
              </a:ln>
              <a:effectLst/>
            </c:spPr>
            <c:extLst>
              <c:ext xmlns:c16="http://schemas.microsoft.com/office/drawing/2014/chart" uri="{C3380CC4-5D6E-409C-BE32-E72D297353CC}">
                <c16:uniqueId val="{0000000A-2491-4D4B-BBEA-8A9910D15C59}"/>
              </c:ext>
            </c:extLst>
          </c:dPt>
          <c:dLbls>
            <c:spPr>
              <a:noFill/>
              <a:ln>
                <a:noFill/>
              </a:ln>
              <a:effectLst/>
            </c:spPr>
            <c:txPr>
              <a:bodyPr rot="0" spcFirstLastPara="1" vertOverflow="ellipsis" vert="horz" wrap="square" lIns="38100" tIns="19050" rIns="38100" bIns="19050" anchor="ctr" anchorCtr="1">
                <a:spAutoFit/>
              </a:bodyPr>
              <a:lstStyle/>
              <a:p>
                <a:pPr>
                  <a:defRPr sz="15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'Combined frequencies'!$A$12:$A$20</c:f>
              <c:strCache>
                <c:ptCount val="9"/>
                <c:pt idx="0">
                  <c:v>DIF</c:v>
                </c:pt>
                <c:pt idx="1">
                  <c:v>DwC</c:v>
                </c:pt>
                <c:pt idx="2">
                  <c:v>DC</c:v>
                </c:pt>
                <c:pt idx="3">
                  <c:v>Open GIS</c:v>
                </c:pt>
                <c:pt idx="4">
                  <c:v>FDGC</c:v>
                </c:pt>
                <c:pt idx="5">
                  <c:v>EML</c:v>
                </c:pt>
                <c:pt idx="6">
                  <c:v>ISO/Other ISO</c:v>
                </c:pt>
                <c:pt idx="7">
                  <c:v>Lab standard</c:v>
                </c:pt>
                <c:pt idx="8">
                  <c:v>None</c:v>
                </c:pt>
              </c:strCache>
            </c:strRef>
          </c:cat>
          <c:val>
            <c:numRef>
              <c:f>'Combined frequencies'!$B$12:$B$20</c:f>
              <c:numCache>
                <c:formatCode>0%</c:formatCode>
                <c:ptCount val="9"/>
                <c:pt idx="0" formatCode="0.00%">
                  <c:v>1.7000000000000001E-2</c:v>
                </c:pt>
                <c:pt idx="1">
                  <c:v>0.02</c:v>
                </c:pt>
                <c:pt idx="2">
                  <c:v>7.0000000000000007E-2</c:v>
                </c:pt>
                <c:pt idx="3">
                  <c:v>7.0000000000000007E-2</c:v>
                </c:pt>
                <c:pt idx="4" formatCode="0.00%">
                  <c:v>8.5000000000000006E-2</c:v>
                </c:pt>
                <c:pt idx="5" formatCode="0.00%">
                  <c:v>9.2999999999999999E-2</c:v>
                </c:pt>
                <c:pt idx="6" formatCode="0.00%">
                  <c:v>0.10199999999999999</c:v>
                </c:pt>
                <c:pt idx="7" formatCode="0.00%">
                  <c:v>0.16700000000000001</c:v>
                </c:pt>
                <c:pt idx="8" formatCode="0.00%">
                  <c:v>0.47899999999999998</c:v>
                </c:pt>
              </c:numCache>
            </c:numRef>
          </c:val>
          <c:extLst>
            <c:ext xmlns:c16="http://schemas.microsoft.com/office/drawing/2014/chart" uri="{C3380CC4-5D6E-409C-BE32-E72D297353CC}">
              <c16:uniqueId val="{0000000B-2491-4D4B-BBEA-8A9910D15C59}"/>
            </c:ext>
          </c:extLst>
        </c:ser>
        <c:dLbls>
          <c:showLegendKey val="0"/>
          <c:showVal val="0"/>
          <c:showCatName val="0"/>
          <c:showSerName val="0"/>
          <c:showPercent val="0"/>
          <c:showBubbleSize val="0"/>
        </c:dLbls>
        <c:gapWidth val="50"/>
        <c:overlap val="-27"/>
        <c:axId val="388181672"/>
        <c:axId val="388180104"/>
      </c:barChart>
      <c:catAx>
        <c:axId val="388181672"/>
        <c:scaling>
          <c:orientation val="minMax"/>
        </c:scaling>
        <c:delete val="0"/>
        <c:axPos val="b"/>
        <c:numFmt formatCode="General" sourceLinked="1"/>
        <c:majorTickMark val="out"/>
        <c:minorTickMark val="none"/>
        <c:tickLblPos val="nextTo"/>
        <c:spPr>
          <a:noFill/>
          <a:ln w="15875" cap="flat" cmpd="sng" algn="ctr">
            <a:solidFill>
              <a:schemeClr val="tx1"/>
            </a:solidFill>
            <a:round/>
            <a:tailEnd w="sm" len="sm"/>
          </a:ln>
          <a:effectLst/>
        </c:spPr>
        <c:txPr>
          <a:bodyPr rot="-60000000" spcFirstLastPara="1" vertOverflow="ellipsis" vert="horz" wrap="square" anchor="ctr" anchorCtr="1"/>
          <a:lstStyle/>
          <a:p>
            <a:pPr>
              <a:defRPr sz="1500" b="1" i="0" u="none" strike="noStrike" kern="1200" baseline="0">
                <a:solidFill>
                  <a:schemeClr val="tx1">
                    <a:lumMod val="65000"/>
                    <a:lumOff val="35000"/>
                  </a:schemeClr>
                </a:solidFill>
                <a:latin typeface="+mn-lt"/>
                <a:ea typeface="+mn-ea"/>
                <a:cs typeface="+mn-cs"/>
              </a:defRPr>
            </a:pPr>
            <a:endParaRPr lang="en-US"/>
          </a:p>
        </c:txPr>
        <c:crossAx val="388180104"/>
        <c:crosses val="autoZero"/>
        <c:auto val="1"/>
        <c:lblAlgn val="ctr"/>
        <c:lblOffset val="100"/>
        <c:noMultiLvlLbl val="0"/>
      </c:catAx>
      <c:valAx>
        <c:axId val="388180104"/>
        <c:scaling>
          <c:orientation val="minMax"/>
        </c:scaling>
        <c:delete val="1"/>
        <c:axPos val="l"/>
        <c:numFmt formatCode="0.00%" sourceLinked="1"/>
        <c:majorTickMark val="none"/>
        <c:minorTickMark val="none"/>
        <c:tickLblPos val="nextTo"/>
        <c:crossAx val="38818167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tx>
            <c:strRef>
              <c:f>Sheet1!$B$1</c:f>
              <c:strCache>
                <c:ptCount val="1"/>
                <c:pt idx="0">
                  <c:v>Column1</c:v>
                </c:pt>
              </c:strCache>
            </c:strRef>
          </c:tx>
          <c:invertIfNegative val="0"/>
          <c:dLbls>
            <c:dLbl>
              <c:idx val="0"/>
              <c:layout>
                <c:manualLayout>
                  <c:x val="-3.003003003003003E-3"/>
                  <c:y val="5.649717514124293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05A-46A9-A822-1CA940029620}"/>
                </c:ext>
              </c:extLst>
            </c:dLbl>
            <c:dLbl>
              <c:idx val="1"/>
              <c:layout>
                <c:manualLayout>
                  <c:x val="-3.003003003003003E-3"/>
                  <c:y val="-2.824858757062146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05A-46A9-A822-1CA940029620}"/>
                </c:ext>
              </c:extLst>
            </c:dLbl>
            <c:dLbl>
              <c:idx val="2"/>
              <c:layout>
                <c:manualLayout>
                  <c:x val="-7.5075075075075074E-3"/>
                  <c:y val="-5.649717514124293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05A-46A9-A822-1CA940029620}"/>
                </c:ext>
              </c:extLst>
            </c:dLbl>
            <c:dLbl>
              <c:idx val="3"/>
              <c:layout>
                <c:manualLayout>
                  <c:x val="-6.006006006006006E-3"/>
                  <c:y val="2.824858757062146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05A-46A9-A822-1CA940029620}"/>
                </c:ext>
              </c:extLst>
            </c:dLbl>
            <c:dLbl>
              <c:idx val="4"/>
              <c:layout>
                <c:manualLayout>
                  <c:x val="-1.5016197299661867E-3"/>
                  <c:y val="-5.649939943947684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05A-46A9-A822-1CA940029620}"/>
                </c:ext>
              </c:extLst>
            </c:dLbl>
            <c:dLbl>
              <c:idx val="5"/>
              <c:layout>
                <c:manualLayout>
                  <c:x val="-6.006006006006006E-3"/>
                  <c:y val="5.649717514124293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05A-46A9-A822-1CA940029620}"/>
                </c:ext>
              </c:extLst>
            </c:dLbl>
            <c:dLbl>
              <c:idx val="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B05A-46A9-A822-1CA940029620}"/>
                </c:ext>
              </c:extLst>
            </c:dLbl>
            <c:dLbl>
              <c:idx val="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05A-46A9-A822-1CA940029620}"/>
                </c:ext>
              </c:extLst>
            </c:dLbl>
            <c:dLbl>
              <c:idx val="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B05A-46A9-A822-1CA940029620}"/>
                </c:ext>
              </c:extLst>
            </c:dLbl>
            <c:spPr>
              <a:noFill/>
              <a:ln>
                <a:noFill/>
              </a:ln>
              <a:effectLst/>
            </c:spPr>
            <c:txPr>
              <a:bodyPr wrap="square" lIns="38100" tIns="19050" rIns="38100" bIns="19050" anchor="ctr">
                <a:spAutoFit/>
              </a:bodyPr>
              <a:lstStyle/>
              <a:p>
                <a:pPr>
                  <a:defRPr sz="1500" baseline="0"/>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Sheet1!$A$2:$A$10</c:f>
              <c:strCache>
                <c:ptCount val="9"/>
                <c:pt idx="0">
                  <c:v>Insufficient skills </c:v>
                </c:pt>
                <c:pt idx="1">
                  <c:v>Should not be available </c:v>
                </c:pt>
                <c:pt idx="2">
                  <c:v>no place to put data </c:v>
                </c:pt>
                <c:pt idx="3">
                  <c:v>Lack of standards </c:v>
                </c:pt>
                <c:pt idx="4">
                  <c:v>Do not need data </c:v>
                </c:pt>
                <c:pt idx="5">
                  <c:v>Lack of funding </c:v>
                </c:pt>
                <c:pt idx="6">
                  <c:v>I don’t have rights </c:v>
                </c:pt>
                <c:pt idx="7">
                  <c:v>Insufficient time</c:v>
                </c:pt>
                <c:pt idx="8">
                  <c:v>I need to publish</c:v>
                </c:pt>
              </c:strCache>
            </c:strRef>
          </c:cat>
          <c:val>
            <c:numRef>
              <c:f>Sheet1!$B$2:$B$10</c:f>
              <c:numCache>
                <c:formatCode>General</c:formatCode>
                <c:ptCount val="9"/>
              </c:numCache>
            </c:numRef>
          </c:val>
          <c:extLst>
            <c:ext xmlns:c16="http://schemas.microsoft.com/office/drawing/2014/chart" uri="{C3380CC4-5D6E-409C-BE32-E72D297353CC}">
              <c16:uniqueId val="{00000009-B05A-46A9-A822-1CA940029620}"/>
            </c:ext>
          </c:extLst>
        </c:ser>
        <c:ser>
          <c:idx val="1"/>
          <c:order val="1"/>
          <c:tx>
            <c:strRef>
              <c:f>Sheet1!$C$1</c:f>
              <c:strCache>
                <c:ptCount val="1"/>
                <c:pt idx="0">
                  <c:v>2014</c:v>
                </c:pt>
              </c:strCache>
            </c:strRef>
          </c:tx>
          <c:spPr>
            <a:solidFill>
              <a:srgbClr val="4B5064">
                <a:lumMod val="75000"/>
              </a:srgbClr>
            </a:solidFill>
          </c:spPr>
          <c:invertIfNegative val="0"/>
          <c:dLbls>
            <c:spPr>
              <a:noFill/>
              <a:ln>
                <a:noFill/>
              </a:ln>
              <a:effectLst/>
            </c:spPr>
            <c:txPr>
              <a:bodyPr wrap="square" lIns="38100" tIns="19050" rIns="38100" bIns="19050" anchor="ctr">
                <a:spAutoFit/>
              </a:bodyPr>
              <a:lstStyle/>
              <a:p>
                <a:pPr>
                  <a:defRPr sz="1500" baseline="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Sheet1!$A$2:$A$10</c:f>
              <c:strCache>
                <c:ptCount val="9"/>
                <c:pt idx="0">
                  <c:v>Insufficient skills </c:v>
                </c:pt>
                <c:pt idx="1">
                  <c:v>Should not be available </c:v>
                </c:pt>
                <c:pt idx="2">
                  <c:v>no place to put data </c:v>
                </c:pt>
                <c:pt idx="3">
                  <c:v>Lack of standards </c:v>
                </c:pt>
                <c:pt idx="4">
                  <c:v>Do not need data </c:v>
                </c:pt>
                <c:pt idx="5">
                  <c:v>Lack of funding </c:v>
                </c:pt>
                <c:pt idx="6">
                  <c:v>I don’t have rights </c:v>
                </c:pt>
                <c:pt idx="7">
                  <c:v>Insufficient time</c:v>
                </c:pt>
                <c:pt idx="8">
                  <c:v>I need to publish</c:v>
                </c:pt>
              </c:strCache>
            </c:strRef>
          </c:cat>
          <c:val>
            <c:numRef>
              <c:f>Sheet1!$C$2:$C$10</c:f>
              <c:numCache>
                <c:formatCode>0%</c:formatCode>
                <c:ptCount val="9"/>
                <c:pt idx="0">
                  <c:v>0.09</c:v>
                </c:pt>
                <c:pt idx="1">
                  <c:v>0.09</c:v>
                </c:pt>
                <c:pt idx="2">
                  <c:v>0.12</c:v>
                </c:pt>
                <c:pt idx="3">
                  <c:v>0.12</c:v>
                </c:pt>
                <c:pt idx="4">
                  <c:v>0.17</c:v>
                </c:pt>
                <c:pt idx="5">
                  <c:v>0.17</c:v>
                </c:pt>
                <c:pt idx="6">
                  <c:v>0.18</c:v>
                </c:pt>
                <c:pt idx="7">
                  <c:v>0.26</c:v>
                </c:pt>
                <c:pt idx="8">
                  <c:v>0.3</c:v>
                </c:pt>
              </c:numCache>
            </c:numRef>
          </c:val>
          <c:extLst>
            <c:ext xmlns:c16="http://schemas.microsoft.com/office/drawing/2014/chart" uri="{C3380CC4-5D6E-409C-BE32-E72D297353CC}">
              <c16:uniqueId val="{0000000A-B05A-46A9-A822-1CA940029620}"/>
            </c:ext>
          </c:extLst>
        </c:ser>
        <c:dLbls>
          <c:showLegendKey val="0"/>
          <c:showVal val="0"/>
          <c:showCatName val="0"/>
          <c:showSerName val="0"/>
          <c:showPercent val="0"/>
          <c:showBubbleSize val="0"/>
        </c:dLbls>
        <c:gapWidth val="150"/>
        <c:axId val="388185200"/>
        <c:axId val="388178928"/>
      </c:barChart>
      <c:catAx>
        <c:axId val="388185200"/>
        <c:scaling>
          <c:orientation val="minMax"/>
        </c:scaling>
        <c:delete val="0"/>
        <c:axPos val="l"/>
        <c:numFmt formatCode="General" sourceLinked="0"/>
        <c:majorTickMark val="out"/>
        <c:minorTickMark val="none"/>
        <c:tickLblPos val="nextTo"/>
        <c:txPr>
          <a:bodyPr/>
          <a:lstStyle/>
          <a:p>
            <a:pPr>
              <a:defRPr sz="1500" baseline="0"/>
            </a:pPr>
            <a:endParaRPr lang="en-US"/>
          </a:p>
        </c:txPr>
        <c:crossAx val="388178928"/>
        <c:crossesAt val="0"/>
        <c:auto val="1"/>
        <c:lblAlgn val="ctr"/>
        <c:lblOffset val="100"/>
        <c:noMultiLvlLbl val="0"/>
      </c:catAx>
      <c:valAx>
        <c:axId val="388178928"/>
        <c:scaling>
          <c:orientation val="minMax"/>
          <c:max val="0.70000000000000007"/>
          <c:min val="0"/>
        </c:scaling>
        <c:delete val="1"/>
        <c:axPos val="b"/>
        <c:numFmt formatCode="0.00" sourceLinked="0"/>
        <c:majorTickMark val="out"/>
        <c:minorTickMark val="none"/>
        <c:tickLblPos val="nextTo"/>
        <c:crossAx val="388185200"/>
        <c:crosses val="autoZero"/>
        <c:crossBetween val="between"/>
        <c:majorUnit val="0.1"/>
        <c:minorUnit val="0.1"/>
      </c:valAx>
    </c:plotArea>
    <c:plotVisOnly val="1"/>
    <c:dispBlanksAs val="gap"/>
    <c:showDLblsOverMax val="0"/>
  </c:chart>
  <c:txPr>
    <a:bodyPr/>
    <a:lstStyle/>
    <a:p>
      <a:pPr>
        <a:defRPr sz="1800"/>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spPr>
            <a:solidFill>
              <a:srgbClr val="00B0F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7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'RDS offered by response rate'!$A$1:$A$6</c:f>
              <c:strCache>
                <c:ptCount val="6"/>
                <c:pt idx="0">
                  <c:v>Outreach/collaboration with other RDS providers</c:v>
                </c:pt>
                <c:pt idx="1">
                  <c:v>Consulting on data and metadata standards</c:v>
                </c:pt>
                <c:pt idx="2">
                  <c:v>Consulting on data mgt plans</c:v>
                </c:pt>
                <c:pt idx="3">
                  <c:v>Training colleagues on RDS</c:v>
                </c:pt>
                <c:pt idx="4">
                  <c:v>Involved in policy development/planning</c:v>
                </c:pt>
                <c:pt idx="5">
                  <c:v>Discussing RDS with others</c:v>
                </c:pt>
              </c:strCache>
            </c:strRef>
          </c:cat>
          <c:val>
            <c:numRef>
              <c:f>'RDS offered by response rate'!$B$1:$B$6</c:f>
              <c:numCache>
                <c:formatCode>0%</c:formatCode>
                <c:ptCount val="6"/>
                <c:pt idx="0">
                  <c:v>0.43</c:v>
                </c:pt>
                <c:pt idx="1">
                  <c:v>0.44</c:v>
                </c:pt>
                <c:pt idx="2">
                  <c:v>0.46</c:v>
                </c:pt>
                <c:pt idx="3">
                  <c:v>0.54</c:v>
                </c:pt>
                <c:pt idx="4">
                  <c:v>0.66</c:v>
                </c:pt>
                <c:pt idx="5">
                  <c:v>0.77</c:v>
                </c:pt>
              </c:numCache>
            </c:numRef>
          </c:val>
          <c:extLst>
            <c:ext xmlns:c16="http://schemas.microsoft.com/office/drawing/2014/chart" uri="{C3380CC4-5D6E-409C-BE32-E72D297353CC}">
              <c16:uniqueId val="{00000000-A690-4914-ACFE-0FB3F681933E}"/>
            </c:ext>
          </c:extLst>
        </c:ser>
        <c:dLbls>
          <c:showLegendKey val="0"/>
          <c:showVal val="0"/>
          <c:showCatName val="0"/>
          <c:showSerName val="0"/>
          <c:showPercent val="0"/>
          <c:showBubbleSize val="0"/>
        </c:dLbls>
        <c:gapWidth val="75"/>
        <c:axId val="437445280"/>
        <c:axId val="437443320"/>
      </c:barChart>
      <c:catAx>
        <c:axId val="4374452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900" b="1" i="0" u="none" strike="noStrike" kern="1200" baseline="0">
                <a:solidFill>
                  <a:schemeClr val="tx1">
                    <a:lumMod val="65000"/>
                    <a:lumOff val="35000"/>
                  </a:schemeClr>
                </a:solidFill>
                <a:latin typeface="+mn-lt"/>
                <a:ea typeface="+mn-ea"/>
                <a:cs typeface="+mn-cs"/>
              </a:defRPr>
            </a:pPr>
            <a:endParaRPr lang="en-US"/>
          </a:p>
        </c:txPr>
        <c:crossAx val="437443320"/>
        <c:crosses val="autoZero"/>
        <c:auto val="1"/>
        <c:lblAlgn val="ctr"/>
        <c:lblOffset val="100"/>
        <c:noMultiLvlLbl val="0"/>
      </c:catAx>
      <c:valAx>
        <c:axId val="437443320"/>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300" b="1" i="0" u="none" strike="noStrike" kern="1200" baseline="0">
                <a:solidFill>
                  <a:schemeClr val="tx1">
                    <a:lumMod val="65000"/>
                    <a:lumOff val="35000"/>
                  </a:schemeClr>
                </a:solidFill>
                <a:latin typeface="+mn-lt"/>
                <a:ea typeface="+mn-ea"/>
                <a:cs typeface="+mn-cs"/>
              </a:defRPr>
            </a:pPr>
            <a:endParaRPr lang="en-US"/>
          </a:p>
        </c:txPr>
        <c:crossAx val="43744528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spPr>
            <a:solidFill>
              <a:srgbClr val="00B0F0"/>
            </a:solidFill>
            <a:ln>
              <a:noFill/>
            </a:ln>
            <a:effectLst/>
          </c:spPr>
          <c:invertIfNegative val="0"/>
          <c:dLbls>
            <c:spPr>
              <a:noFill/>
              <a:ln>
                <a:noFill/>
              </a:ln>
              <a:effectLst/>
            </c:spPr>
            <c:txPr>
              <a:bodyPr rot="0" spcFirstLastPara="1" vertOverflow="ellipsis" vert="horz" wrap="square" anchor="ctr" anchorCtr="1"/>
              <a:lstStyle/>
              <a:p>
                <a:pPr>
                  <a:defRPr sz="17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'RDS offered by response rate'!$A$25:$A$29</c:f>
              <c:strCache>
                <c:ptCount val="5"/>
                <c:pt idx="0">
                  <c:v>ID datasets</c:v>
                </c:pt>
                <c:pt idx="1">
                  <c:v>Direct participation with researchers</c:v>
                </c:pt>
                <c:pt idx="2">
                  <c:v>Creating webguides</c:v>
                </c:pt>
                <c:pt idx="3">
                  <c:v>Providing ref. support for finding/citing data</c:v>
                </c:pt>
                <c:pt idx="4">
                  <c:v>Providing tech. support for RDS</c:v>
                </c:pt>
              </c:strCache>
            </c:strRef>
          </c:cat>
          <c:val>
            <c:numRef>
              <c:f>'RDS offered by response rate'!$B$25:$B$29</c:f>
              <c:numCache>
                <c:formatCode>0%</c:formatCode>
                <c:ptCount val="5"/>
                <c:pt idx="0">
                  <c:v>0.26</c:v>
                </c:pt>
                <c:pt idx="1">
                  <c:v>0.32</c:v>
                </c:pt>
                <c:pt idx="2">
                  <c:v>0.35</c:v>
                </c:pt>
                <c:pt idx="3">
                  <c:v>0.37</c:v>
                </c:pt>
                <c:pt idx="4">
                  <c:v>0.38</c:v>
                </c:pt>
              </c:numCache>
            </c:numRef>
          </c:val>
          <c:extLst>
            <c:ext xmlns:c16="http://schemas.microsoft.com/office/drawing/2014/chart" uri="{C3380CC4-5D6E-409C-BE32-E72D297353CC}">
              <c16:uniqueId val="{00000000-7FEA-4F24-A403-E62407408A14}"/>
            </c:ext>
          </c:extLst>
        </c:ser>
        <c:dLbls>
          <c:showLegendKey val="0"/>
          <c:showVal val="0"/>
          <c:showCatName val="0"/>
          <c:showSerName val="0"/>
          <c:showPercent val="0"/>
          <c:showBubbleSize val="0"/>
        </c:dLbls>
        <c:gapWidth val="90"/>
        <c:axId val="437444496"/>
        <c:axId val="437445672"/>
      </c:barChart>
      <c:catAx>
        <c:axId val="437444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en-US"/>
          </a:p>
        </c:txPr>
        <c:crossAx val="437445672"/>
        <c:crosses val="autoZero"/>
        <c:auto val="1"/>
        <c:lblAlgn val="ctr"/>
        <c:lblOffset val="100"/>
        <c:noMultiLvlLbl val="0"/>
      </c:catAx>
      <c:valAx>
        <c:axId val="437445672"/>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700" b="1" i="0" u="none" strike="noStrike" kern="1200" baseline="0">
                <a:solidFill>
                  <a:schemeClr val="tx1">
                    <a:lumMod val="65000"/>
                    <a:lumOff val="35000"/>
                  </a:schemeClr>
                </a:solidFill>
                <a:latin typeface="+mn-lt"/>
                <a:ea typeface="+mn-ea"/>
                <a:cs typeface="+mn-cs"/>
              </a:defRPr>
            </a:pPr>
            <a:endParaRPr lang="en-US"/>
          </a:p>
        </c:txPr>
        <c:crossAx val="437444496"/>
        <c:crosses val="autoZero"/>
        <c:crossBetween val="between"/>
      </c:valAx>
      <c:spPr>
        <a:noFill/>
        <a:ln>
          <a:noFill/>
        </a:ln>
        <a:effectLst/>
      </c:spPr>
    </c:plotArea>
    <c:plotVisOnly val="1"/>
    <c:dispBlanksAs val="gap"/>
    <c:showDLblsOverMax val="0"/>
  </c:chart>
  <c:spPr>
    <a:noFill/>
    <a:ln>
      <a:noFill/>
    </a:ln>
    <a:effectLst/>
  </c:spPr>
  <c:txPr>
    <a:bodyPr/>
    <a:lstStyle/>
    <a:p>
      <a:pPr>
        <a:defRPr sz="1700" baseline="0"/>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6AD0-4A31-8F2E-E834DE54D5C1}"/>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6AD0-4A31-8F2E-E834DE54D5C1}"/>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6AD0-4A31-8F2E-E834DE54D5C1}"/>
              </c:ext>
            </c:extLst>
          </c:dPt>
          <c:dLbls>
            <c:spPr>
              <a:noFill/>
              <a:ln>
                <a:noFill/>
              </a:ln>
              <a:effectLst/>
            </c:spPr>
            <c:txPr>
              <a:bodyPr rot="0" spcFirstLastPara="1" vertOverflow="ellipsis" vert="horz" wrap="square" anchor="ctr" anchorCtr="1"/>
              <a:lstStyle/>
              <a:p>
                <a:pPr>
                  <a:defRPr sz="18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0"/>
            <c:showCatName val="1"/>
            <c:showSerName val="0"/>
            <c:showPercent val="1"/>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share more</c:v>
                </c:pt>
                <c:pt idx="1">
                  <c:v>sharing habits would not change</c:v>
                </c:pt>
                <c:pt idx="2">
                  <c:v>share less</c:v>
                </c:pt>
              </c:strCache>
            </c:strRef>
          </c:cat>
          <c:val>
            <c:numRef>
              <c:f>Sheet1!$B$2:$B$4</c:f>
              <c:numCache>
                <c:formatCode>General</c:formatCode>
                <c:ptCount val="3"/>
                <c:pt idx="0">
                  <c:v>66.8</c:v>
                </c:pt>
                <c:pt idx="1">
                  <c:v>30</c:v>
                </c:pt>
                <c:pt idx="2">
                  <c:v>3.2</c:v>
                </c:pt>
              </c:numCache>
            </c:numRef>
          </c:val>
          <c:extLst>
            <c:ext xmlns:c16="http://schemas.microsoft.com/office/drawing/2014/chart" uri="{C3380CC4-5D6E-409C-BE32-E72D297353CC}">
              <c16:uniqueId val="{00000006-6AD0-4A31-8F2E-E834DE54D5C1}"/>
            </c:ext>
          </c:extLst>
        </c:ser>
        <c:dLbls>
          <c:dLblPos val="outEnd"/>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b="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smtClean="0"/>
              <a:t>What percentage of your</a:t>
            </a:r>
            <a:r>
              <a:rPr lang="en-US" baseline="0" dirty="0" smtClean="0"/>
              <a:t> downloads were from the following sources?</a:t>
            </a:r>
            <a:endParaRPr lang="en-US" dirty="0"/>
          </a:p>
        </c:rich>
      </c:tx>
      <c:overlay val="0"/>
      <c:spPr>
        <a:noFill/>
        <a:ln>
          <a:noFill/>
        </a:ln>
        <a:effectLst/>
      </c:spPr>
    </c:title>
    <c:autoTitleDeleted val="0"/>
    <c:plotArea>
      <c:layout/>
      <c:barChart>
        <c:barDir val="col"/>
        <c:grouping val="clustered"/>
        <c:varyColors val="0"/>
        <c:ser>
          <c:idx val="0"/>
          <c:order val="0"/>
          <c:tx>
            <c:strRef>
              <c:f>Sheet1!$B$1</c:f>
              <c:strCache>
                <c:ptCount val="1"/>
                <c:pt idx="0">
                  <c:v>Research</c:v>
                </c:pt>
              </c:strCache>
            </c:strRef>
          </c:tx>
          <c:spPr>
            <a:solidFill>
              <a:schemeClr val="accent1"/>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Library</c:v>
                </c:pt>
                <c:pt idx="1">
                  <c:v>Other databases</c:v>
                </c:pt>
                <c:pt idx="2">
                  <c:v>Institutional repositories</c:v>
                </c:pt>
                <c:pt idx="3">
                  <c:v>Publisher websites</c:v>
                </c:pt>
                <c:pt idx="4">
                  <c:v>Research social networks</c:v>
                </c:pt>
                <c:pt idx="5">
                  <c:v>Other websites</c:v>
                </c:pt>
              </c:strCache>
            </c:strRef>
          </c:cat>
          <c:val>
            <c:numRef>
              <c:f>Sheet1!$B$2:$B$7</c:f>
              <c:numCache>
                <c:formatCode>General</c:formatCode>
                <c:ptCount val="6"/>
                <c:pt idx="0">
                  <c:v>0.54100000000000004</c:v>
                </c:pt>
                <c:pt idx="1">
                  <c:v>9.4E-2</c:v>
                </c:pt>
                <c:pt idx="2">
                  <c:v>8.7999999999999995E-2</c:v>
                </c:pt>
                <c:pt idx="3">
                  <c:v>0.189</c:v>
                </c:pt>
                <c:pt idx="4">
                  <c:v>7.0000000000000007E-2</c:v>
                </c:pt>
                <c:pt idx="5">
                  <c:v>6.0999999999999999E-2</c:v>
                </c:pt>
              </c:numCache>
            </c:numRef>
          </c:val>
          <c:extLst>
            <c:ext xmlns:c16="http://schemas.microsoft.com/office/drawing/2014/chart" uri="{C3380CC4-5D6E-409C-BE32-E72D297353CC}">
              <c16:uniqueId val="{00000000-67D4-4495-83C0-5A30C42A0BAD}"/>
            </c:ext>
          </c:extLst>
        </c:ser>
        <c:ser>
          <c:idx val="1"/>
          <c:order val="1"/>
          <c:tx>
            <c:strRef>
              <c:f>Sheet1!$C$1</c:f>
              <c:strCache>
                <c:ptCount val="1"/>
                <c:pt idx="0">
                  <c:v>Teaching</c:v>
                </c:pt>
              </c:strCache>
            </c:strRef>
          </c:tx>
          <c:spPr>
            <a:solidFill>
              <a:schemeClr val="accent2"/>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Library</c:v>
                </c:pt>
                <c:pt idx="1">
                  <c:v>Other databases</c:v>
                </c:pt>
                <c:pt idx="2">
                  <c:v>Institutional repositories</c:v>
                </c:pt>
                <c:pt idx="3">
                  <c:v>Publisher websites</c:v>
                </c:pt>
                <c:pt idx="4">
                  <c:v>Research social networks</c:v>
                </c:pt>
                <c:pt idx="5">
                  <c:v>Other websites</c:v>
                </c:pt>
              </c:strCache>
            </c:strRef>
          </c:cat>
          <c:val>
            <c:numRef>
              <c:f>Sheet1!$C$2:$C$7</c:f>
              <c:numCache>
                <c:formatCode>General</c:formatCode>
                <c:ptCount val="6"/>
                <c:pt idx="0">
                  <c:v>0.35399999999999998</c:v>
                </c:pt>
                <c:pt idx="1">
                  <c:v>5.8000000000000003E-2</c:v>
                </c:pt>
                <c:pt idx="2">
                  <c:v>5.7000000000000002E-2</c:v>
                </c:pt>
                <c:pt idx="3">
                  <c:v>8.5000000000000006E-2</c:v>
                </c:pt>
                <c:pt idx="4">
                  <c:v>3.4000000000000002E-2</c:v>
                </c:pt>
                <c:pt idx="5">
                  <c:v>6.0999999999999999E-2</c:v>
                </c:pt>
              </c:numCache>
            </c:numRef>
          </c:val>
          <c:extLst>
            <c:ext xmlns:c16="http://schemas.microsoft.com/office/drawing/2014/chart" uri="{C3380CC4-5D6E-409C-BE32-E72D297353CC}">
              <c16:uniqueId val="{00000001-67D4-4495-83C0-5A30C42A0BAD}"/>
            </c:ext>
          </c:extLst>
        </c:ser>
        <c:dLbls>
          <c:showLegendKey val="0"/>
          <c:showVal val="1"/>
          <c:showCatName val="0"/>
          <c:showSerName val="0"/>
          <c:showPercent val="0"/>
          <c:showBubbleSize val="0"/>
        </c:dLbls>
        <c:gapWidth val="150"/>
        <c:axId val="348103472"/>
        <c:axId val="439584992"/>
      </c:barChart>
      <c:catAx>
        <c:axId val="348103472"/>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439584992"/>
        <c:crosses val="autoZero"/>
        <c:auto val="1"/>
        <c:lblAlgn val="ctr"/>
        <c:lblOffset val="100"/>
        <c:noMultiLvlLbl val="0"/>
      </c:catAx>
      <c:valAx>
        <c:axId val="4395849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103472"/>
        <c:crosses val="autoZero"/>
        <c:crossBetween val="between"/>
      </c:valAx>
      <c:spPr>
        <a:noFill/>
        <a:ln>
          <a:noFill/>
        </a:ln>
        <a:effectLst/>
      </c:spPr>
    </c:plotArea>
    <c:legend>
      <c:legendPos val="b"/>
      <c:layout>
        <c:manualLayout>
          <c:xMode val="edge"/>
          <c:yMode val="edge"/>
          <c:x val="0.175862573099415"/>
          <c:y val="0.94541356316946901"/>
          <c:w val="0.25552182621909098"/>
          <c:h val="4.8386536142441698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Research</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Saved copy</c:v>
                </c:pt>
                <c:pt idx="1">
                  <c:v>Download again</c:v>
                </c:pt>
              </c:strCache>
            </c:strRef>
          </c:cat>
          <c:val>
            <c:numRef>
              <c:f>Sheet1!$B$2:$B$3</c:f>
              <c:numCache>
                <c:formatCode>0.0%</c:formatCode>
                <c:ptCount val="2"/>
                <c:pt idx="0">
                  <c:v>0.61299999999999999</c:v>
                </c:pt>
                <c:pt idx="1">
                  <c:v>0.11700000000000001</c:v>
                </c:pt>
              </c:numCache>
            </c:numRef>
          </c:val>
          <c:extLst>
            <c:ext xmlns:c16="http://schemas.microsoft.com/office/drawing/2014/chart" uri="{C3380CC4-5D6E-409C-BE32-E72D297353CC}">
              <c16:uniqueId val="{00000000-0A6A-42E7-AF42-99F7AF96BB60}"/>
            </c:ext>
          </c:extLst>
        </c:ser>
        <c:ser>
          <c:idx val="1"/>
          <c:order val="1"/>
          <c:tx>
            <c:strRef>
              <c:f>Sheet1!$C$1</c:f>
              <c:strCache>
                <c:ptCount val="1"/>
                <c:pt idx="0">
                  <c:v>Teaching</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Saved copy</c:v>
                </c:pt>
                <c:pt idx="1">
                  <c:v>Download again</c:v>
                </c:pt>
              </c:strCache>
            </c:strRef>
          </c:cat>
          <c:val>
            <c:numRef>
              <c:f>Sheet1!$C$2:$C$3</c:f>
              <c:numCache>
                <c:formatCode>0.0%</c:formatCode>
                <c:ptCount val="2"/>
                <c:pt idx="0">
                  <c:v>0.57299999999999995</c:v>
                </c:pt>
                <c:pt idx="1">
                  <c:v>9.4E-2</c:v>
                </c:pt>
              </c:numCache>
            </c:numRef>
          </c:val>
          <c:extLst>
            <c:ext xmlns:c16="http://schemas.microsoft.com/office/drawing/2014/chart" uri="{C3380CC4-5D6E-409C-BE32-E72D297353CC}">
              <c16:uniqueId val="{00000001-0A6A-42E7-AF42-99F7AF96BB60}"/>
            </c:ext>
          </c:extLst>
        </c:ser>
        <c:dLbls>
          <c:showLegendKey val="0"/>
          <c:showVal val="1"/>
          <c:showCatName val="0"/>
          <c:showSerName val="0"/>
          <c:showPercent val="0"/>
          <c:showBubbleSize val="0"/>
        </c:dLbls>
        <c:gapWidth val="219"/>
        <c:overlap val="-27"/>
        <c:axId val="439585776"/>
        <c:axId val="439580680"/>
      </c:barChart>
      <c:catAx>
        <c:axId val="439585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580680"/>
        <c:crosses val="autoZero"/>
        <c:auto val="1"/>
        <c:lblAlgn val="ctr"/>
        <c:lblOffset val="100"/>
        <c:noMultiLvlLbl val="0"/>
      </c:catAx>
      <c:valAx>
        <c:axId val="439580680"/>
        <c:scaling>
          <c:orientation val="minMax"/>
        </c:scaling>
        <c:delete val="1"/>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crossAx val="439585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smtClean="0"/>
              <a:t>When sharing scholarly articles, are you more likely to share</a:t>
            </a:r>
            <a:endParaRPr lang="en-US" dirty="0"/>
          </a:p>
        </c:rich>
      </c:tx>
      <c:overlay val="0"/>
    </c:title>
    <c:autoTitleDeleted val="0"/>
    <c:plotArea>
      <c:layout/>
      <c:barChart>
        <c:barDir val="col"/>
        <c:grouping val="clustered"/>
        <c:varyColors val="0"/>
        <c:ser>
          <c:idx val="0"/>
          <c:order val="0"/>
          <c:tx>
            <c:strRef>
              <c:f>Sheet1!$B$8</c:f>
              <c:strCache>
                <c:ptCount val="1"/>
                <c:pt idx="0">
                  <c:v>Own Work</c:v>
                </c:pt>
              </c:strCache>
            </c:strRef>
          </c:tx>
          <c:invertIfNegative val="0"/>
          <c:dLbls>
            <c:dLbl>
              <c:idx val="0"/>
              <c:tx>
                <c:rich>
                  <a:bodyPr/>
                  <a:lstStyle/>
                  <a:p>
                    <a:r>
                      <a:rPr lang="en-US" dirty="0" smtClean="0"/>
                      <a:t>9.7%</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620-4091-B4CC-1D7C3C3C21BD}"/>
                </c:ext>
              </c:extLst>
            </c:dLbl>
            <c:dLbl>
              <c:idx val="1"/>
              <c:tx>
                <c:rich>
                  <a:bodyPr/>
                  <a:lstStyle/>
                  <a:p>
                    <a:r>
                      <a:rPr lang="en-US" smtClean="0"/>
                      <a:t>77.3%</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620-4091-B4CC-1D7C3C3C21BD}"/>
                </c:ext>
              </c:extLst>
            </c:dLbl>
            <c:dLbl>
              <c:idx val="2"/>
              <c:tx>
                <c:rich>
                  <a:bodyPr/>
                  <a:lstStyle/>
                  <a:p>
                    <a:r>
                      <a:rPr lang="en-US" smtClean="0"/>
                      <a:t>9.3%</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620-4091-B4CC-1D7C3C3C21BD}"/>
                </c:ext>
              </c:extLst>
            </c:dLbl>
            <c:dLbl>
              <c:idx val="3"/>
              <c:tx>
                <c:rich>
                  <a:bodyPr/>
                  <a:lstStyle/>
                  <a:p>
                    <a:r>
                      <a:rPr lang="en-US" smtClean="0"/>
                      <a:t>3.8%</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620-4091-B4CC-1D7C3C3C21BD}"/>
                </c:ext>
              </c:extLst>
            </c:dLbl>
            <c:spPr>
              <a:noFill/>
              <a:ln>
                <a:noFill/>
              </a:ln>
              <a:effectLst/>
            </c:spPr>
            <c:txPr>
              <a:bodyPr/>
              <a:lstStyle/>
              <a:p>
                <a:pPr>
                  <a:defRPr sz="16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Sheet1!$A$9:$A$12</c:f>
              <c:strCache>
                <c:ptCount val="4"/>
                <c:pt idx="0">
                  <c:v>Preprint</c:v>
                </c:pt>
                <c:pt idx="1">
                  <c:v>Published</c:v>
                </c:pt>
                <c:pt idx="2">
                  <c:v>Accepted MSS</c:v>
                </c:pt>
                <c:pt idx="3">
                  <c:v>Other</c:v>
                </c:pt>
              </c:strCache>
            </c:strRef>
          </c:cat>
          <c:val>
            <c:numRef>
              <c:f>Sheet1!$B$9:$B$12</c:f>
              <c:numCache>
                <c:formatCode>0.00%</c:formatCode>
                <c:ptCount val="4"/>
                <c:pt idx="0">
                  <c:v>9.7000000000000003E-2</c:v>
                </c:pt>
                <c:pt idx="1">
                  <c:v>0.77300000000000002</c:v>
                </c:pt>
                <c:pt idx="2">
                  <c:v>9.2999999999999999E-2</c:v>
                </c:pt>
                <c:pt idx="3">
                  <c:v>3.7999999999999999E-2</c:v>
                </c:pt>
              </c:numCache>
            </c:numRef>
          </c:val>
          <c:extLst>
            <c:ext xmlns:c16="http://schemas.microsoft.com/office/drawing/2014/chart" uri="{C3380CC4-5D6E-409C-BE32-E72D297353CC}">
              <c16:uniqueId val="{00000004-2620-4091-B4CC-1D7C3C3C21BD}"/>
            </c:ext>
          </c:extLst>
        </c:ser>
        <c:ser>
          <c:idx val="1"/>
          <c:order val="1"/>
          <c:tx>
            <c:strRef>
              <c:f>Sheet1!$C$8</c:f>
              <c:strCache>
                <c:ptCount val="1"/>
                <c:pt idx="0">
                  <c:v>Other's Work</c:v>
                </c:pt>
              </c:strCache>
            </c:strRef>
          </c:tx>
          <c:invertIfNegative val="0"/>
          <c:dLbls>
            <c:dLbl>
              <c:idx val="0"/>
              <c:tx>
                <c:rich>
                  <a:bodyPr/>
                  <a:lstStyle/>
                  <a:p>
                    <a:r>
                      <a:rPr lang="en-US" dirty="0" smtClean="0"/>
                      <a:t>5.5%</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620-4091-B4CC-1D7C3C3C21BD}"/>
                </c:ext>
              </c:extLst>
            </c:dLbl>
            <c:dLbl>
              <c:idx val="1"/>
              <c:tx>
                <c:rich>
                  <a:bodyPr/>
                  <a:lstStyle/>
                  <a:p>
                    <a:r>
                      <a:rPr lang="en-US" smtClean="0"/>
                      <a:t>83.9%</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620-4091-B4CC-1D7C3C3C21BD}"/>
                </c:ext>
              </c:extLst>
            </c:dLbl>
            <c:dLbl>
              <c:idx val="2"/>
              <c:tx>
                <c:rich>
                  <a:bodyPr/>
                  <a:lstStyle/>
                  <a:p>
                    <a:r>
                      <a:rPr lang="en-US" smtClean="0"/>
                      <a:t>7.3%</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2620-4091-B4CC-1D7C3C3C21BD}"/>
                </c:ext>
              </c:extLst>
            </c:dLbl>
            <c:dLbl>
              <c:idx val="3"/>
              <c:tx>
                <c:rich>
                  <a:bodyPr/>
                  <a:lstStyle/>
                  <a:p>
                    <a:r>
                      <a:rPr lang="en-US" smtClean="0"/>
                      <a:t>3.3%</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2620-4091-B4CC-1D7C3C3C21BD}"/>
                </c:ext>
              </c:extLst>
            </c:dLbl>
            <c:spPr>
              <a:noFill/>
              <a:ln>
                <a:noFill/>
              </a:ln>
              <a:effectLst/>
            </c:spPr>
            <c:txPr>
              <a:bodyPr/>
              <a:lstStyle/>
              <a:p>
                <a:pPr>
                  <a:defRPr sz="160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Sheet1!$A$9:$A$12</c:f>
              <c:strCache>
                <c:ptCount val="4"/>
                <c:pt idx="0">
                  <c:v>Preprint</c:v>
                </c:pt>
                <c:pt idx="1">
                  <c:v>Published</c:v>
                </c:pt>
                <c:pt idx="2">
                  <c:v>Accepted MSS</c:v>
                </c:pt>
                <c:pt idx="3">
                  <c:v>Other</c:v>
                </c:pt>
              </c:strCache>
            </c:strRef>
          </c:cat>
          <c:val>
            <c:numRef>
              <c:f>Sheet1!$C$9:$C$12</c:f>
              <c:numCache>
                <c:formatCode>0.00%</c:formatCode>
                <c:ptCount val="4"/>
                <c:pt idx="0">
                  <c:v>5.5E-2</c:v>
                </c:pt>
                <c:pt idx="1">
                  <c:v>0.83899999999999997</c:v>
                </c:pt>
                <c:pt idx="2">
                  <c:v>7.2999999999999995E-2</c:v>
                </c:pt>
                <c:pt idx="3">
                  <c:v>3.3000000000000002E-2</c:v>
                </c:pt>
              </c:numCache>
            </c:numRef>
          </c:val>
          <c:extLst>
            <c:ext xmlns:c16="http://schemas.microsoft.com/office/drawing/2014/chart" uri="{C3380CC4-5D6E-409C-BE32-E72D297353CC}">
              <c16:uniqueId val="{00000009-2620-4091-B4CC-1D7C3C3C21BD}"/>
            </c:ext>
          </c:extLst>
        </c:ser>
        <c:dLbls>
          <c:showLegendKey val="0"/>
          <c:showVal val="1"/>
          <c:showCatName val="0"/>
          <c:showSerName val="0"/>
          <c:showPercent val="0"/>
          <c:showBubbleSize val="0"/>
        </c:dLbls>
        <c:gapWidth val="150"/>
        <c:overlap val="-25"/>
        <c:axId val="439579112"/>
        <c:axId val="439584208"/>
      </c:barChart>
      <c:catAx>
        <c:axId val="439579112"/>
        <c:scaling>
          <c:orientation val="minMax"/>
        </c:scaling>
        <c:delete val="0"/>
        <c:axPos val="b"/>
        <c:numFmt formatCode="General" sourceLinked="0"/>
        <c:majorTickMark val="none"/>
        <c:minorTickMark val="none"/>
        <c:tickLblPos val="nextTo"/>
        <c:txPr>
          <a:bodyPr/>
          <a:lstStyle/>
          <a:p>
            <a:pPr>
              <a:defRPr sz="1600"/>
            </a:pPr>
            <a:endParaRPr lang="en-US"/>
          </a:p>
        </c:txPr>
        <c:crossAx val="439584208"/>
        <c:crosses val="autoZero"/>
        <c:auto val="1"/>
        <c:lblAlgn val="ctr"/>
        <c:lblOffset val="100"/>
        <c:noMultiLvlLbl val="0"/>
      </c:catAx>
      <c:valAx>
        <c:axId val="439584208"/>
        <c:scaling>
          <c:orientation val="minMax"/>
        </c:scaling>
        <c:delete val="1"/>
        <c:axPos val="l"/>
        <c:numFmt formatCode="0.00%" sourceLinked="1"/>
        <c:majorTickMark val="none"/>
        <c:minorTickMark val="none"/>
        <c:tickLblPos val="nextTo"/>
        <c:crossAx val="439579112"/>
        <c:crosses val="autoZero"/>
        <c:crossBetween val="between"/>
      </c:valAx>
    </c:plotArea>
    <c:legend>
      <c:legendPos val="t"/>
      <c:overlay val="0"/>
      <c:txPr>
        <a:bodyPr/>
        <a:lstStyle/>
        <a:p>
          <a:pPr>
            <a:defRPr sz="1600"/>
          </a:pPr>
          <a:endParaRPr lang="en-US"/>
        </a:p>
      </c:txPr>
    </c:legend>
    <c:plotVisOnly val="1"/>
    <c:dispBlanksAs val="gap"/>
    <c:showDLblsOverMax val="0"/>
  </c:chart>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5053B36-E459-4699-9118-038C8F52F23D}" type="doc">
      <dgm:prSet loTypeId="urn:microsoft.com/office/officeart/2005/8/layout/cycle5" loCatId="cycle" qsTypeId="urn:microsoft.com/office/officeart/2005/8/quickstyle/simple3" qsCatId="simple" csTypeId="urn:microsoft.com/office/officeart/2005/8/colors/accent1_3" csCatId="accent1" phldr="1"/>
      <dgm:spPr/>
      <dgm:t>
        <a:bodyPr/>
        <a:lstStyle/>
        <a:p>
          <a:endParaRPr lang="en-US"/>
        </a:p>
      </dgm:t>
    </dgm:pt>
    <dgm:pt modelId="{97D4A84A-FD53-4C89-8766-B5C0A5025285}">
      <dgm:prSet custT="1"/>
      <dgm:spPr>
        <a:gradFill flip="none" rotWithShape="0">
          <a:gsLst>
            <a:gs pos="0">
              <a:schemeClr val="bg1"/>
            </a:gs>
            <a:gs pos="100000">
              <a:srgbClr val="99C9C7"/>
            </a:gs>
          </a:gsLst>
          <a:lin ang="5400000" scaled="0"/>
          <a:tileRect/>
        </a:gradFill>
        <a:ln>
          <a:solidFill>
            <a:srgbClr val="186072"/>
          </a:solidFill>
        </a:ln>
      </dgm:spPr>
      <dgm:t>
        <a:bodyPr/>
        <a:lstStyle/>
        <a:p>
          <a:r>
            <a:rPr lang="en-US" sz="2000" dirty="0" smtClean="0">
              <a:solidFill>
                <a:srgbClr val="186072"/>
              </a:solidFill>
            </a:rPr>
            <a:t>Collect</a:t>
          </a:r>
        </a:p>
      </dgm:t>
    </dgm:pt>
    <dgm:pt modelId="{83CF93A1-5BFE-4327-89FC-F3B074DB56BE}" type="parTrans" cxnId="{37BF8AAE-F2D1-47FD-80C7-85A2611AA334}">
      <dgm:prSet/>
      <dgm:spPr/>
      <dgm:t>
        <a:bodyPr/>
        <a:lstStyle/>
        <a:p>
          <a:endParaRPr lang="en-US" sz="1400" b="0"/>
        </a:p>
      </dgm:t>
    </dgm:pt>
    <dgm:pt modelId="{5FD615BE-97D0-4C69-8037-060D7CF45582}" type="sibTrans" cxnId="{37BF8AAE-F2D1-47FD-80C7-85A2611AA334}">
      <dgm:prSet/>
      <dgm:spPr>
        <a:ln w="28575" cap="flat" cmpd="sng" algn="ctr">
          <a:solidFill>
            <a:srgbClr val="186072"/>
          </a:solidFill>
          <a:prstDash val="solid"/>
          <a:round/>
          <a:headEnd type="none" w="med" len="med"/>
          <a:tailEnd type="arrow" w="med" len="med"/>
        </a:ln>
      </dgm:spPr>
      <dgm:t>
        <a:bodyPr/>
        <a:lstStyle/>
        <a:p>
          <a:endParaRPr lang="en-US" sz="1400" b="0" dirty="0"/>
        </a:p>
      </dgm:t>
    </dgm:pt>
    <dgm:pt modelId="{661A4A79-0AAA-4C36-BEAB-A61C849008FA}">
      <dgm:prSet custT="1"/>
      <dgm:spPr>
        <a:gradFill flip="none" rotWithShape="0">
          <a:gsLst>
            <a:gs pos="0">
              <a:schemeClr val="bg1"/>
            </a:gs>
            <a:gs pos="100000">
              <a:srgbClr val="99C9C7"/>
            </a:gs>
          </a:gsLst>
          <a:lin ang="5400000" scaled="0"/>
          <a:tileRect/>
        </a:gradFill>
        <a:ln>
          <a:solidFill>
            <a:srgbClr val="457184"/>
          </a:solidFill>
        </a:ln>
      </dgm:spPr>
      <dgm:t>
        <a:bodyPr/>
        <a:lstStyle/>
        <a:p>
          <a:r>
            <a:rPr lang="en-US" sz="2000" dirty="0" smtClean="0">
              <a:solidFill>
                <a:srgbClr val="1A435D"/>
              </a:solidFill>
            </a:rPr>
            <a:t>Discover</a:t>
          </a:r>
        </a:p>
      </dgm:t>
    </dgm:pt>
    <dgm:pt modelId="{1B4B79AA-B091-4787-A5DB-5E75A9449EAF}" type="parTrans" cxnId="{6C6D0C39-16F5-4C23-93FF-663C03421B62}">
      <dgm:prSet/>
      <dgm:spPr/>
      <dgm:t>
        <a:bodyPr/>
        <a:lstStyle/>
        <a:p>
          <a:endParaRPr lang="en-US" sz="1400" b="0"/>
        </a:p>
      </dgm:t>
    </dgm:pt>
    <dgm:pt modelId="{F97789DC-0FAD-4C2E-AB9D-457E85023924}" type="sibTrans" cxnId="{6C6D0C39-16F5-4C23-93FF-663C03421B62}">
      <dgm:prSet/>
      <dgm:spPr>
        <a:ln w="28575" cap="flat" cmpd="sng" algn="ctr">
          <a:solidFill>
            <a:srgbClr val="186072"/>
          </a:solidFill>
          <a:prstDash val="solid"/>
          <a:round/>
          <a:headEnd type="none" w="med" len="med"/>
          <a:tailEnd type="arrow" w="med" len="med"/>
        </a:ln>
      </dgm:spPr>
      <dgm:t>
        <a:bodyPr/>
        <a:lstStyle/>
        <a:p>
          <a:endParaRPr lang="en-US" sz="1400" b="0" dirty="0"/>
        </a:p>
      </dgm:t>
    </dgm:pt>
    <dgm:pt modelId="{A8FAAA24-3DB7-4AFE-8D6E-1FF127F6A8FE}">
      <dgm:prSet custT="1"/>
      <dgm:spPr>
        <a:gradFill flip="none" rotWithShape="0">
          <a:gsLst>
            <a:gs pos="0">
              <a:schemeClr val="bg1"/>
            </a:gs>
            <a:gs pos="100000">
              <a:srgbClr val="99C9C7"/>
            </a:gs>
          </a:gsLst>
          <a:lin ang="5400000" scaled="0"/>
          <a:tileRect/>
        </a:gradFill>
        <a:ln>
          <a:solidFill>
            <a:srgbClr val="457184"/>
          </a:solidFill>
        </a:ln>
      </dgm:spPr>
      <dgm:t>
        <a:bodyPr/>
        <a:lstStyle/>
        <a:p>
          <a:r>
            <a:rPr lang="en-US" sz="2000" dirty="0" smtClean="0">
              <a:solidFill>
                <a:srgbClr val="1A435D"/>
              </a:solidFill>
            </a:rPr>
            <a:t>Integrate</a:t>
          </a:r>
        </a:p>
      </dgm:t>
    </dgm:pt>
    <dgm:pt modelId="{83664775-34AE-41A2-A40A-AEE1DCB28F5A}" type="parTrans" cxnId="{0FEACBE7-9877-46A8-9701-E31093846DBA}">
      <dgm:prSet/>
      <dgm:spPr/>
      <dgm:t>
        <a:bodyPr/>
        <a:lstStyle/>
        <a:p>
          <a:endParaRPr lang="en-US" sz="1400" b="0"/>
        </a:p>
      </dgm:t>
    </dgm:pt>
    <dgm:pt modelId="{8ED530B9-2AE0-4731-B182-B27C1D10B60C}" type="sibTrans" cxnId="{0FEACBE7-9877-46A8-9701-E31093846DBA}">
      <dgm:prSet/>
      <dgm:spPr>
        <a:ln w="28575" cap="flat" cmpd="sng" algn="ctr">
          <a:solidFill>
            <a:srgbClr val="186072"/>
          </a:solidFill>
          <a:prstDash val="solid"/>
          <a:round/>
          <a:headEnd type="none" w="med" len="med"/>
          <a:tailEnd type="arrow" w="med" len="med"/>
        </a:ln>
      </dgm:spPr>
      <dgm:t>
        <a:bodyPr/>
        <a:lstStyle/>
        <a:p>
          <a:endParaRPr lang="en-US" sz="1400" b="0" dirty="0"/>
        </a:p>
      </dgm:t>
    </dgm:pt>
    <dgm:pt modelId="{78A95A28-5B18-4CAB-A8F7-FCAAA6066699}">
      <dgm:prSet custT="1"/>
      <dgm:spPr>
        <a:gradFill flip="none" rotWithShape="1">
          <a:gsLst>
            <a:gs pos="0">
              <a:schemeClr val="bg1"/>
            </a:gs>
            <a:gs pos="100000">
              <a:srgbClr val="99C9C7"/>
            </a:gs>
          </a:gsLst>
          <a:lin ang="5160000" scaled="0"/>
          <a:tileRect/>
        </a:gradFill>
        <a:ln>
          <a:solidFill>
            <a:srgbClr val="457184"/>
          </a:solidFill>
        </a:ln>
      </dgm:spPr>
      <dgm:t>
        <a:bodyPr/>
        <a:lstStyle/>
        <a:p>
          <a:r>
            <a:rPr lang="en-US" sz="2000" dirty="0" smtClean="0">
              <a:solidFill>
                <a:srgbClr val="1A435D"/>
              </a:solidFill>
            </a:rPr>
            <a:t>Analyze</a:t>
          </a:r>
        </a:p>
      </dgm:t>
    </dgm:pt>
    <dgm:pt modelId="{6BE8ECF0-24C5-40B1-9F35-926034AD3A7E}" type="parTrans" cxnId="{DDE8938D-9B46-4EEC-9D74-69D38C6AE27D}">
      <dgm:prSet/>
      <dgm:spPr/>
      <dgm:t>
        <a:bodyPr/>
        <a:lstStyle/>
        <a:p>
          <a:endParaRPr lang="en-US" sz="1400" b="0"/>
        </a:p>
      </dgm:t>
    </dgm:pt>
    <dgm:pt modelId="{DA16D8F2-7AA0-43B2-99A1-9E110743886E}" type="sibTrans" cxnId="{DDE8938D-9B46-4EEC-9D74-69D38C6AE27D}">
      <dgm:prSet/>
      <dgm:spPr>
        <a:ln w="28575" cap="flat" cmpd="sng" algn="ctr">
          <a:solidFill>
            <a:srgbClr val="186072"/>
          </a:solidFill>
          <a:prstDash val="solid"/>
          <a:round/>
          <a:headEnd type="none" w="med" len="med"/>
          <a:tailEnd type="arrow" w="med" len="med"/>
        </a:ln>
      </dgm:spPr>
      <dgm:t>
        <a:bodyPr/>
        <a:lstStyle/>
        <a:p>
          <a:endParaRPr lang="en-US" sz="1400" b="0" dirty="0"/>
        </a:p>
      </dgm:t>
    </dgm:pt>
    <dgm:pt modelId="{4AD66445-1D35-5E4B-97CB-F1868A81F976}">
      <dgm:prSet phldrT="[Text]" custT="1"/>
      <dgm:spPr>
        <a:gradFill flip="none" rotWithShape="0">
          <a:gsLst>
            <a:gs pos="0">
              <a:schemeClr val="bg1"/>
            </a:gs>
            <a:gs pos="100000">
              <a:srgbClr val="99C9C7"/>
            </a:gs>
          </a:gsLst>
          <a:lin ang="5400000" scaled="0"/>
          <a:tileRect/>
        </a:gradFill>
        <a:ln>
          <a:solidFill>
            <a:srgbClr val="186072"/>
          </a:solidFill>
        </a:ln>
      </dgm:spPr>
      <dgm:t>
        <a:bodyPr/>
        <a:lstStyle/>
        <a:p>
          <a:r>
            <a:rPr lang="en-US" sz="2000" dirty="0" smtClean="0">
              <a:solidFill>
                <a:srgbClr val="186072"/>
              </a:solidFill>
            </a:rPr>
            <a:t>Plan</a:t>
          </a:r>
          <a:endParaRPr lang="en-US" sz="2000" dirty="0">
            <a:solidFill>
              <a:srgbClr val="186072"/>
            </a:solidFill>
          </a:endParaRPr>
        </a:p>
      </dgm:t>
    </dgm:pt>
    <dgm:pt modelId="{D6E6296C-8865-CD45-8B84-2CE77AEEFEAD}" type="parTrans" cxnId="{6FA06DDC-0F38-DE42-863F-EB8F7A4572BE}">
      <dgm:prSet/>
      <dgm:spPr/>
      <dgm:t>
        <a:bodyPr/>
        <a:lstStyle/>
        <a:p>
          <a:endParaRPr lang="en-US" sz="1400" b="0"/>
        </a:p>
      </dgm:t>
    </dgm:pt>
    <dgm:pt modelId="{03570386-4604-4B40-84F0-E9CB1E7DA604}" type="sibTrans" cxnId="{6FA06DDC-0F38-DE42-863F-EB8F7A4572BE}">
      <dgm:prSet/>
      <dgm:spPr>
        <a:ln w="28575" cap="flat" cmpd="sng" algn="ctr">
          <a:solidFill>
            <a:srgbClr val="186072"/>
          </a:solidFill>
          <a:prstDash val="solid"/>
          <a:round/>
          <a:headEnd type="none" w="med" len="med"/>
          <a:tailEnd type="arrow" w="med" len="med"/>
        </a:ln>
      </dgm:spPr>
      <dgm:t>
        <a:bodyPr/>
        <a:lstStyle/>
        <a:p>
          <a:endParaRPr lang="en-US" sz="1400" b="0" dirty="0"/>
        </a:p>
      </dgm:t>
    </dgm:pt>
    <dgm:pt modelId="{CA9A9111-DB94-5549-9608-EEE6A3A2D980}">
      <dgm:prSet custT="1"/>
      <dgm:spPr>
        <a:gradFill flip="none" rotWithShape="0">
          <a:gsLst>
            <a:gs pos="0">
              <a:schemeClr val="bg1"/>
            </a:gs>
            <a:gs pos="100000">
              <a:srgbClr val="99C9C7"/>
            </a:gs>
          </a:gsLst>
          <a:lin ang="5400000" scaled="0"/>
          <a:tileRect/>
        </a:gradFill>
        <a:ln>
          <a:solidFill>
            <a:srgbClr val="186072"/>
          </a:solidFill>
        </a:ln>
      </dgm:spPr>
      <dgm:t>
        <a:bodyPr/>
        <a:lstStyle/>
        <a:p>
          <a:r>
            <a:rPr lang="en-US" sz="2000" dirty="0" smtClean="0">
              <a:solidFill>
                <a:srgbClr val="186072"/>
              </a:solidFill>
            </a:rPr>
            <a:t>Assure</a:t>
          </a:r>
          <a:endParaRPr lang="en-US" sz="2000" b="1" dirty="0">
            <a:solidFill>
              <a:srgbClr val="186072"/>
            </a:solidFill>
          </a:endParaRPr>
        </a:p>
      </dgm:t>
    </dgm:pt>
    <dgm:pt modelId="{C02256F6-1491-DF41-85E7-7AB4145834E4}" type="parTrans" cxnId="{669CCB14-E5B8-CC48-BF1D-459F50D6BB21}">
      <dgm:prSet/>
      <dgm:spPr/>
      <dgm:t>
        <a:bodyPr/>
        <a:lstStyle/>
        <a:p>
          <a:endParaRPr lang="en-US" sz="1400" b="0"/>
        </a:p>
      </dgm:t>
    </dgm:pt>
    <dgm:pt modelId="{99C07F7C-24F7-F44B-8AEB-A4EC5174B3B9}" type="sibTrans" cxnId="{669CCB14-E5B8-CC48-BF1D-459F50D6BB21}">
      <dgm:prSet/>
      <dgm:spPr>
        <a:ln w="28575" cap="flat" cmpd="sng" algn="ctr">
          <a:solidFill>
            <a:srgbClr val="186072"/>
          </a:solidFill>
          <a:prstDash val="solid"/>
          <a:round/>
          <a:headEnd type="none" w="med" len="med"/>
          <a:tailEnd type="arrow" w="med" len="med"/>
        </a:ln>
      </dgm:spPr>
      <dgm:t>
        <a:bodyPr/>
        <a:lstStyle/>
        <a:p>
          <a:endParaRPr lang="en-US" sz="1400" b="0"/>
        </a:p>
      </dgm:t>
    </dgm:pt>
    <dgm:pt modelId="{D826B2FE-5AC9-47EE-AEB3-142395FBDE71}">
      <dgm:prSet custT="1"/>
      <dgm:spPr>
        <a:gradFill flip="none" rotWithShape="0">
          <a:gsLst>
            <a:gs pos="0">
              <a:schemeClr val="bg1"/>
            </a:gs>
            <a:gs pos="100000">
              <a:srgbClr val="99C9C7"/>
            </a:gs>
          </a:gsLst>
          <a:lin ang="5400000" scaled="0"/>
          <a:tileRect/>
        </a:gradFill>
        <a:ln>
          <a:solidFill>
            <a:srgbClr val="186072"/>
          </a:solidFill>
        </a:ln>
      </dgm:spPr>
      <dgm:t>
        <a:bodyPr/>
        <a:lstStyle/>
        <a:p>
          <a:r>
            <a:rPr lang="en-US" sz="2000" dirty="0" smtClean="0">
              <a:solidFill>
                <a:srgbClr val="186072"/>
              </a:solidFill>
            </a:rPr>
            <a:t>Preserve</a:t>
          </a:r>
        </a:p>
      </dgm:t>
    </dgm:pt>
    <dgm:pt modelId="{E81A7496-7C34-4DBF-9C3D-D0A2A73191C8}" type="sibTrans" cxnId="{BCD343DC-1B85-4FCF-817B-24887D1B3E23}">
      <dgm:prSet/>
      <dgm:spPr>
        <a:ln w="28575" cap="flat" cmpd="sng" algn="ctr">
          <a:solidFill>
            <a:srgbClr val="186072"/>
          </a:solidFill>
          <a:prstDash val="solid"/>
          <a:round/>
          <a:headEnd type="none" w="med" len="med"/>
          <a:tailEnd type="arrow" w="med" len="med"/>
        </a:ln>
      </dgm:spPr>
      <dgm:t>
        <a:bodyPr/>
        <a:lstStyle/>
        <a:p>
          <a:endParaRPr lang="en-US" sz="1400" b="0" dirty="0"/>
        </a:p>
      </dgm:t>
    </dgm:pt>
    <dgm:pt modelId="{CB1A36D4-FDE9-48F2-98C9-29576A48DEAF}" type="parTrans" cxnId="{BCD343DC-1B85-4FCF-817B-24887D1B3E23}">
      <dgm:prSet/>
      <dgm:spPr/>
      <dgm:t>
        <a:bodyPr/>
        <a:lstStyle/>
        <a:p>
          <a:endParaRPr lang="en-US" sz="1400" b="0"/>
        </a:p>
      </dgm:t>
    </dgm:pt>
    <dgm:pt modelId="{4E9C4D69-ADFB-FA46-BE5A-A338E69769FC}">
      <dgm:prSet custT="1"/>
      <dgm:spPr>
        <a:gradFill flip="none" rotWithShape="0">
          <a:gsLst>
            <a:gs pos="0">
              <a:schemeClr val="bg1"/>
            </a:gs>
            <a:gs pos="100000">
              <a:srgbClr val="99C9C7"/>
            </a:gs>
          </a:gsLst>
          <a:lin ang="5400000" scaled="0"/>
          <a:tileRect/>
        </a:gradFill>
        <a:ln>
          <a:solidFill>
            <a:srgbClr val="186072"/>
          </a:solidFill>
        </a:ln>
      </dgm:spPr>
      <dgm:t>
        <a:bodyPr/>
        <a:lstStyle/>
        <a:p>
          <a:r>
            <a:rPr lang="en-US" sz="2000" dirty="0" smtClean="0">
              <a:solidFill>
                <a:srgbClr val="186072"/>
              </a:solidFill>
            </a:rPr>
            <a:t>Describe</a:t>
          </a:r>
          <a:endParaRPr lang="en-US" sz="2000" dirty="0">
            <a:solidFill>
              <a:srgbClr val="186072"/>
            </a:solidFill>
          </a:endParaRPr>
        </a:p>
      </dgm:t>
    </dgm:pt>
    <dgm:pt modelId="{1C10E232-1094-2848-B981-7AF384410EC9}" type="sibTrans" cxnId="{FB0A48C9-CACD-D64A-84A1-E2E068B30F09}">
      <dgm:prSet/>
      <dgm:spPr>
        <a:ln w="28575">
          <a:solidFill>
            <a:srgbClr val="186072"/>
          </a:solidFill>
        </a:ln>
      </dgm:spPr>
      <dgm:t>
        <a:bodyPr/>
        <a:lstStyle/>
        <a:p>
          <a:endParaRPr lang="en-US"/>
        </a:p>
      </dgm:t>
    </dgm:pt>
    <dgm:pt modelId="{4BF50C62-AD1D-DE4C-A4C3-1381E584AB9B}" type="parTrans" cxnId="{FB0A48C9-CACD-D64A-84A1-E2E068B30F09}">
      <dgm:prSet/>
      <dgm:spPr/>
      <dgm:t>
        <a:bodyPr/>
        <a:lstStyle/>
        <a:p>
          <a:endParaRPr lang="en-US"/>
        </a:p>
      </dgm:t>
    </dgm:pt>
    <dgm:pt modelId="{6A20FEC1-C6EF-4469-886F-1FB4E4E06963}" type="pres">
      <dgm:prSet presAssocID="{65053B36-E459-4699-9118-038C8F52F23D}" presName="cycle" presStyleCnt="0">
        <dgm:presLayoutVars>
          <dgm:dir/>
          <dgm:resizeHandles val="exact"/>
        </dgm:presLayoutVars>
      </dgm:prSet>
      <dgm:spPr/>
      <dgm:t>
        <a:bodyPr/>
        <a:lstStyle/>
        <a:p>
          <a:endParaRPr lang="en-US"/>
        </a:p>
      </dgm:t>
    </dgm:pt>
    <dgm:pt modelId="{F21E2F18-F043-2846-95DB-CBAA147D529B}" type="pres">
      <dgm:prSet presAssocID="{4AD66445-1D35-5E4B-97CB-F1868A81F976}" presName="node" presStyleLbl="node1" presStyleIdx="0" presStyleCnt="8" custScaleX="127875" custScaleY="74911">
        <dgm:presLayoutVars>
          <dgm:bulletEnabled val="1"/>
        </dgm:presLayoutVars>
      </dgm:prSet>
      <dgm:spPr/>
      <dgm:t>
        <a:bodyPr/>
        <a:lstStyle/>
        <a:p>
          <a:endParaRPr lang="en-US"/>
        </a:p>
      </dgm:t>
    </dgm:pt>
    <dgm:pt modelId="{3DAA6B48-225A-4840-B4FD-B5777A24A577}" type="pres">
      <dgm:prSet presAssocID="{4AD66445-1D35-5E4B-97CB-F1868A81F976}" presName="spNode" presStyleCnt="0"/>
      <dgm:spPr/>
      <dgm:t>
        <a:bodyPr/>
        <a:lstStyle/>
        <a:p>
          <a:endParaRPr lang="en-US"/>
        </a:p>
      </dgm:t>
    </dgm:pt>
    <dgm:pt modelId="{8864FD29-B527-0A45-AF38-136A7CA3EA73}" type="pres">
      <dgm:prSet presAssocID="{03570386-4604-4B40-84F0-E9CB1E7DA604}" presName="sibTrans" presStyleLbl="sibTrans1D1" presStyleIdx="0" presStyleCnt="8"/>
      <dgm:spPr/>
      <dgm:t>
        <a:bodyPr/>
        <a:lstStyle/>
        <a:p>
          <a:endParaRPr lang="en-US"/>
        </a:p>
      </dgm:t>
    </dgm:pt>
    <dgm:pt modelId="{F0A86B52-E2FF-4D63-93A1-E61D8377C34A}" type="pres">
      <dgm:prSet presAssocID="{97D4A84A-FD53-4C89-8766-B5C0A5025285}" presName="node" presStyleLbl="node1" presStyleIdx="1" presStyleCnt="8" custScaleX="127875" custScaleY="74911">
        <dgm:presLayoutVars>
          <dgm:bulletEnabled val="1"/>
        </dgm:presLayoutVars>
      </dgm:prSet>
      <dgm:spPr/>
      <dgm:t>
        <a:bodyPr/>
        <a:lstStyle/>
        <a:p>
          <a:endParaRPr lang="en-US"/>
        </a:p>
      </dgm:t>
    </dgm:pt>
    <dgm:pt modelId="{FDCC661F-5906-4C2E-95FD-42BD7C141BE9}" type="pres">
      <dgm:prSet presAssocID="{97D4A84A-FD53-4C89-8766-B5C0A5025285}" presName="spNode" presStyleCnt="0"/>
      <dgm:spPr/>
      <dgm:t>
        <a:bodyPr/>
        <a:lstStyle/>
        <a:p>
          <a:endParaRPr lang="en-US"/>
        </a:p>
      </dgm:t>
    </dgm:pt>
    <dgm:pt modelId="{A9CD118D-5A7B-4B7B-BEB0-016F1E217120}" type="pres">
      <dgm:prSet presAssocID="{5FD615BE-97D0-4C69-8037-060D7CF45582}" presName="sibTrans" presStyleLbl="sibTrans1D1" presStyleIdx="1" presStyleCnt="8"/>
      <dgm:spPr/>
      <dgm:t>
        <a:bodyPr/>
        <a:lstStyle/>
        <a:p>
          <a:endParaRPr lang="en-US"/>
        </a:p>
      </dgm:t>
    </dgm:pt>
    <dgm:pt modelId="{4BA36C64-20B8-A14E-8759-154A58F6D6C3}" type="pres">
      <dgm:prSet presAssocID="{CA9A9111-DB94-5549-9608-EEE6A3A2D980}" presName="node" presStyleLbl="node1" presStyleIdx="2" presStyleCnt="8" custScaleX="127875" custScaleY="74911">
        <dgm:presLayoutVars>
          <dgm:bulletEnabled val="1"/>
        </dgm:presLayoutVars>
      </dgm:prSet>
      <dgm:spPr/>
      <dgm:t>
        <a:bodyPr/>
        <a:lstStyle/>
        <a:p>
          <a:endParaRPr lang="en-US"/>
        </a:p>
      </dgm:t>
    </dgm:pt>
    <dgm:pt modelId="{6C64C368-C8AD-DC46-9E87-FF501AEF864A}" type="pres">
      <dgm:prSet presAssocID="{CA9A9111-DB94-5549-9608-EEE6A3A2D980}" presName="spNode" presStyleCnt="0"/>
      <dgm:spPr/>
      <dgm:t>
        <a:bodyPr/>
        <a:lstStyle/>
        <a:p>
          <a:endParaRPr lang="en-US"/>
        </a:p>
      </dgm:t>
    </dgm:pt>
    <dgm:pt modelId="{6A2CC0A6-BC38-5041-A60B-0DABCA6762C7}" type="pres">
      <dgm:prSet presAssocID="{99C07F7C-24F7-F44B-8AEB-A4EC5174B3B9}" presName="sibTrans" presStyleLbl="sibTrans1D1" presStyleIdx="2" presStyleCnt="8"/>
      <dgm:spPr/>
      <dgm:t>
        <a:bodyPr/>
        <a:lstStyle/>
        <a:p>
          <a:endParaRPr lang="en-US"/>
        </a:p>
      </dgm:t>
    </dgm:pt>
    <dgm:pt modelId="{A691E03B-C59E-9A41-9D57-2D4EBEE14039}" type="pres">
      <dgm:prSet presAssocID="{4E9C4D69-ADFB-FA46-BE5A-A338E69769FC}" presName="node" presStyleLbl="node1" presStyleIdx="3" presStyleCnt="8" custScaleX="151604" custScaleY="74911">
        <dgm:presLayoutVars>
          <dgm:bulletEnabled val="1"/>
        </dgm:presLayoutVars>
      </dgm:prSet>
      <dgm:spPr/>
      <dgm:t>
        <a:bodyPr/>
        <a:lstStyle/>
        <a:p>
          <a:endParaRPr lang="en-US"/>
        </a:p>
      </dgm:t>
    </dgm:pt>
    <dgm:pt modelId="{74DF1ABC-1CC7-714C-A055-1C41C2DE0346}" type="pres">
      <dgm:prSet presAssocID="{4E9C4D69-ADFB-FA46-BE5A-A338E69769FC}" presName="spNode" presStyleCnt="0"/>
      <dgm:spPr/>
    </dgm:pt>
    <dgm:pt modelId="{FDC707AD-A140-C945-86F6-51E693510697}" type="pres">
      <dgm:prSet presAssocID="{1C10E232-1094-2848-B981-7AF384410EC9}" presName="sibTrans" presStyleLbl="sibTrans1D1" presStyleIdx="3" presStyleCnt="8"/>
      <dgm:spPr/>
      <dgm:t>
        <a:bodyPr/>
        <a:lstStyle/>
        <a:p>
          <a:endParaRPr lang="en-US"/>
        </a:p>
      </dgm:t>
    </dgm:pt>
    <dgm:pt modelId="{1E7C3E94-8CB6-456F-B0D4-B3FA407A51A6}" type="pres">
      <dgm:prSet presAssocID="{D826B2FE-5AC9-47EE-AEB3-142395FBDE71}" presName="node" presStyleLbl="node1" presStyleIdx="4" presStyleCnt="8" custScaleX="172919" custScaleY="74911">
        <dgm:presLayoutVars>
          <dgm:bulletEnabled val="1"/>
        </dgm:presLayoutVars>
      </dgm:prSet>
      <dgm:spPr/>
      <dgm:t>
        <a:bodyPr/>
        <a:lstStyle/>
        <a:p>
          <a:endParaRPr lang="en-US"/>
        </a:p>
      </dgm:t>
    </dgm:pt>
    <dgm:pt modelId="{E838B6B8-75DF-4528-9C2A-BB7A7D07CE89}" type="pres">
      <dgm:prSet presAssocID="{D826B2FE-5AC9-47EE-AEB3-142395FBDE71}" presName="spNode" presStyleCnt="0"/>
      <dgm:spPr/>
      <dgm:t>
        <a:bodyPr/>
        <a:lstStyle/>
        <a:p>
          <a:endParaRPr lang="en-US"/>
        </a:p>
      </dgm:t>
    </dgm:pt>
    <dgm:pt modelId="{0FD4A519-10D4-4EE7-AC3E-EBD7D85740E2}" type="pres">
      <dgm:prSet presAssocID="{E81A7496-7C34-4DBF-9C3D-D0A2A73191C8}" presName="sibTrans" presStyleLbl="sibTrans1D1" presStyleIdx="4" presStyleCnt="8"/>
      <dgm:spPr/>
      <dgm:t>
        <a:bodyPr/>
        <a:lstStyle/>
        <a:p>
          <a:endParaRPr lang="en-US"/>
        </a:p>
      </dgm:t>
    </dgm:pt>
    <dgm:pt modelId="{25E735C8-6CA7-48F9-B4AF-4D9B92978769}" type="pres">
      <dgm:prSet presAssocID="{661A4A79-0AAA-4C36-BEAB-A61C849008FA}" presName="node" presStyleLbl="node1" presStyleIdx="5" presStyleCnt="8" custScaleX="156185" custScaleY="74911">
        <dgm:presLayoutVars>
          <dgm:bulletEnabled val="1"/>
        </dgm:presLayoutVars>
      </dgm:prSet>
      <dgm:spPr/>
      <dgm:t>
        <a:bodyPr/>
        <a:lstStyle/>
        <a:p>
          <a:endParaRPr lang="en-US"/>
        </a:p>
      </dgm:t>
    </dgm:pt>
    <dgm:pt modelId="{EC522338-C25D-4866-ABF3-7A3BB86AF8C6}" type="pres">
      <dgm:prSet presAssocID="{661A4A79-0AAA-4C36-BEAB-A61C849008FA}" presName="spNode" presStyleCnt="0"/>
      <dgm:spPr/>
      <dgm:t>
        <a:bodyPr/>
        <a:lstStyle/>
        <a:p>
          <a:endParaRPr lang="en-US"/>
        </a:p>
      </dgm:t>
    </dgm:pt>
    <dgm:pt modelId="{7DFDE678-6B1C-4BBC-A38E-46FB50420688}" type="pres">
      <dgm:prSet presAssocID="{F97789DC-0FAD-4C2E-AB9D-457E85023924}" presName="sibTrans" presStyleLbl="sibTrans1D1" presStyleIdx="5" presStyleCnt="8"/>
      <dgm:spPr/>
      <dgm:t>
        <a:bodyPr/>
        <a:lstStyle/>
        <a:p>
          <a:endParaRPr lang="en-US"/>
        </a:p>
      </dgm:t>
    </dgm:pt>
    <dgm:pt modelId="{E2536CDD-7DBF-4C6B-85BF-882FE6A71FDF}" type="pres">
      <dgm:prSet presAssocID="{A8FAAA24-3DB7-4AFE-8D6E-1FF127F6A8FE}" presName="node" presStyleLbl="node1" presStyleIdx="6" presStyleCnt="8" custScaleX="146626" custScaleY="74911">
        <dgm:presLayoutVars>
          <dgm:bulletEnabled val="1"/>
        </dgm:presLayoutVars>
      </dgm:prSet>
      <dgm:spPr/>
      <dgm:t>
        <a:bodyPr/>
        <a:lstStyle/>
        <a:p>
          <a:endParaRPr lang="en-US"/>
        </a:p>
      </dgm:t>
    </dgm:pt>
    <dgm:pt modelId="{6D500B74-16A3-4CA0-A0E3-C2CBAAB4F994}" type="pres">
      <dgm:prSet presAssocID="{A8FAAA24-3DB7-4AFE-8D6E-1FF127F6A8FE}" presName="spNode" presStyleCnt="0"/>
      <dgm:spPr/>
      <dgm:t>
        <a:bodyPr/>
        <a:lstStyle/>
        <a:p>
          <a:endParaRPr lang="en-US"/>
        </a:p>
      </dgm:t>
    </dgm:pt>
    <dgm:pt modelId="{049616A8-A793-4C77-8E33-8F4622C118F7}" type="pres">
      <dgm:prSet presAssocID="{8ED530B9-2AE0-4731-B182-B27C1D10B60C}" presName="sibTrans" presStyleLbl="sibTrans1D1" presStyleIdx="6" presStyleCnt="8"/>
      <dgm:spPr/>
      <dgm:t>
        <a:bodyPr/>
        <a:lstStyle/>
        <a:p>
          <a:endParaRPr lang="en-US"/>
        </a:p>
      </dgm:t>
    </dgm:pt>
    <dgm:pt modelId="{3204064E-86B9-4A1D-AC40-6B3607D41628}" type="pres">
      <dgm:prSet presAssocID="{78A95A28-5B18-4CAB-A8F7-FCAAA6066699}" presName="node" presStyleLbl="node1" presStyleIdx="7" presStyleCnt="8" custScaleX="127875" custScaleY="74911">
        <dgm:presLayoutVars>
          <dgm:bulletEnabled val="1"/>
        </dgm:presLayoutVars>
      </dgm:prSet>
      <dgm:spPr/>
      <dgm:t>
        <a:bodyPr/>
        <a:lstStyle/>
        <a:p>
          <a:endParaRPr lang="en-US"/>
        </a:p>
      </dgm:t>
    </dgm:pt>
    <dgm:pt modelId="{285E9CCE-C7D2-4139-86F0-64E7E1C35BC1}" type="pres">
      <dgm:prSet presAssocID="{78A95A28-5B18-4CAB-A8F7-FCAAA6066699}" presName="spNode" presStyleCnt="0"/>
      <dgm:spPr/>
      <dgm:t>
        <a:bodyPr/>
        <a:lstStyle/>
        <a:p>
          <a:endParaRPr lang="en-US"/>
        </a:p>
      </dgm:t>
    </dgm:pt>
    <dgm:pt modelId="{19FF4228-BCF6-4DBF-AEE0-CF82A986A726}" type="pres">
      <dgm:prSet presAssocID="{DA16D8F2-7AA0-43B2-99A1-9E110743886E}" presName="sibTrans" presStyleLbl="sibTrans1D1" presStyleIdx="7" presStyleCnt="8"/>
      <dgm:spPr/>
      <dgm:t>
        <a:bodyPr/>
        <a:lstStyle/>
        <a:p>
          <a:endParaRPr lang="en-US"/>
        </a:p>
      </dgm:t>
    </dgm:pt>
  </dgm:ptLst>
  <dgm:cxnLst>
    <dgm:cxn modelId="{37BF8AAE-F2D1-47FD-80C7-85A2611AA334}" srcId="{65053B36-E459-4699-9118-038C8F52F23D}" destId="{97D4A84A-FD53-4C89-8766-B5C0A5025285}" srcOrd="1" destOrd="0" parTransId="{83CF93A1-5BFE-4327-89FC-F3B074DB56BE}" sibTransId="{5FD615BE-97D0-4C69-8037-060D7CF45582}"/>
    <dgm:cxn modelId="{B5DC065B-AB92-4903-AA11-10B201FD7390}" type="presOf" srcId="{CA9A9111-DB94-5549-9608-EEE6A3A2D980}" destId="{4BA36C64-20B8-A14E-8759-154A58F6D6C3}" srcOrd="0" destOrd="0" presId="urn:microsoft.com/office/officeart/2005/8/layout/cycle5"/>
    <dgm:cxn modelId="{A0C349D3-ACF8-4D20-A9B3-79E23D62878F}" type="presOf" srcId="{661A4A79-0AAA-4C36-BEAB-A61C849008FA}" destId="{25E735C8-6CA7-48F9-B4AF-4D9B92978769}" srcOrd="0" destOrd="0" presId="urn:microsoft.com/office/officeart/2005/8/layout/cycle5"/>
    <dgm:cxn modelId="{669CCB14-E5B8-CC48-BF1D-459F50D6BB21}" srcId="{65053B36-E459-4699-9118-038C8F52F23D}" destId="{CA9A9111-DB94-5549-9608-EEE6A3A2D980}" srcOrd="2" destOrd="0" parTransId="{C02256F6-1491-DF41-85E7-7AB4145834E4}" sibTransId="{99C07F7C-24F7-F44B-8AEB-A4EC5174B3B9}"/>
    <dgm:cxn modelId="{BCD343DC-1B85-4FCF-817B-24887D1B3E23}" srcId="{65053B36-E459-4699-9118-038C8F52F23D}" destId="{D826B2FE-5AC9-47EE-AEB3-142395FBDE71}" srcOrd="4" destOrd="0" parTransId="{CB1A36D4-FDE9-48F2-98C9-29576A48DEAF}" sibTransId="{E81A7496-7C34-4DBF-9C3D-D0A2A73191C8}"/>
    <dgm:cxn modelId="{AD74575E-CDBD-406D-9DF8-40FC9D265407}" type="presOf" srcId="{5FD615BE-97D0-4C69-8037-060D7CF45582}" destId="{A9CD118D-5A7B-4B7B-BEB0-016F1E217120}" srcOrd="0" destOrd="0" presId="urn:microsoft.com/office/officeart/2005/8/layout/cycle5"/>
    <dgm:cxn modelId="{1FF61DD7-E800-4DF2-845C-D67F268A2C8D}" type="presOf" srcId="{4AD66445-1D35-5E4B-97CB-F1868A81F976}" destId="{F21E2F18-F043-2846-95DB-CBAA147D529B}" srcOrd="0" destOrd="0" presId="urn:microsoft.com/office/officeart/2005/8/layout/cycle5"/>
    <dgm:cxn modelId="{35BE9FBF-B914-4CCC-A47F-3E0BD5873472}" type="presOf" srcId="{65053B36-E459-4699-9118-038C8F52F23D}" destId="{6A20FEC1-C6EF-4469-886F-1FB4E4E06963}" srcOrd="0" destOrd="0" presId="urn:microsoft.com/office/officeart/2005/8/layout/cycle5"/>
    <dgm:cxn modelId="{0FEACBE7-9877-46A8-9701-E31093846DBA}" srcId="{65053B36-E459-4699-9118-038C8F52F23D}" destId="{A8FAAA24-3DB7-4AFE-8D6E-1FF127F6A8FE}" srcOrd="6" destOrd="0" parTransId="{83664775-34AE-41A2-A40A-AEE1DCB28F5A}" sibTransId="{8ED530B9-2AE0-4731-B182-B27C1D10B60C}"/>
    <dgm:cxn modelId="{DDE8938D-9B46-4EEC-9D74-69D38C6AE27D}" srcId="{65053B36-E459-4699-9118-038C8F52F23D}" destId="{78A95A28-5B18-4CAB-A8F7-FCAAA6066699}" srcOrd="7" destOrd="0" parTransId="{6BE8ECF0-24C5-40B1-9F35-926034AD3A7E}" sibTransId="{DA16D8F2-7AA0-43B2-99A1-9E110743886E}"/>
    <dgm:cxn modelId="{A42B4C6E-14C4-42BC-8162-97C7B5E05599}" type="presOf" srcId="{99C07F7C-24F7-F44B-8AEB-A4EC5174B3B9}" destId="{6A2CC0A6-BC38-5041-A60B-0DABCA6762C7}" srcOrd="0" destOrd="0" presId="urn:microsoft.com/office/officeart/2005/8/layout/cycle5"/>
    <dgm:cxn modelId="{AFDC8A71-D99A-4353-A58B-ACEC20423E2D}" type="presOf" srcId="{E81A7496-7C34-4DBF-9C3D-D0A2A73191C8}" destId="{0FD4A519-10D4-4EE7-AC3E-EBD7D85740E2}" srcOrd="0" destOrd="0" presId="urn:microsoft.com/office/officeart/2005/8/layout/cycle5"/>
    <dgm:cxn modelId="{41CB270B-8A2F-43AB-B0A8-3C27ADF0BF1A}" type="presOf" srcId="{DA16D8F2-7AA0-43B2-99A1-9E110743886E}" destId="{19FF4228-BCF6-4DBF-AEE0-CF82A986A726}" srcOrd="0" destOrd="0" presId="urn:microsoft.com/office/officeart/2005/8/layout/cycle5"/>
    <dgm:cxn modelId="{7734E9D1-1489-483A-A2E4-62AC42F40358}" type="presOf" srcId="{78A95A28-5B18-4CAB-A8F7-FCAAA6066699}" destId="{3204064E-86B9-4A1D-AC40-6B3607D41628}" srcOrd="0" destOrd="0" presId="urn:microsoft.com/office/officeart/2005/8/layout/cycle5"/>
    <dgm:cxn modelId="{A4269EE6-174D-439D-8558-E77994B44295}" type="presOf" srcId="{A8FAAA24-3DB7-4AFE-8D6E-1FF127F6A8FE}" destId="{E2536CDD-7DBF-4C6B-85BF-882FE6A71FDF}" srcOrd="0" destOrd="0" presId="urn:microsoft.com/office/officeart/2005/8/layout/cycle5"/>
    <dgm:cxn modelId="{CE07C8C9-876E-4C94-87C2-589DC01CB96C}" type="presOf" srcId="{97D4A84A-FD53-4C89-8766-B5C0A5025285}" destId="{F0A86B52-E2FF-4D63-93A1-E61D8377C34A}" srcOrd="0" destOrd="0" presId="urn:microsoft.com/office/officeart/2005/8/layout/cycle5"/>
    <dgm:cxn modelId="{6FA06DDC-0F38-DE42-863F-EB8F7A4572BE}" srcId="{65053B36-E459-4699-9118-038C8F52F23D}" destId="{4AD66445-1D35-5E4B-97CB-F1868A81F976}" srcOrd="0" destOrd="0" parTransId="{D6E6296C-8865-CD45-8B84-2CE77AEEFEAD}" sibTransId="{03570386-4604-4B40-84F0-E9CB1E7DA604}"/>
    <dgm:cxn modelId="{9726CE82-4B58-4426-9D0B-D3C7E1A1AACC}" type="presOf" srcId="{F97789DC-0FAD-4C2E-AB9D-457E85023924}" destId="{7DFDE678-6B1C-4BBC-A38E-46FB50420688}" srcOrd="0" destOrd="0" presId="urn:microsoft.com/office/officeart/2005/8/layout/cycle5"/>
    <dgm:cxn modelId="{8869AF05-1A0A-44EC-B69B-629AE5603FC2}" type="presOf" srcId="{4E9C4D69-ADFB-FA46-BE5A-A338E69769FC}" destId="{A691E03B-C59E-9A41-9D57-2D4EBEE14039}" srcOrd="0" destOrd="0" presId="urn:microsoft.com/office/officeart/2005/8/layout/cycle5"/>
    <dgm:cxn modelId="{F8467B32-21B5-43F7-AE6F-23A2C10A012C}" type="presOf" srcId="{03570386-4604-4B40-84F0-E9CB1E7DA604}" destId="{8864FD29-B527-0A45-AF38-136A7CA3EA73}" srcOrd="0" destOrd="0" presId="urn:microsoft.com/office/officeart/2005/8/layout/cycle5"/>
    <dgm:cxn modelId="{714DF19F-EC9B-41FB-96CF-151D2B9D8777}" type="presOf" srcId="{8ED530B9-2AE0-4731-B182-B27C1D10B60C}" destId="{049616A8-A793-4C77-8E33-8F4622C118F7}" srcOrd="0" destOrd="0" presId="urn:microsoft.com/office/officeart/2005/8/layout/cycle5"/>
    <dgm:cxn modelId="{496A6187-E7F2-4F32-B6FB-8014CE6B76C8}" type="presOf" srcId="{D826B2FE-5AC9-47EE-AEB3-142395FBDE71}" destId="{1E7C3E94-8CB6-456F-B0D4-B3FA407A51A6}" srcOrd="0" destOrd="0" presId="urn:microsoft.com/office/officeart/2005/8/layout/cycle5"/>
    <dgm:cxn modelId="{40956620-9A5D-4929-AED5-329B004AEFCD}" type="presOf" srcId="{1C10E232-1094-2848-B981-7AF384410EC9}" destId="{FDC707AD-A140-C945-86F6-51E693510697}" srcOrd="0" destOrd="0" presId="urn:microsoft.com/office/officeart/2005/8/layout/cycle5"/>
    <dgm:cxn modelId="{6C6D0C39-16F5-4C23-93FF-663C03421B62}" srcId="{65053B36-E459-4699-9118-038C8F52F23D}" destId="{661A4A79-0AAA-4C36-BEAB-A61C849008FA}" srcOrd="5" destOrd="0" parTransId="{1B4B79AA-B091-4787-A5DB-5E75A9449EAF}" sibTransId="{F97789DC-0FAD-4C2E-AB9D-457E85023924}"/>
    <dgm:cxn modelId="{FB0A48C9-CACD-D64A-84A1-E2E068B30F09}" srcId="{65053B36-E459-4699-9118-038C8F52F23D}" destId="{4E9C4D69-ADFB-FA46-BE5A-A338E69769FC}" srcOrd="3" destOrd="0" parTransId="{4BF50C62-AD1D-DE4C-A4C3-1381E584AB9B}" sibTransId="{1C10E232-1094-2848-B981-7AF384410EC9}"/>
    <dgm:cxn modelId="{01367280-82A5-4E22-B403-1F6905D57F09}" type="presParOf" srcId="{6A20FEC1-C6EF-4469-886F-1FB4E4E06963}" destId="{F21E2F18-F043-2846-95DB-CBAA147D529B}" srcOrd="0" destOrd="0" presId="urn:microsoft.com/office/officeart/2005/8/layout/cycle5"/>
    <dgm:cxn modelId="{CED972D9-8ED2-4DB8-8AAB-5CDD1BE4A5ED}" type="presParOf" srcId="{6A20FEC1-C6EF-4469-886F-1FB4E4E06963}" destId="{3DAA6B48-225A-4840-B4FD-B5777A24A577}" srcOrd="1" destOrd="0" presId="urn:microsoft.com/office/officeart/2005/8/layout/cycle5"/>
    <dgm:cxn modelId="{1A55FE87-5B10-43BC-8400-A77BFCCBC07D}" type="presParOf" srcId="{6A20FEC1-C6EF-4469-886F-1FB4E4E06963}" destId="{8864FD29-B527-0A45-AF38-136A7CA3EA73}" srcOrd="2" destOrd="0" presId="urn:microsoft.com/office/officeart/2005/8/layout/cycle5"/>
    <dgm:cxn modelId="{E9F400D9-DCD4-45EE-9F8E-7680E75D95A0}" type="presParOf" srcId="{6A20FEC1-C6EF-4469-886F-1FB4E4E06963}" destId="{F0A86B52-E2FF-4D63-93A1-E61D8377C34A}" srcOrd="3" destOrd="0" presId="urn:microsoft.com/office/officeart/2005/8/layout/cycle5"/>
    <dgm:cxn modelId="{58A0ED21-B4CA-4571-9183-907B625FC2A2}" type="presParOf" srcId="{6A20FEC1-C6EF-4469-886F-1FB4E4E06963}" destId="{FDCC661F-5906-4C2E-95FD-42BD7C141BE9}" srcOrd="4" destOrd="0" presId="urn:microsoft.com/office/officeart/2005/8/layout/cycle5"/>
    <dgm:cxn modelId="{6B2962D3-6687-4520-9D0A-F0961FFA8CDA}" type="presParOf" srcId="{6A20FEC1-C6EF-4469-886F-1FB4E4E06963}" destId="{A9CD118D-5A7B-4B7B-BEB0-016F1E217120}" srcOrd="5" destOrd="0" presId="urn:microsoft.com/office/officeart/2005/8/layout/cycle5"/>
    <dgm:cxn modelId="{21DC3C0D-8B9F-4A23-AC27-235B8E3D338D}" type="presParOf" srcId="{6A20FEC1-C6EF-4469-886F-1FB4E4E06963}" destId="{4BA36C64-20B8-A14E-8759-154A58F6D6C3}" srcOrd="6" destOrd="0" presId="urn:microsoft.com/office/officeart/2005/8/layout/cycle5"/>
    <dgm:cxn modelId="{275E4FE5-2B72-4EED-B83E-19996DFB280D}" type="presParOf" srcId="{6A20FEC1-C6EF-4469-886F-1FB4E4E06963}" destId="{6C64C368-C8AD-DC46-9E87-FF501AEF864A}" srcOrd="7" destOrd="0" presId="urn:microsoft.com/office/officeart/2005/8/layout/cycle5"/>
    <dgm:cxn modelId="{223945DD-CF0D-4B47-8982-86303B10209E}" type="presParOf" srcId="{6A20FEC1-C6EF-4469-886F-1FB4E4E06963}" destId="{6A2CC0A6-BC38-5041-A60B-0DABCA6762C7}" srcOrd="8" destOrd="0" presId="urn:microsoft.com/office/officeart/2005/8/layout/cycle5"/>
    <dgm:cxn modelId="{49F63B49-2469-4971-BAD5-D6FC68D9847C}" type="presParOf" srcId="{6A20FEC1-C6EF-4469-886F-1FB4E4E06963}" destId="{A691E03B-C59E-9A41-9D57-2D4EBEE14039}" srcOrd="9" destOrd="0" presId="urn:microsoft.com/office/officeart/2005/8/layout/cycle5"/>
    <dgm:cxn modelId="{94356586-56D5-4228-A188-E38B469A1F29}" type="presParOf" srcId="{6A20FEC1-C6EF-4469-886F-1FB4E4E06963}" destId="{74DF1ABC-1CC7-714C-A055-1C41C2DE0346}" srcOrd="10" destOrd="0" presId="urn:microsoft.com/office/officeart/2005/8/layout/cycle5"/>
    <dgm:cxn modelId="{14FACF3F-F936-4A84-A638-043B10B647AB}" type="presParOf" srcId="{6A20FEC1-C6EF-4469-886F-1FB4E4E06963}" destId="{FDC707AD-A140-C945-86F6-51E693510697}" srcOrd="11" destOrd="0" presId="urn:microsoft.com/office/officeart/2005/8/layout/cycle5"/>
    <dgm:cxn modelId="{DF857813-A933-48B1-8960-1336E6822E7C}" type="presParOf" srcId="{6A20FEC1-C6EF-4469-886F-1FB4E4E06963}" destId="{1E7C3E94-8CB6-456F-B0D4-B3FA407A51A6}" srcOrd="12" destOrd="0" presId="urn:microsoft.com/office/officeart/2005/8/layout/cycle5"/>
    <dgm:cxn modelId="{341E2B5C-913A-471B-B842-4D9F7F681A55}" type="presParOf" srcId="{6A20FEC1-C6EF-4469-886F-1FB4E4E06963}" destId="{E838B6B8-75DF-4528-9C2A-BB7A7D07CE89}" srcOrd="13" destOrd="0" presId="urn:microsoft.com/office/officeart/2005/8/layout/cycle5"/>
    <dgm:cxn modelId="{ED2AB94B-FAD9-4C08-9D05-2B1DB1D238F6}" type="presParOf" srcId="{6A20FEC1-C6EF-4469-886F-1FB4E4E06963}" destId="{0FD4A519-10D4-4EE7-AC3E-EBD7D85740E2}" srcOrd="14" destOrd="0" presId="urn:microsoft.com/office/officeart/2005/8/layout/cycle5"/>
    <dgm:cxn modelId="{5601987D-F921-48AA-BD63-D679B6DEEC7C}" type="presParOf" srcId="{6A20FEC1-C6EF-4469-886F-1FB4E4E06963}" destId="{25E735C8-6CA7-48F9-B4AF-4D9B92978769}" srcOrd="15" destOrd="0" presId="urn:microsoft.com/office/officeart/2005/8/layout/cycle5"/>
    <dgm:cxn modelId="{E7EE4D1B-BC8A-4D60-80D9-244DE91DB134}" type="presParOf" srcId="{6A20FEC1-C6EF-4469-886F-1FB4E4E06963}" destId="{EC522338-C25D-4866-ABF3-7A3BB86AF8C6}" srcOrd="16" destOrd="0" presId="urn:microsoft.com/office/officeart/2005/8/layout/cycle5"/>
    <dgm:cxn modelId="{0B81FCB9-F2A8-4CD2-BEA6-75FD35E4EB29}" type="presParOf" srcId="{6A20FEC1-C6EF-4469-886F-1FB4E4E06963}" destId="{7DFDE678-6B1C-4BBC-A38E-46FB50420688}" srcOrd="17" destOrd="0" presId="urn:microsoft.com/office/officeart/2005/8/layout/cycle5"/>
    <dgm:cxn modelId="{FB051A7C-FD60-4BB9-BC43-8958184F2255}" type="presParOf" srcId="{6A20FEC1-C6EF-4469-886F-1FB4E4E06963}" destId="{E2536CDD-7DBF-4C6B-85BF-882FE6A71FDF}" srcOrd="18" destOrd="0" presId="urn:microsoft.com/office/officeart/2005/8/layout/cycle5"/>
    <dgm:cxn modelId="{6753BB5B-8260-4A5C-A062-CF7B842D0657}" type="presParOf" srcId="{6A20FEC1-C6EF-4469-886F-1FB4E4E06963}" destId="{6D500B74-16A3-4CA0-A0E3-C2CBAAB4F994}" srcOrd="19" destOrd="0" presId="urn:microsoft.com/office/officeart/2005/8/layout/cycle5"/>
    <dgm:cxn modelId="{B3610C32-7633-49E8-99EC-0D8D934447A7}" type="presParOf" srcId="{6A20FEC1-C6EF-4469-886F-1FB4E4E06963}" destId="{049616A8-A793-4C77-8E33-8F4622C118F7}" srcOrd="20" destOrd="0" presId="urn:microsoft.com/office/officeart/2005/8/layout/cycle5"/>
    <dgm:cxn modelId="{6B482E34-DB43-4C20-9198-6023AF36DF35}" type="presParOf" srcId="{6A20FEC1-C6EF-4469-886F-1FB4E4E06963}" destId="{3204064E-86B9-4A1D-AC40-6B3607D41628}" srcOrd="21" destOrd="0" presId="urn:microsoft.com/office/officeart/2005/8/layout/cycle5"/>
    <dgm:cxn modelId="{268538CE-4D6D-410D-8228-4F01EC8E7A07}" type="presParOf" srcId="{6A20FEC1-C6EF-4469-886F-1FB4E4E06963}" destId="{285E9CCE-C7D2-4139-86F0-64E7E1C35BC1}" srcOrd="22" destOrd="0" presId="urn:microsoft.com/office/officeart/2005/8/layout/cycle5"/>
    <dgm:cxn modelId="{260C5B1D-8C2E-4C90-9646-14E0175DB7BA}" type="presParOf" srcId="{6A20FEC1-C6EF-4469-886F-1FB4E4E06963}" destId="{19FF4228-BCF6-4DBF-AEE0-CF82A986A726}" srcOrd="23" destOrd="0" presId="urn:microsoft.com/office/officeart/2005/8/layout/cycle5"/>
  </dgm:cxnLst>
  <dgm:bg>
    <a:noFill/>
    <a:effect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5053B36-E459-4699-9118-038C8F52F23D}" type="doc">
      <dgm:prSet loTypeId="urn:microsoft.com/office/officeart/2005/8/layout/cycle5" loCatId="cycle" qsTypeId="urn:microsoft.com/office/officeart/2005/8/quickstyle/simple3" qsCatId="simple" csTypeId="urn:microsoft.com/office/officeart/2005/8/colors/accent1_3" csCatId="accent1" phldr="1"/>
      <dgm:spPr/>
      <dgm:t>
        <a:bodyPr/>
        <a:lstStyle/>
        <a:p>
          <a:endParaRPr lang="en-US"/>
        </a:p>
      </dgm:t>
    </dgm:pt>
    <dgm:pt modelId="{97D4A84A-FD53-4C89-8766-B5C0A5025285}">
      <dgm:prSet custT="1"/>
      <dgm:spPr>
        <a:gradFill flip="none" rotWithShape="0">
          <a:gsLst>
            <a:gs pos="0">
              <a:schemeClr val="bg1"/>
            </a:gs>
            <a:gs pos="100000">
              <a:srgbClr val="99C9C7"/>
            </a:gs>
          </a:gsLst>
          <a:lin ang="5400000" scaled="0"/>
          <a:tileRect/>
        </a:gradFill>
        <a:ln>
          <a:solidFill>
            <a:srgbClr val="186072"/>
          </a:solidFill>
        </a:ln>
      </dgm:spPr>
      <dgm:t>
        <a:bodyPr/>
        <a:lstStyle/>
        <a:p>
          <a:r>
            <a:rPr lang="en-US" sz="2000" dirty="0" smtClean="0">
              <a:solidFill>
                <a:srgbClr val="186072"/>
              </a:solidFill>
            </a:rPr>
            <a:t>Collect</a:t>
          </a:r>
        </a:p>
      </dgm:t>
    </dgm:pt>
    <dgm:pt modelId="{83CF93A1-5BFE-4327-89FC-F3B074DB56BE}" type="parTrans" cxnId="{37BF8AAE-F2D1-47FD-80C7-85A2611AA334}">
      <dgm:prSet/>
      <dgm:spPr/>
      <dgm:t>
        <a:bodyPr/>
        <a:lstStyle/>
        <a:p>
          <a:endParaRPr lang="en-US" sz="1400" b="0"/>
        </a:p>
      </dgm:t>
    </dgm:pt>
    <dgm:pt modelId="{5FD615BE-97D0-4C69-8037-060D7CF45582}" type="sibTrans" cxnId="{37BF8AAE-F2D1-47FD-80C7-85A2611AA334}">
      <dgm:prSet/>
      <dgm:spPr>
        <a:ln w="28575" cap="flat" cmpd="sng" algn="ctr">
          <a:solidFill>
            <a:srgbClr val="186072"/>
          </a:solidFill>
          <a:prstDash val="solid"/>
          <a:round/>
          <a:headEnd type="none" w="med" len="med"/>
          <a:tailEnd type="arrow" w="med" len="med"/>
        </a:ln>
      </dgm:spPr>
      <dgm:t>
        <a:bodyPr/>
        <a:lstStyle/>
        <a:p>
          <a:endParaRPr lang="en-US" sz="1400" b="0" dirty="0"/>
        </a:p>
      </dgm:t>
    </dgm:pt>
    <dgm:pt modelId="{D826B2FE-5AC9-47EE-AEB3-142395FBDE71}">
      <dgm:prSet custT="1"/>
      <dgm:spPr>
        <a:gradFill flip="none" rotWithShape="0">
          <a:gsLst>
            <a:gs pos="0">
              <a:schemeClr val="bg1"/>
            </a:gs>
            <a:gs pos="100000">
              <a:srgbClr val="99C9C7"/>
            </a:gs>
          </a:gsLst>
          <a:lin ang="5400000" scaled="0"/>
          <a:tileRect/>
        </a:gradFill>
        <a:ln>
          <a:solidFill>
            <a:srgbClr val="186072"/>
          </a:solidFill>
        </a:ln>
      </dgm:spPr>
      <dgm:t>
        <a:bodyPr/>
        <a:lstStyle/>
        <a:p>
          <a:r>
            <a:rPr lang="en-US" sz="2000" dirty="0" smtClean="0">
              <a:solidFill>
                <a:srgbClr val="186072"/>
              </a:solidFill>
            </a:rPr>
            <a:t>Preserve</a:t>
          </a:r>
        </a:p>
      </dgm:t>
    </dgm:pt>
    <dgm:pt modelId="{CB1A36D4-FDE9-48F2-98C9-29576A48DEAF}" type="parTrans" cxnId="{BCD343DC-1B85-4FCF-817B-24887D1B3E23}">
      <dgm:prSet/>
      <dgm:spPr/>
      <dgm:t>
        <a:bodyPr/>
        <a:lstStyle/>
        <a:p>
          <a:endParaRPr lang="en-US" sz="1400" b="0"/>
        </a:p>
      </dgm:t>
    </dgm:pt>
    <dgm:pt modelId="{E81A7496-7C34-4DBF-9C3D-D0A2A73191C8}" type="sibTrans" cxnId="{BCD343DC-1B85-4FCF-817B-24887D1B3E23}">
      <dgm:prSet/>
      <dgm:spPr>
        <a:ln w="28575" cap="flat" cmpd="sng" algn="ctr">
          <a:solidFill>
            <a:srgbClr val="186072"/>
          </a:solidFill>
          <a:prstDash val="solid"/>
          <a:round/>
          <a:headEnd type="none" w="med" len="med"/>
          <a:tailEnd type="arrow" w="med" len="med"/>
        </a:ln>
      </dgm:spPr>
      <dgm:t>
        <a:bodyPr/>
        <a:lstStyle/>
        <a:p>
          <a:endParaRPr lang="en-US" sz="1400" b="0" dirty="0"/>
        </a:p>
      </dgm:t>
    </dgm:pt>
    <dgm:pt modelId="{661A4A79-0AAA-4C36-BEAB-A61C849008FA}">
      <dgm:prSet custT="1"/>
      <dgm:spPr>
        <a:gradFill flip="none" rotWithShape="0">
          <a:gsLst>
            <a:gs pos="0">
              <a:schemeClr val="bg1"/>
            </a:gs>
            <a:gs pos="100000">
              <a:srgbClr val="99C9C7"/>
            </a:gs>
          </a:gsLst>
          <a:lin ang="5400000" scaled="0"/>
          <a:tileRect/>
        </a:gradFill>
        <a:ln>
          <a:solidFill>
            <a:srgbClr val="457184"/>
          </a:solidFill>
        </a:ln>
      </dgm:spPr>
      <dgm:t>
        <a:bodyPr/>
        <a:lstStyle/>
        <a:p>
          <a:r>
            <a:rPr lang="en-US" sz="2000" dirty="0" smtClean="0">
              <a:solidFill>
                <a:srgbClr val="1A435D"/>
              </a:solidFill>
            </a:rPr>
            <a:t>Discover</a:t>
          </a:r>
        </a:p>
      </dgm:t>
    </dgm:pt>
    <dgm:pt modelId="{1B4B79AA-B091-4787-A5DB-5E75A9449EAF}" type="parTrans" cxnId="{6C6D0C39-16F5-4C23-93FF-663C03421B62}">
      <dgm:prSet/>
      <dgm:spPr/>
      <dgm:t>
        <a:bodyPr/>
        <a:lstStyle/>
        <a:p>
          <a:endParaRPr lang="en-US" sz="1400" b="0"/>
        </a:p>
      </dgm:t>
    </dgm:pt>
    <dgm:pt modelId="{F97789DC-0FAD-4C2E-AB9D-457E85023924}" type="sibTrans" cxnId="{6C6D0C39-16F5-4C23-93FF-663C03421B62}">
      <dgm:prSet/>
      <dgm:spPr>
        <a:ln w="28575" cap="flat" cmpd="sng" algn="ctr">
          <a:solidFill>
            <a:srgbClr val="186072"/>
          </a:solidFill>
          <a:prstDash val="solid"/>
          <a:round/>
          <a:headEnd type="none" w="med" len="med"/>
          <a:tailEnd type="arrow" w="med" len="med"/>
        </a:ln>
      </dgm:spPr>
      <dgm:t>
        <a:bodyPr/>
        <a:lstStyle/>
        <a:p>
          <a:endParaRPr lang="en-US" sz="1400" b="0" dirty="0"/>
        </a:p>
      </dgm:t>
    </dgm:pt>
    <dgm:pt modelId="{A8FAAA24-3DB7-4AFE-8D6E-1FF127F6A8FE}">
      <dgm:prSet custT="1"/>
      <dgm:spPr>
        <a:gradFill flip="none" rotWithShape="0">
          <a:gsLst>
            <a:gs pos="0">
              <a:schemeClr val="bg1"/>
            </a:gs>
            <a:gs pos="100000">
              <a:srgbClr val="99C9C7"/>
            </a:gs>
          </a:gsLst>
          <a:lin ang="5400000" scaled="0"/>
          <a:tileRect/>
        </a:gradFill>
        <a:ln>
          <a:solidFill>
            <a:srgbClr val="457184"/>
          </a:solidFill>
        </a:ln>
      </dgm:spPr>
      <dgm:t>
        <a:bodyPr/>
        <a:lstStyle/>
        <a:p>
          <a:r>
            <a:rPr lang="en-US" sz="2000" dirty="0" smtClean="0">
              <a:solidFill>
                <a:srgbClr val="1A435D"/>
              </a:solidFill>
            </a:rPr>
            <a:t>Integrate</a:t>
          </a:r>
        </a:p>
      </dgm:t>
    </dgm:pt>
    <dgm:pt modelId="{83664775-34AE-41A2-A40A-AEE1DCB28F5A}" type="parTrans" cxnId="{0FEACBE7-9877-46A8-9701-E31093846DBA}">
      <dgm:prSet/>
      <dgm:spPr/>
      <dgm:t>
        <a:bodyPr/>
        <a:lstStyle/>
        <a:p>
          <a:endParaRPr lang="en-US" sz="1400" b="0"/>
        </a:p>
      </dgm:t>
    </dgm:pt>
    <dgm:pt modelId="{8ED530B9-2AE0-4731-B182-B27C1D10B60C}" type="sibTrans" cxnId="{0FEACBE7-9877-46A8-9701-E31093846DBA}">
      <dgm:prSet/>
      <dgm:spPr>
        <a:ln w="28575" cap="flat" cmpd="sng" algn="ctr">
          <a:solidFill>
            <a:srgbClr val="186072"/>
          </a:solidFill>
          <a:prstDash val="solid"/>
          <a:round/>
          <a:headEnd type="none" w="med" len="med"/>
          <a:tailEnd type="arrow" w="med" len="med"/>
        </a:ln>
      </dgm:spPr>
      <dgm:t>
        <a:bodyPr/>
        <a:lstStyle/>
        <a:p>
          <a:endParaRPr lang="en-US" sz="1400" b="0" dirty="0"/>
        </a:p>
      </dgm:t>
    </dgm:pt>
    <dgm:pt modelId="{78A95A28-5B18-4CAB-A8F7-FCAAA6066699}">
      <dgm:prSet custT="1"/>
      <dgm:spPr>
        <a:gradFill flip="none" rotWithShape="1">
          <a:gsLst>
            <a:gs pos="0">
              <a:schemeClr val="bg1"/>
            </a:gs>
            <a:gs pos="100000">
              <a:srgbClr val="99C9C7"/>
            </a:gs>
          </a:gsLst>
          <a:lin ang="5160000" scaled="0"/>
          <a:tileRect/>
        </a:gradFill>
        <a:ln>
          <a:solidFill>
            <a:srgbClr val="457184"/>
          </a:solidFill>
        </a:ln>
      </dgm:spPr>
      <dgm:t>
        <a:bodyPr/>
        <a:lstStyle/>
        <a:p>
          <a:r>
            <a:rPr lang="en-US" sz="2000" dirty="0" smtClean="0">
              <a:solidFill>
                <a:srgbClr val="1A435D"/>
              </a:solidFill>
            </a:rPr>
            <a:t>Analyze</a:t>
          </a:r>
        </a:p>
      </dgm:t>
    </dgm:pt>
    <dgm:pt modelId="{6BE8ECF0-24C5-40B1-9F35-926034AD3A7E}" type="parTrans" cxnId="{DDE8938D-9B46-4EEC-9D74-69D38C6AE27D}">
      <dgm:prSet/>
      <dgm:spPr/>
      <dgm:t>
        <a:bodyPr/>
        <a:lstStyle/>
        <a:p>
          <a:endParaRPr lang="en-US" sz="1400" b="0"/>
        </a:p>
      </dgm:t>
    </dgm:pt>
    <dgm:pt modelId="{DA16D8F2-7AA0-43B2-99A1-9E110743886E}" type="sibTrans" cxnId="{DDE8938D-9B46-4EEC-9D74-69D38C6AE27D}">
      <dgm:prSet/>
      <dgm:spPr>
        <a:ln w="28575" cap="flat" cmpd="sng" algn="ctr">
          <a:solidFill>
            <a:srgbClr val="186072"/>
          </a:solidFill>
          <a:prstDash val="solid"/>
          <a:round/>
          <a:headEnd type="none" w="med" len="med"/>
          <a:tailEnd type="arrow" w="med" len="med"/>
        </a:ln>
      </dgm:spPr>
      <dgm:t>
        <a:bodyPr/>
        <a:lstStyle/>
        <a:p>
          <a:endParaRPr lang="en-US" sz="1400" b="0" dirty="0"/>
        </a:p>
      </dgm:t>
    </dgm:pt>
    <dgm:pt modelId="{4AD66445-1D35-5E4B-97CB-F1868A81F976}">
      <dgm:prSet phldrT="[Text]" custT="1"/>
      <dgm:spPr>
        <a:gradFill flip="none" rotWithShape="0">
          <a:gsLst>
            <a:gs pos="0">
              <a:schemeClr val="bg1"/>
            </a:gs>
            <a:gs pos="100000">
              <a:srgbClr val="99C9C7"/>
            </a:gs>
          </a:gsLst>
          <a:lin ang="5400000" scaled="0"/>
          <a:tileRect/>
        </a:gradFill>
        <a:ln>
          <a:solidFill>
            <a:srgbClr val="186072"/>
          </a:solidFill>
        </a:ln>
      </dgm:spPr>
      <dgm:t>
        <a:bodyPr/>
        <a:lstStyle/>
        <a:p>
          <a:r>
            <a:rPr lang="en-US" sz="2000" dirty="0" smtClean="0">
              <a:solidFill>
                <a:srgbClr val="186072"/>
              </a:solidFill>
            </a:rPr>
            <a:t>Plan</a:t>
          </a:r>
          <a:endParaRPr lang="en-US" sz="2000" dirty="0">
            <a:solidFill>
              <a:srgbClr val="186072"/>
            </a:solidFill>
          </a:endParaRPr>
        </a:p>
      </dgm:t>
    </dgm:pt>
    <dgm:pt modelId="{D6E6296C-8865-CD45-8B84-2CE77AEEFEAD}" type="parTrans" cxnId="{6FA06DDC-0F38-DE42-863F-EB8F7A4572BE}">
      <dgm:prSet/>
      <dgm:spPr/>
      <dgm:t>
        <a:bodyPr/>
        <a:lstStyle/>
        <a:p>
          <a:endParaRPr lang="en-US" sz="1400" b="0"/>
        </a:p>
      </dgm:t>
    </dgm:pt>
    <dgm:pt modelId="{03570386-4604-4B40-84F0-E9CB1E7DA604}" type="sibTrans" cxnId="{6FA06DDC-0F38-DE42-863F-EB8F7A4572BE}">
      <dgm:prSet/>
      <dgm:spPr>
        <a:ln w="28575" cap="flat" cmpd="sng" algn="ctr">
          <a:solidFill>
            <a:srgbClr val="186072"/>
          </a:solidFill>
          <a:prstDash val="solid"/>
          <a:round/>
          <a:headEnd type="none" w="med" len="med"/>
          <a:tailEnd type="arrow" w="med" len="med"/>
        </a:ln>
      </dgm:spPr>
      <dgm:t>
        <a:bodyPr/>
        <a:lstStyle/>
        <a:p>
          <a:endParaRPr lang="en-US" sz="1400" b="0" dirty="0"/>
        </a:p>
      </dgm:t>
    </dgm:pt>
    <dgm:pt modelId="{CA9A9111-DB94-5549-9608-EEE6A3A2D980}">
      <dgm:prSet custT="1"/>
      <dgm:spPr>
        <a:gradFill flip="none" rotWithShape="0">
          <a:gsLst>
            <a:gs pos="0">
              <a:schemeClr val="bg1"/>
            </a:gs>
            <a:gs pos="100000">
              <a:srgbClr val="99C9C7"/>
            </a:gs>
          </a:gsLst>
          <a:lin ang="5400000" scaled="0"/>
          <a:tileRect/>
        </a:gradFill>
        <a:ln>
          <a:solidFill>
            <a:srgbClr val="186072"/>
          </a:solidFill>
        </a:ln>
      </dgm:spPr>
      <dgm:t>
        <a:bodyPr/>
        <a:lstStyle/>
        <a:p>
          <a:r>
            <a:rPr lang="en-US" sz="2000" dirty="0" smtClean="0">
              <a:solidFill>
                <a:srgbClr val="186072"/>
              </a:solidFill>
            </a:rPr>
            <a:t>Assure</a:t>
          </a:r>
          <a:endParaRPr lang="en-US" sz="2000" b="1" dirty="0">
            <a:solidFill>
              <a:srgbClr val="186072"/>
            </a:solidFill>
          </a:endParaRPr>
        </a:p>
      </dgm:t>
    </dgm:pt>
    <dgm:pt modelId="{C02256F6-1491-DF41-85E7-7AB4145834E4}" type="parTrans" cxnId="{669CCB14-E5B8-CC48-BF1D-459F50D6BB21}">
      <dgm:prSet/>
      <dgm:spPr/>
      <dgm:t>
        <a:bodyPr/>
        <a:lstStyle/>
        <a:p>
          <a:endParaRPr lang="en-US" sz="1400" b="0"/>
        </a:p>
      </dgm:t>
    </dgm:pt>
    <dgm:pt modelId="{99C07F7C-24F7-F44B-8AEB-A4EC5174B3B9}" type="sibTrans" cxnId="{669CCB14-E5B8-CC48-BF1D-459F50D6BB21}">
      <dgm:prSet/>
      <dgm:spPr>
        <a:ln w="28575" cap="flat" cmpd="sng" algn="ctr">
          <a:solidFill>
            <a:srgbClr val="186072"/>
          </a:solidFill>
          <a:prstDash val="solid"/>
          <a:round/>
          <a:headEnd type="none" w="med" len="med"/>
          <a:tailEnd type="arrow" w="med" len="med"/>
        </a:ln>
      </dgm:spPr>
      <dgm:t>
        <a:bodyPr/>
        <a:lstStyle/>
        <a:p>
          <a:endParaRPr lang="en-US" sz="1400" b="0"/>
        </a:p>
      </dgm:t>
    </dgm:pt>
    <dgm:pt modelId="{4E9C4D69-ADFB-FA46-BE5A-A338E69769FC}">
      <dgm:prSet custT="1"/>
      <dgm:spPr>
        <a:gradFill flip="none" rotWithShape="0">
          <a:gsLst>
            <a:gs pos="0">
              <a:schemeClr val="bg1"/>
            </a:gs>
            <a:gs pos="100000">
              <a:srgbClr val="99C9C7"/>
            </a:gs>
          </a:gsLst>
          <a:lin ang="5400000" scaled="0"/>
          <a:tileRect/>
        </a:gradFill>
        <a:ln>
          <a:solidFill>
            <a:srgbClr val="186072"/>
          </a:solidFill>
        </a:ln>
      </dgm:spPr>
      <dgm:t>
        <a:bodyPr/>
        <a:lstStyle/>
        <a:p>
          <a:r>
            <a:rPr lang="en-US" sz="2000" dirty="0" smtClean="0">
              <a:solidFill>
                <a:srgbClr val="186072"/>
              </a:solidFill>
            </a:rPr>
            <a:t>Describe</a:t>
          </a:r>
          <a:endParaRPr lang="en-US" sz="2000" dirty="0">
            <a:solidFill>
              <a:srgbClr val="186072"/>
            </a:solidFill>
          </a:endParaRPr>
        </a:p>
      </dgm:t>
    </dgm:pt>
    <dgm:pt modelId="{4BF50C62-AD1D-DE4C-A4C3-1381E584AB9B}" type="parTrans" cxnId="{FB0A48C9-CACD-D64A-84A1-E2E068B30F09}">
      <dgm:prSet/>
      <dgm:spPr/>
      <dgm:t>
        <a:bodyPr/>
        <a:lstStyle/>
        <a:p>
          <a:endParaRPr lang="en-US"/>
        </a:p>
      </dgm:t>
    </dgm:pt>
    <dgm:pt modelId="{1C10E232-1094-2848-B981-7AF384410EC9}" type="sibTrans" cxnId="{FB0A48C9-CACD-D64A-84A1-E2E068B30F09}">
      <dgm:prSet/>
      <dgm:spPr>
        <a:ln w="28575">
          <a:solidFill>
            <a:srgbClr val="186072"/>
          </a:solidFill>
        </a:ln>
      </dgm:spPr>
      <dgm:t>
        <a:bodyPr/>
        <a:lstStyle/>
        <a:p>
          <a:endParaRPr lang="en-US"/>
        </a:p>
      </dgm:t>
    </dgm:pt>
    <dgm:pt modelId="{6A20FEC1-C6EF-4469-886F-1FB4E4E06963}" type="pres">
      <dgm:prSet presAssocID="{65053B36-E459-4699-9118-038C8F52F23D}" presName="cycle" presStyleCnt="0">
        <dgm:presLayoutVars>
          <dgm:dir/>
          <dgm:resizeHandles val="exact"/>
        </dgm:presLayoutVars>
      </dgm:prSet>
      <dgm:spPr/>
      <dgm:t>
        <a:bodyPr/>
        <a:lstStyle/>
        <a:p>
          <a:endParaRPr lang="en-US"/>
        </a:p>
      </dgm:t>
    </dgm:pt>
    <dgm:pt modelId="{F21E2F18-F043-2846-95DB-CBAA147D529B}" type="pres">
      <dgm:prSet presAssocID="{4AD66445-1D35-5E4B-97CB-F1868A81F976}" presName="node" presStyleLbl="node1" presStyleIdx="0" presStyleCnt="8" custScaleX="127875" custScaleY="74911" custRadScaleRad="103882" custRadScaleInc="19178">
        <dgm:presLayoutVars>
          <dgm:bulletEnabled val="1"/>
        </dgm:presLayoutVars>
      </dgm:prSet>
      <dgm:spPr/>
      <dgm:t>
        <a:bodyPr/>
        <a:lstStyle/>
        <a:p>
          <a:endParaRPr lang="en-US"/>
        </a:p>
      </dgm:t>
    </dgm:pt>
    <dgm:pt modelId="{3DAA6B48-225A-4840-B4FD-B5777A24A577}" type="pres">
      <dgm:prSet presAssocID="{4AD66445-1D35-5E4B-97CB-F1868A81F976}" presName="spNode" presStyleCnt="0"/>
      <dgm:spPr/>
      <dgm:t>
        <a:bodyPr/>
        <a:lstStyle/>
        <a:p>
          <a:endParaRPr lang="en-US"/>
        </a:p>
      </dgm:t>
    </dgm:pt>
    <dgm:pt modelId="{8864FD29-B527-0A45-AF38-136A7CA3EA73}" type="pres">
      <dgm:prSet presAssocID="{03570386-4604-4B40-84F0-E9CB1E7DA604}" presName="sibTrans" presStyleLbl="sibTrans1D1" presStyleIdx="0" presStyleCnt="8"/>
      <dgm:spPr/>
      <dgm:t>
        <a:bodyPr/>
        <a:lstStyle/>
        <a:p>
          <a:endParaRPr lang="en-US"/>
        </a:p>
      </dgm:t>
    </dgm:pt>
    <dgm:pt modelId="{F0A86B52-E2FF-4D63-93A1-E61D8377C34A}" type="pres">
      <dgm:prSet presAssocID="{97D4A84A-FD53-4C89-8766-B5C0A5025285}" presName="node" presStyleLbl="node1" presStyleIdx="1" presStyleCnt="8" custScaleX="127875" custScaleY="74911" custRadScaleRad="108959" custRadScaleInc="68232">
        <dgm:presLayoutVars>
          <dgm:bulletEnabled val="1"/>
        </dgm:presLayoutVars>
      </dgm:prSet>
      <dgm:spPr/>
      <dgm:t>
        <a:bodyPr/>
        <a:lstStyle/>
        <a:p>
          <a:endParaRPr lang="en-US"/>
        </a:p>
      </dgm:t>
    </dgm:pt>
    <dgm:pt modelId="{FDCC661F-5906-4C2E-95FD-42BD7C141BE9}" type="pres">
      <dgm:prSet presAssocID="{97D4A84A-FD53-4C89-8766-B5C0A5025285}" presName="spNode" presStyleCnt="0"/>
      <dgm:spPr/>
      <dgm:t>
        <a:bodyPr/>
        <a:lstStyle/>
        <a:p>
          <a:endParaRPr lang="en-US"/>
        </a:p>
      </dgm:t>
    </dgm:pt>
    <dgm:pt modelId="{A9CD118D-5A7B-4B7B-BEB0-016F1E217120}" type="pres">
      <dgm:prSet presAssocID="{5FD615BE-97D0-4C69-8037-060D7CF45582}" presName="sibTrans" presStyleLbl="sibTrans1D1" presStyleIdx="1" presStyleCnt="8"/>
      <dgm:spPr/>
      <dgm:t>
        <a:bodyPr/>
        <a:lstStyle/>
        <a:p>
          <a:endParaRPr lang="en-US"/>
        </a:p>
      </dgm:t>
    </dgm:pt>
    <dgm:pt modelId="{4BA36C64-20B8-A14E-8759-154A58F6D6C3}" type="pres">
      <dgm:prSet presAssocID="{CA9A9111-DB94-5549-9608-EEE6A3A2D980}" presName="node" presStyleLbl="node1" presStyleIdx="2" presStyleCnt="8" custScaleX="163543" custScaleY="74911" custRadScaleRad="104335" custRadScaleInc="-32852">
        <dgm:presLayoutVars>
          <dgm:bulletEnabled val="1"/>
        </dgm:presLayoutVars>
      </dgm:prSet>
      <dgm:spPr/>
      <dgm:t>
        <a:bodyPr/>
        <a:lstStyle/>
        <a:p>
          <a:endParaRPr lang="en-US"/>
        </a:p>
      </dgm:t>
    </dgm:pt>
    <dgm:pt modelId="{6C64C368-C8AD-DC46-9E87-FF501AEF864A}" type="pres">
      <dgm:prSet presAssocID="{CA9A9111-DB94-5549-9608-EEE6A3A2D980}" presName="spNode" presStyleCnt="0"/>
      <dgm:spPr/>
      <dgm:t>
        <a:bodyPr/>
        <a:lstStyle/>
        <a:p>
          <a:endParaRPr lang="en-US"/>
        </a:p>
      </dgm:t>
    </dgm:pt>
    <dgm:pt modelId="{6A2CC0A6-BC38-5041-A60B-0DABCA6762C7}" type="pres">
      <dgm:prSet presAssocID="{99C07F7C-24F7-F44B-8AEB-A4EC5174B3B9}" presName="sibTrans" presStyleLbl="sibTrans1D1" presStyleIdx="2" presStyleCnt="8"/>
      <dgm:spPr/>
      <dgm:t>
        <a:bodyPr/>
        <a:lstStyle/>
        <a:p>
          <a:endParaRPr lang="en-US"/>
        </a:p>
      </dgm:t>
    </dgm:pt>
    <dgm:pt modelId="{A691E03B-C59E-9A41-9D57-2D4EBEE14039}" type="pres">
      <dgm:prSet presAssocID="{4E9C4D69-ADFB-FA46-BE5A-A338E69769FC}" presName="node" presStyleLbl="node1" presStyleIdx="3" presStyleCnt="8" custScaleX="145707" custScaleY="117113" custRadScaleRad="94268" custRadScaleInc="-121886">
        <dgm:presLayoutVars>
          <dgm:bulletEnabled val="1"/>
        </dgm:presLayoutVars>
      </dgm:prSet>
      <dgm:spPr/>
      <dgm:t>
        <a:bodyPr/>
        <a:lstStyle/>
        <a:p>
          <a:endParaRPr lang="en-US"/>
        </a:p>
      </dgm:t>
    </dgm:pt>
    <dgm:pt modelId="{74DF1ABC-1CC7-714C-A055-1C41C2DE0346}" type="pres">
      <dgm:prSet presAssocID="{4E9C4D69-ADFB-FA46-BE5A-A338E69769FC}" presName="spNode" presStyleCnt="0"/>
      <dgm:spPr/>
    </dgm:pt>
    <dgm:pt modelId="{FDC707AD-A140-C945-86F6-51E693510697}" type="pres">
      <dgm:prSet presAssocID="{1C10E232-1094-2848-B981-7AF384410EC9}" presName="sibTrans" presStyleLbl="sibTrans1D1" presStyleIdx="3" presStyleCnt="8"/>
      <dgm:spPr/>
      <dgm:t>
        <a:bodyPr/>
        <a:lstStyle/>
        <a:p>
          <a:endParaRPr lang="en-US"/>
        </a:p>
      </dgm:t>
    </dgm:pt>
    <dgm:pt modelId="{1E7C3E94-8CB6-456F-B0D4-B3FA407A51A6}" type="pres">
      <dgm:prSet presAssocID="{D826B2FE-5AC9-47EE-AEB3-142395FBDE71}" presName="node" presStyleLbl="node1" presStyleIdx="4" presStyleCnt="8" custScaleX="162808" custScaleY="74911" custRadScaleRad="93944" custRadScaleInc="-26073">
        <dgm:presLayoutVars>
          <dgm:bulletEnabled val="1"/>
        </dgm:presLayoutVars>
      </dgm:prSet>
      <dgm:spPr/>
      <dgm:t>
        <a:bodyPr/>
        <a:lstStyle/>
        <a:p>
          <a:endParaRPr lang="en-US"/>
        </a:p>
      </dgm:t>
    </dgm:pt>
    <dgm:pt modelId="{E838B6B8-75DF-4528-9C2A-BB7A7D07CE89}" type="pres">
      <dgm:prSet presAssocID="{D826B2FE-5AC9-47EE-AEB3-142395FBDE71}" presName="spNode" presStyleCnt="0"/>
      <dgm:spPr/>
      <dgm:t>
        <a:bodyPr/>
        <a:lstStyle/>
        <a:p>
          <a:endParaRPr lang="en-US"/>
        </a:p>
      </dgm:t>
    </dgm:pt>
    <dgm:pt modelId="{0FD4A519-10D4-4EE7-AC3E-EBD7D85740E2}" type="pres">
      <dgm:prSet presAssocID="{E81A7496-7C34-4DBF-9C3D-D0A2A73191C8}" presName="sibTrans" presStyleLbl="sibTrans1D1" presStyleIdx="4" presStyleCnt="8"/>
      <dgm:spPr/>
      <dgm:t>
        <a:bodyPr/>
        <a:lstStyle/>
        <a:p>
          <a:endParaRPr lang="en-US"/>
        </a:p>
      </dgm:t>
    </dgm:pt>
    <dgm:pt modelId="{25E735C8-6CA7-48F9-B4AF-4D9B92978769}" type="pres">
      <dgm:prSet presAssocID="{661A4A79-0AAA-4C36-BEAB-A61C849008FA}" presName="node" presStyleLbl="node1" presStyleIdx="5" presStyleCnt="8" custScaleX="177696" custScaleY="74911" custRadScaleRad="102185" custRadScaleInc="136641">
        <dgm:presLayoutVars>
          <dgm:bulletEnabled val="1"/>
        </dgm:presLayoutVars>
      </dgm:prSet>
      <dgm:spPr/>
      <dgm:t>
        <a:bodyPr/>
        <a:lstStyle/>
        <a:p>
          <a:endParaRPr lang="en-US"/>
        </a:p>
      </dgm:t>
    </dgm:pt>
    <dgm:pt modelId="{EC522338-C25D-4866-ABF3-7A3BB86AF8C6}" type="pres">
      <dgm:prSet presAssocID="{661A4A79-0AAA-4C36-BEAB-A61C849008FA}" presName="spNode" presStyleCnt="0"/>
      <dgm:spPr/>
      <dgm:t>
        <a:bodyPr/>
        <a:lstStyle/>
        <a:p>
          <a:endParaRPr lang="en-US"/>
        </a:p>
      </dgm:t>
    </dgm:pt>
    <dgm:pt modelId="{7DFDE678-6B1C-4BBC-A38E-46FB50420688}" type="pres">
      <dgm:prSet presAssocID="{F97789DC-0FAD-4C2E-AB9D-457E85023924}" presName="sibTrans" presStyleLbl="sibTrans1D1" presStyleIdx="5" presStyleCnt="8"/>
      <dgm:spPr/>
      <dgm:t>
        <a:bodyPr/>
        <a:lstStyle/>
        <a:p>
          <a:endParaRPr lang="en-US"/>
        </a:p>
      </dgm:t>
    </dgm:pt>
    <dgm:pt modelId="{E2536CDD-7DBF-4C6B-85BF-882FE6A71FDF}" type="pres">
      <dgm:prSet presAssocID="{A8FAAA24-3DB7-4AFE-8D6E-1FF127F6A8FE}" presName="node" presStyleLbl="node1" presStyleIdx="6" presStyleCnt="8" custScaleX="150674" custScaleY="74911" custRadScaleRad="106985" custRadScaleInc="17904">
        <dgm:presLayoutVars>
          <dgm:bulletEnabled val="1"/>
        </dgm:presLayoutVars>
      </dgm:prSet>
      <dgm:spPr/>
      <dgm:t>
        <a:bodyPr/>
        <a:lstStyle/>
        <a:p>
          <a:endParaRPr lang="en-US"/>
        </a:p>
      </dgm:t>
    </dgm:pt>
    <dgm:pt modelId="{6D500B74-16A3-4CA0-A0E3-C2CBAAB4F994}" type="pres">
      <dgm:prSet presAssocID="{A8FAAA24-3DB7-4AFE-8D6E-1FF127F6A8FE}" presName="spNode" presStyleCnt="0"/>
      <dgm:spPr/>
      <dgm:t>
        <a:bodyPr/>
        <a:lstStyle/>
        <a:p>
          <a:endParaRPr lang="en-US"/>
        </a:p>
      </dgm:t>
    </dgm:pt>
    <dgm:pt modelId="{049616A8-A793-4C77-8E33-8F4622C118F7}" type="pres">
      <dgm:prSet presAssocID="{8ED530B9-2AE0-4731-B182-B27C1D10B60C}" presName="sibTrans" presStyleLbl="sibTrans1D1" presStyleIdx="6" presStyleCnt="8"/>
      <dgm:spPr/>
      <dgm:t>
        <a:bodyPr/>
        <a:lstStyle/>
        <a:p>
          <a:endParaRPr lang="en-US"/>
        </a:p>
      </dgm:t>
    </dgm:pt>
    <dgm:pt modelId="{3204064E-86B9-4A1D-AC40-6B3607D41628}" type="pres">
      <dgm:prSet presAssocID="{78A95A28-5B18-4CAB-A8F7-FCAAA6066699}" presName="node" presStyleLbl="node1" presStyleIdx="7" presStyleCnt="8" custScaleX="149689" custScaleY="74911" custRadScaleRad="107194" custRadScaleInc="1549">
        <dgm:presLayoutVars>
          <dgm:bulletEnabled val="1"/>
        </dgm:presLayoutVars>
      </dgm:prSet>
      <dgm:spPr/>
      <dgm:t>
        <a:bodyPr/>
        <a:lstStyle/>
        <a:p>
          <a:endParaRPr lang="en-US"/>
        </a:p>
      </dgm:t>
    </dgm:pt>
    <dgm:pt modelId="{285E9CCE-C7D2-4139-86F0-64E7E1C35BC1}" type="pres">
      <dgm:prSet presAssocID="{78A95A28-5B18-4CAB-A8F7-FCAAA6066699}" presName="spNode" presStyleCnt="0"/>
      <dgm:spPr/>
      <dgm:t>
        <a:bodyPr/>
        <a:lstStyle/>
        <a:p>
          <a:endParaRPr lang="en-US"/>
        </a:p>
      </dgm:t>
    </dgm:pt>
    <dgm:pt modelId="{19FF4228-BCF6-4DBF-AEE0-CF82A986A726}" type="pres">
      <dgm:prSet presAssocID="{DA16D8F2-7AA0-43B2-99A1-9E110743886E}" presName="sibTrans" presStyleLbl="sibTrans1D1" presStyleIdx="7" presStyleCnt="8"/>
      <dgm:spPr/>
      <dgm:t>
        <a:bodyPr/>
        <a:lstStyle/>
        <a:p>
          <a:endParaRPr lang="en-US"/>
        </a:p>
      </dgm:t>
    </dgm:pt>
  </dgm:ptLst>
  <dgm:cxnLst>
    <dgm:cxn modelId="{37BF8AAE-F2D1-47FD-80C7-85A2611AA334}" srcId="{65053B36-E459-4699-9118-038C8F52F23D}" destId="{97D4A84A-FD53-4C89-8766-B5C0A5025285}" srcOrd="1" destOrd="0" parTransId="{83CF93A1-5BFE-4327-89FC-F3B074DB56BE}" sibTransId="{5FD615BE-97D0-4C69-8037-060D7CF45582}"/>
    <dgm:cxn modelId="{C8E18910-44D6-4A48-9007-5BEE6A0C26A0}" type="presOf" srcId="{1C10E232-1094-2848-B981-7AF384410EC9}" destId="{FDC707AD-A140-C945-86F6-51E693510697}" srcOrd="0" destOrd="0" presId="urn:microsoft.com/office/officeart/2005/8/layout/cycle5"/>
    <dgm:cxn modelId="{669CCB14-E5B8-CC48-BF1D-459F50D6BB21}" srcId="{65053B36-E459-4699-9118-038C8F52F23D}" destId="{CA9A9111-DB94-5549-9608-EEE6A3A2D980}" srcOrd="2" destOrd="0" parTransId="{C02256F6-1491-DF41-85E7-7AB4145834E4}" sibTransId="{99C07F7C-24F7-F44B-8AEB-A4EC5174B3B9}"/>
    <dgm:cxn modelId="{BCD343DC-1B85-4FCF-817B-24887D1B3E23}" srcId="{65053B36-E459-4699-9118-038C8F52F23D}" destId="{D826B2FE-5AC9-47EE-AEB3-142395FBDE71}" srcOrd="4" destOrd="0" parTransId="{CB1A36D4-FDE9-48F2-98C9-29576A48DEAF}" sibTransId="{E81A7496-7C34-4DBF-9C3D-D0A2A73191C8}"/>
    <dgm:cxn modelId="{CCD57E9F-3919-4F0E-9F73-21F9362572A3}" type="presOf" srcId="{4AD66445-1D35-5E4B-97CB-F1868A81F976}" destId="{F21E2F18-F043-2846-95DB-CBAA147D529B}" srcOrd="0" destOrd="0" presId="urn:microsoft.com/office/officeart/2005/8/layout/cycle5"/>
    <dgm:cxn modelId="{EE0B8653-80E3-4AF6-ABCD-F6271441560C}" type="presOf" srcId="{A8FAAA24-3DB7-4AFE-8D6E-1FF127F6A8FE}" destId="{E2536CDD-7DBF-4C6B-85BF-882FE6A71FDF}" srcOrd="0" destOrd="0" presId="urn:microsoft.com/office/officeart/2005/8/layout/cycle5"/>
    <dgm:cxn modelId="{FE969A0E-EFA7-4180-843E-014207D85158}" type="presOf" srcId="{CA9A9111-DB94-5549-9608-EEE6A3A2D980}" destId="{4BA36C64-20B8-A14E-8759-154A58F6D6C3}" srcOrd="0" destOrd="0" presId="urn:microsoft.com/office/officeart/2005/8/layout/cycle5"/>
    <dgm:cxn modelId="{0FEACBE7-9877-46A8-9701-E31093846DBA}" srcId="{65053B36-E459-4699-9118-038C8F52F23D}" destId="{A8FAAA24-3DB7-4AFE-8D6E-1FF127F6A8FE}" srcOrd="6" destOrd="0" parTransId="{83664775-34AE-41A2-A40A-AEE1DCB28F5A}" sibTransId="{8ED530B9-2AE0-4731-B182-B27C1D10B60C}"/>
    <dgm:cxn modelId="{DDE8938D-9B46-4EEC-9D74-69D38C6AE27D}" srcId="{65053B36-E459-4699-9118-038C8F52F23D}" destId="{78A95A28-5B18-4CAB-A8F7-FCAAA6066699}" srcOrd="7" destOrd="0" parTransId="{6BE8ECF0-24C5-40B1-9F35-926034AD3A7E}" sibTransId="{DA16D8F2-7AA0-43B2-99A1-9E110743886E}"/>
    <dgm:cxn modelId="{A26E49EC-593F-48FB-B35D-A97A8EF17F8F}" type="presOf" srcId="{65053B36-E459-4699-9118-038C8F52F23D}" destId="{6A20FEC1-C6EF-4469-886F-1FB4E4E06963}" srcOrd="0" destOrd="0" presId="urn:microsoft.com/office/officeart/2005/8/layout/cycle5"/>
    <dgm:cxn modelId="{6FA06DDC-0F38-DE42-863F-EB8F7A4572BE}" srcId="{65053B36-E459-4699-9118-038C8F52F23D}" destId="{4AD66445-1D35-5E4B-97CB-F1868A81F976}" srcOrd="0" destOrd="0" parTransId="{D6E6296C-8865-CD45-8B84-2CE77AEEFEAD}" sibTransId="{03570386-4604-4B40-84F0-E9CB1E7DA604}"/>
    <dgm:cxn modelId="{DED0A9DC-C2BC-4267-B61F-16E011BBCA9C}" type="presOf" srcId="{4E9C4D69-ADFB-FA46-BE5A-A338E69769FC}" destId="{A691E03B-C59E-9A41-9D57-2D4EBEE14039}" srcOrd="0" destOrd="0" presId="urn:microsoft.com/office/officeart/2005/8/layout/cycle5"/>
    <dgm:cxn modelId="{CCFB1888-874D-473C-A8DD-0428BD83B736}" type="presOf" srcId="{DA16D8F2-7AA0-43B2-99A1-9E110743886E}" destId="{19FF4228-BCF6-4DBF-AEE0-CF82A986A726}" srcOrd="0" destOrd="0" presId="urn:microsoft.com/office/officeart/2005/8/layout/cycle5"/>
    <dgm:cxn modelId="{49A3CFC8-C10B-4911-A3CC-D53B46A25159}" type="presOf" srcId="{78A95A28-5B18-4CAB-A8F7-FCAAA6066699}" destId="{3204064E-86B9-4A1D-AC40-6B3607D41628}" srcOrd="0" destOrd="0" presId="urn:microsoft.com/office/officeart/2005/8/layout/cycle5"/>
    <dgm:cxn modelId="{15A3C48C-7A84-485F-AF51-8D72E91C9A3E}" type="presOf" srcId="{03570386-4604-4B40-84F0-E9CB1E7DA604}" destId="{8864FD29-B527-0A45-AF38-136A7CA3EA73}" srcOrd="0" destOrd="0" presId="urn:microsoft.com/office/officeart/2005/8/layout/cycle5"/>
    <dgm:cxn modelId="{05E0E06B-D32C-4CF2-B509-F5CA334FD479}" type="presOf" srcId="{D826B2FE-5AC9-47EE-AEB3-142395FBDE71}" destId="{1E7C3E94-8CB6-456F-B0D4-B3FA407A51A6}" srcOrd="0" destOrd="0" presId="urn:microsoft.com/office/officeart/2005/8/layout/cycle5"/>
    <dgm:cxn modelId="{A8D9102E-087F-4E9C-8283-0AD84D3E1888}" type="presOf" srcId="{99C07F7C-24F7-F44B-8AEB-A4EC5174B3B9}" destId="{6A2CC0A6-BC38-5041-A60B-0DABCA6762C7}" srcOrd="0" destOrd="0" presId="urn:microsoft.com/office/officeart/2005/8/layout/cycle5"/>
    <dgm:cxn modelId="{92E66954-71BA-46B9-85EE-1C980437F617}" type="presOf" srcId="{E81A7496-7C34-4DBF-9C3D-D0A2A73191C8}" destId="{0FD4A519-10D4-4EE7-AC3E-EBD7D85740E2}" srcOrd="0" destOrd="0" presId="urn:microsoft.com/office/officeart/2005/8/layout/cycle5"/>
    <dgm:cxn modelId="{80BF0D5F-8913-416B-A359-89C41611E8EC}" type="presOf" srcId="{661A4A79-0AAA-4C36-BEAB-A61C849008FA}" destId="{25E735C8-6CA7-48F9-B4AF-4D9B92978769}" srcOrd="0" destOrd="0" presId="urn:microsoft.com/office/officeart/2005/8/layout/cycle5"/>
    <dgm:cxn modelId="{6C6D0C39-16F5-4C23-93FF-663C03421B62}" srcId="{65053B36-E459-4699-9118-038C8F52F23D}" destId="{661A4A79-0AAA-4C36-BEAB-A61C849008FA}" srcOrd="5" destOrd="0" parTransId="{1B4B79AA-B091-4787-A5DB-5E75A9449EAF}" sibTransId="{F97789DC-0FAD-4C2E-AB9D-457E85023924}"/>
    <dgm:cxn modelId="{FB0A48C9-CACD-D64A-84A1-E2E068B30F09}" srcId="{65053B36-E459-4699-9118-038C8F52F23D}" destId="{4E9C4D69-ADFB-FA46-BE5A-A338E69769FC}" srcOrd="3" destOrd="0" parTransId="{4BF50C62-AD1D-DE4C-A4C3-1381E584AB9B}" sibTransId="{1C10E232-1094-2848-B981-7AF384410EC9}"/>
    <dgm:cxn modelId="{F643DA95-EC43-4BE4-99C0-1E60F363FDE7}" type="presOf" srcId="{97D4A84A-FD53-4C89-8766-B5C0A5025285}" destId="{F0A86B52-E2FF-4D63-93A1-E61D8377C34A}" srcOrd="0" destOrd="0" presId="urn:microsoft.com/office/officeart/2005/8/layout/cycle5"/>
    <dgm:cxn modelId="{C4D6026E-8AF4-4E3B-B0AB-F70F1A1E780B}" type="presOf" srcId="{5FD615BE-97D0-4C69-8037-060D7CF45582}" destId="{A9CD118D-5A7B-4B7B-BEB0-016F1E217120}" srcOrd="0" destOrd="0" presId="urn:microsoft.com/office/officeart/2005/8/layout/cycle5"/>
    <dgm:cxn modelId="{AAA0E49D-84B2-4AA2-A158-54E9E2E5D1EF}" type="presOf" srcId="{F97789DC-0FAD-4C2E-AB9D-457E85023924}" destId="{7DFDE678-6B1C-4BBC-A38E-46FB50420688}" srcOrd="0" destOrd="0" presId="urn:microsoft.com/office/officeart/2005/8/layout/cycle5"/>
    <dgm:cxn modelId="{BFE6DAE0-25B1-49CA-B397-ED243ECEB7AF}" type="presOf" srcId="{8ED530B9-2AE0-4731-B182-B27C1D10B60C}" destId="{049616A8-A793-4C77-8E33-8F4622C118F7}" srcOrd="0" destOrd="0" presId="urn:microsoft.com/office/officeart/2005/8/layout/cycle5"/>
    <dgm:cxn modelId="{C10B6D5B-8CD4-4CB7-8A35-C9B385944E2C}" type="presParOf" srcId="{6A20FEC1-C6EF-4469-886F-1FB4E4E06963}" destId="{F21E2F18-F043-2846-95DB-CBAA147D529B}" srcOrd="0" destOrd="0" presId="urn:microsoft.com/office/officeart/2005/8/layout/cycle5"/>
    <dgm:cxn modelId="{3CA98CCC-B7D6-4CE8-A432-2D772FDF52DE}" type="presParOf" srcId="{6A20FEC1-C6EF-4469-886F-1FB4E4E06963}" destId="{3DAA6B48-225A-4840-B4FD-B5777A24A577}" srcOrd="1" destOrd="0" presId="urn:microsoft.com/office/officeart/2005/8/layout/cycle5"/>
    <dgm:cxn modelId="{BD56BBBC-4C04-485E-96EA-3CEFDA287FD1}" type="presParOf" srcId="{6A20FEC1-C6EF-4469-886F-1FB4E4E06963}" destId="{8864FD29-B527-0A45-AF38-136A7CA3EA73}" srcOrd="2" destOrd="0" presId="urn:microsoft.com/office/officeart/2005/8/layout/cycle5"/>
    <dgm:cxn modelId="{54D340B8-E76A-4B5F-A927-02E319B53A02}" type="presParOf" srcId="{6A20FEC1-C6EF-4469-886F-1FB4E4E06963}" destId="{F0A86B52-E2FF-4D63-93A1-E61D8377C34A}" srcOrd="3" destOrd="0" presId="urn:microsoft.com/office/officeart/2005/8/layout/cycle5"/>
    <dgm:cxn modelId="{8ED1D8BC-8C2B-4467-8E84-9640E1081AA4}" type="presParOf" srcId="{6A20FEC1-C6EF-4469-886F-1FB4E4E06963}" destId="{FDCC661F-5906-4C2E-95FD-42BD7C141BE9}" srcOrd="4" destOrd="0" presId="urn:microsoft.com/office/officeart/2005/8/layout/cycle5"/>
    <dgm:cxn modelId="{76F09457-D35C-40D9-9564-ACD7DF0BA5D2}" type="presParOf" srcId="{6A20FEC1-C6EF-4469-886F-1FB4E4E06963}" destId="{A9CD118D-5A7B-4B7B-BEB0-016F1E217120}" srcOrd="5" destOrd="0" presId="urn:microsoft.com/office/officeart/2005/8/layout/cycle5"/>
    <dgm:cxn modelId="{B8AD6D13-C8E7-427C-BA21-087D3A358E59}" type="presParOf" srcId="{6A20FEC1-C6EF-4469-886F-1FB4E4E06963}" destId="{4BA36C64-20B8-A14E-8759-154A58F6D6C3}" srcOrd="6" destOrd="0" presId="urn:microsoft.com/office/officeart/2005/8/layout/cycle5"/>
    <dgm:cxn modelId="{804A9E73-17FB-40E0-AB7F-08597376D3E7}" type="presParOf" srcId="{6A20FEC1-C6EF-4469-886F-1FB4E4E06963}" destId="{6C64C368-C8AD-DC46-9E87-FF501AEF864A}" srcOrd="7" destOrd="0" presId="urn:microsoft.com/office/officeart/2005/8/layout/cycle5"/>
    <dgm:cxn modelId="{93BED469-25BA-4B94-80F9-58A9501073E9}" type="presParOf" srcId="{6A20FEC1-C6EF-4469-886F-1FB4E4E06963}" destId="{6A2CC0A6-BC38-5041-A60B-0DABCA6762C7}" srcOrd="8" destOrd="0" presId="urn:microsoft.com/office/officeart/2005/8/layout/cycle5"/>
    <dgm:cxn modelId="{9F232560-A768-400C-B88E-B856D1F340D8}" type="presParOf" srcId="{6A20FEC1-C6EF-4469-886F-1FB4E4E06963}" destId="{A691E03B-C59E-9A41-9D57-2D4EBEE14039}" srcOrd="9" destOrd="0" presId="urn:microsoft.com/office/officeart/2005/8/layout/cycle5"/>
    <dgm:cxn modelId="{78CFA082-4993-4919-A8E2-0D6095E9905F}" type="presParOf" srcId="{6A20FEC1-C6EF-4469-886F-1FB4E4E06963}" destId="{74DF1ABC-1CC7-714C-A055-1C41C2DE0346}" srcOrd="10" destOrd="0" presId="urn:microsoft.com/office/officeart/2005/8/layout/cycle5"/>
    <dgm:cxn modelId="{3C581732-1F5E-4217-92CE-58D97AFC416D}" type="presParOf" srcId="{6A20FEC1-C6EF-4469-886F-1FB4E4E06963}" destId="{FDC707AD-A140-C945-86F6-51E693510697}" srcOrd="11" destOrd="0" presId="urn:microsoft.com/office/officeart/2005/8/layout/cycle5"/>
    <dgm:cxn modelId="{62267A8B-7A9B-4C36-97FC-0475A64D0369}" type="presParOf" srcId="{6A20FEC1-C6EF-4469-886F-1FB4E4E06963}" destId="{1E7C3E94-8CB6-456F-B0D4-B3FA407A51A6}" srcOrd="12" destOrd="0" presId="urn:microsoft.com/office/officeart/2005/8/layout/cycle5"/>
    <dgm:cxn modelId="{7593835A-5C3F-4AAD-B1A4-057F0228EFC1}" type="presParOf" srcId="{6A20FEC1-C6EF-4469-886F-1FB4E4E06963}" destId="{E838B6B8-75DF-4528-9C2A-BB7A7D07CE89}" srcOrd="13" destOrd="0" presId="urn:microsoft.com/office/officeart/2005/8/layout/cycle5"/>
    <dgm:cxn modelId="{CA8B0F43-2BF1-4D09-A931-21A40AA45DC3}" type="presParOf" srcId="{6A20FEC1-C6EF-4469-886F-1FB4E4E06963}" destId="{0FD4A519-10D4-4EE7-AC3E-EBD7D85740E2}" srcOrd="14" destOrd="0" presId="urn:microsoft.com/office/officeart/2005/8/layout/cycle5"/>
    <dgm:cxn modelId="{35D5B152-3A70-4867-A7F0-DCB788546718}" type="presParOf" srcId="{6A20FEC1-C6EF-4469-886F-1FB4E4E06963}" destId="{25E735C8-6CA7-48F9-B4AF-4D9B92978769}" srcOrd="15" destOrd="0" presId="urn:microsoft.com/office/officeart/2005/8/layout/cycle5"/>
    <dgm:cxn modelId="{E8421CD6-2F30-41C6-AB66-86D9572C8813}" type="presParOf" srcId="{6A20FEC1-C6EF-4469-886F-1FB4E4E06963}" destId="{EC522338-C25D-4866-ABF3-7A3BB86AF8C6}" srcOrd="16" destOrd="0" presId="urn:microsoft.com/office/officeart/2005/8/layout/cycle5"/>
    <dgm:cxn modelId="{0489E3DC-EA66-4192-B8D7-410E0B0E3610}" type="presParOf" srcId="{6A20FEC1-C6EF-4469-886F-1FB4E4E06963}" destId="{7DFDE678-6B1C-4BBC-A38E-46FB50420688}" srcOrd="17" destOrd="0" presId="urn:microsoft.com/office/officeart/2005/8/layout/cycle5"/>
    <dgm:cxn modelId="{E5FAC927-F0A7-425F-9E36-3363F240F2E5}" type="presParOf" srcId="{6A20FEC1-C6EF-4469-886F-1FB4E4E06963}" destId="{E2536CDD-7DBF-4C6B-85BF-882FE6A71FDF}" srcOrd="18" destOrd="0" presId="urn:microsoft.com/office/officeart/2005/8/layout/cycle5"/>
    <dgm:cxn modelId="{F671A076-4F13-4133-A907-4D7224B2798C}" type="presParOf" srcId="{6A20FEC1-C6EF-4469-886F-1FB4E4E06963}" destId="{6D500B74-16A3-4CA0-A0E3-C2CBAAB4F994}" srcOrd="19" destOrd="0" presId="urn:microsoft.com/office/officeart/2005/8/layout/cycle5"/>
    <dgm:cxn modelId="{6AA7C9A8-59A9-4977-AE8A-E24F32CA69CE}" type="presParOf" srcId="{6A20FEC1-C6EF-4469-886F-1FB4E4E06963}" destId="{049616A8-A793-4C77-8E33-8F4622C118F7}" srcOrd="20" destOrd="0" presId="urn:microsoft.com/office/officeart/2005/8/layout/cycle5"/>
    <dgm:cxn modelId="{F8B5850B-FABA-476E-9DBE-09B34214179C}" type="presParOf" srcId="{6A20FEC1-C6EF-4469-886F-1FB4E4E06963}" destId="{3204064E-86B9-4A1D-AC40-6B3607D41628}" srcOrd="21" destOrd="0" presId="urn:microsoft.com/office/officeart/2005/8/layout/cycle5"/>
    <dgm:cxn modelId="{0137C235-79C4-470A-8E1A-C2E862EB8A7A}" type="presParOf" srcId="{6A20FEC1-C6EF-4469-886F-1FB4E4E06963}" destId="{285E9CCE-C7D2-4139-86F0-64E7E1C35BC1}" srcOrd="22" destOrd="0" presId="urn:microsoft.com/office/officeart/2005/8/layout/cycle5"/>
    <dgm:cxn modelId="{135ED4E4-5A70-442E-9207-902336097C94}" type="presParOf" srcId="{6A20FEC1-C6EF-4469-886F-1FB4E4E06963}" destId="{19FF4228-BCF6-4DBF-AEE0-CF82A986A726}" srcOrd="23" destOrd="0" presId="urn:microsoft.com/office/officeart/2005/8/layout/cycle5"/>
  </dgm:cxnLst>
  <dgm:bg>
    <a:noFill/>
    <a:effectLst/>
  </dgm:bg>
  <dgm:whole>
    <a:ln>
      <a:noFill/>
    </a:ln>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1E2F18-F043-2846-95DB-CBAA147D529B}">
      <dsp:nvSpPr>
        <dsp:cNvPr id="0" name=""/>
        <dsp:cNvSpPr/>
      </dsp:nvSpPr>
      <dsp:spPr>
        <a:xfrm>
          <a:off x="2923598" y="73061"/>
          <a:ext cx="1112276" cy="423531"/>
        </a:xfrm>
        <a:prstGeom prst="roundRect">
          <a:avLst/>
        </a:prstGeom>
        <a:gradFill flip="none" rotWithShape="0">
          <a:gsLst>
            <a:gs pos="0">
              <a:schemeClr val="bg1"/>
            </a:gs>
            <a:gs pos="100000">
              <a:srgbClr val="99C9C7"/>
            </a:gs>
          </a:gsLst>
          <a:lin ang="5400000" scaled="0"/>
          <a:tileRect/>
        </a:gradFill>
        <a:ln>
          <a:solidFill>
            <a:srgbClr val="186072"/>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rgbClr val="186072"/>
              </a:solidFill>
            </a:rPr>
            <a:t>Plan</a:t>
          </a:r>
          <a:endParaRPr lang="en-US" sz="2000" kern="1200" dirty="0">
            <a:solidFill>
              <a:srgbClr val="186072"/>
            </a:solidFill>
          </a:endParaRPr>
        </a:p>
      </dsp:txBody>
      <dsp:txXfrm>
        <a:off x="2944273" y="93736"/>
        <a:ext cx="1070926" cy="382181"/>
      </dsp:txXfrm>
    </dsp:sp>
    <dsp:sp modelId="{8864FD29-B527-0A45-AF38-136A7CA3EA73}">
      <dsp:nvSpPr>
        <dsp:cNvPr id="0" name=""/>
        <dsp:cNvSpPr/>
      </dsp:nvSpPr>
      <dsp:spPr>
        <a:xfrm>
          <a:off x="1516663" y="284827"/>
          <a:ext cx="3926145" cy="3926145"/>
        </a:xfrm>
        <a:custGeom>
          <a:avLst/>
          <a:gdLst/>
          <a:ahLst/>
          <a:cxnLst/>
          <a:rect l="0" t="0" r="0" b="0"/>
          <a:pathLst>
            <a:path>
              <a:moveTo>
                <a:pt x="2641928" y="121114"/>
              </a:moveTo>
              <a:arcTo wR="1963072" hR="1963072" stAng="17413885" swAng="684532"/>
            </a:path>
          </a:pathLst>
        </a:custGeom>
        <a:noFill/>
        <a:ln w="28575" cap="flat" cmpd="sng" algn="ctr">
          <a:solidFill>
            <a:srgbClr val="186072"/>
          </a:solidFill>
          <a:prstDash val="solid"/>
          <a:round/>
          <a:headEnd type="none" w="med" len="med"/>
          <a:tailEnd type="arrow" w="med" len="med"/>
        </a:ln>
        <a:effectLst/>
      </dsp:spPr>
      <dsp:style>
        <a:lnRef idx="1">
          <a:scrgbClr r="0" g="0" b="0"/>
        </a:lnRef>
        <a:fillRef idx="0">
          <a:scrgbClr r="0" g="0" b="0"/>
        </a:fillRef>
        <a:effectRef idx="0">
          <a:scrgbClr r="0" g="0" b="0"/>
        </a:effectRef>
        <a:fontRef idx="minor"/>
      </dsp:style>
    </dsp:sp>
    <dsp:sp modelId="{F0A86B52-E2FF-4D63-93A1-E61D8377C34A}">
      <dsp:nvSpPr>
        <dsp:cNvPr id="0" name=""/>
        <dsp:cNvSpPr/>
      </dsp:nvSpPr>
      <dsp:spPr>
        <a:xfrm>
          <a:off x="4311700" y="648032"/>
          <a:ext cx="1112276" cy="423531"/>
        </a:xfrm>
        <a:prstGeom prst="roundRect">
          <a:avLst/>
        </a:prstGeom>
        <a:gradFill flip="none" rotWithShape="0">
          <a:gsLst>
            <a:gs pos="0">
              <a:schemeClr val="bg1"/>
            </a:gs>
            <a:gs pos="100000">
              <a:srgbClr val="99C9C7"/>
            </a:gs>
          </a:gsLst>
          <a:lin ang="5400000" scaled="0"/>
          <a:tileRect/>
        </a:gradFill>
        <a:ln>
          <a:solidFill>
            <a:srgbClr val="186072"/>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rgbClr val="186072"/>
              </a:solidFill>
            </a:rPr>
            <a:t>Collect</a:t>
          </a:r>
        </a:p>
      </dsp:txBody>
      <dsp:txXfrm>
        <a:off x="4332375" y="668707"/>
        <a:ext cx="1070926" cy="382181"/>
      </dsp:txXfrm>
    </dsp:sp>
    <dsp:sp modelId="{A9CD118D-5A7B-4B7B-BEB0-016F1E217120}">
      <dsp:nvSpPr>
        <dsp:cNvPr id="0" name=""/>
        <dsp:cNvSpPr/>
      </dsp:nvSpPr>
      <dsp:spPr>
        <a:xfrm>
          <a:off x="1516663" y="284827"/>
          <a:ext cx="3926145" cy="3926145"/>
        </a:xfrm>
        <a:custGeom>
          <a:avLst/>
          <a:gdLst/>
          <a:ahLst/>
          <a:cxnLst/>
          <a:rect l="0" t="0" r="0" b="0"/>
          <a:pathLst>
            <a:path>
              <a:moveTo>
                <a:pt x="3649920" y="958980"/>
              </a:moveTo>
              <a:arcTo wR="1963072" hR="1963072" stAng="19754212" swAng="1111111"/>
            </a:path>
          </a:pathLst>
        </a:custGeom>
        <a:noFill/>
        <a:ln w="28575" cap="flat" cmpd="sng" algn="ctr">
          <a:solidFill>
            <a:srgbClr val="186072"/>
          </a:solidFill>
          <a:prstDash val="solid"/>
          <a:round/>
          <a:headEnd type="none" w="med" len="med"/>
          <a:tailEnd type="arrow" w="med" len="med"/>
        </a:ln>
        <a:effectLst/>
      </dsp:spPr>
      <dsp:style>
        <a:lnRef idx="1">
          <a:scrgbClr r="0" g="0" b="0"/>
        </a:lnRef>
        <a:fillRef idx="0">
          <a:scrgbClr r="0" g="0" b="0"/>
        </a:fillRef>
        <a:effectRef idx="0">
          <a:scrgbClr r="0" g="0" b="0"/>
        </a:effectRef>
        <a:fontRef idx="minor"/>
      </dsp:style>
    </dsp:sp>
    <dsp:sp modelId="{4BA36C64-20B8-A14E-8759-154A58F6D6C3}">
      <dsp:nvSpPr>
        <dsp:cNvPr id="0" name=""/>
        <dsp:cNvSpPr/>
      </dsp:nvSpPr>
      <dsp:spPr>
        <a:xfrm>
          <a:off x="4886670" y="2036134"/>
          <a:ext cx="1112276" cy="423531"/>
        </a:xfrm>
        <a:prstGeom prst="roundRect">
          <a:avLst/>
        </a:prstGeom>
        <a:gradFill flip="none" rotWithShape="0">
          <a:gsLst>
            <a:gs pos="0">
              <a:schemeClr val="bg1"/>
            </a:gs>
            <a:gs pos="100000">
              <a:srgbClr val="99C9C7"/>
            </a:gs>
          </a:gsLst>
          <a:lin ang="5400000" scaled="0"/>
          <a:tileRect/>
        </a:gradFill>
        <a:ln>
          <a:solidFill>
            <a:srgbClr val="186072"/>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rgbClr val="186072"/>
              </a:solidFill>
            </a:rPr>
            <a:t>Assure</a:t>
          </a:r>
          <a:endParaRPr lang="en-US" sz="2000" b="1" kern="1200" dirty="0">
            <a:solidFill>
              <a:srgbClr val="186072"/>
            </a:solidFill>
          </a:endParaRPr>
        </a:p>
      </dsp:txBody>
      <dsp:txXfrm>
        <a:off x="4907345" y="2056809"/>
        <a:ext cx="1070926" cy="382181"/>
      </dsp:txXfrm>
    </dsp:sp>
    <dsp:sp modelId="{6A2CC0A6-BC38-5041-A60B-0DABCA6762C7}">
      <dsp:nvSpPr>
        <dsp:cNvPr id="0" name=""/>
        <dsp:cNvSpPr/>
      </dsp:nvSpPr>
      <dsp:spPr>
        <a:xfrm>
          <a:off x="1516663" y="284827"/>
          <a:ext cx="3926145" cy="3926145"/>
        </a:xfrm>
        <a:custGeom>
          <a:avLst/>
          <a:gdLst/>
          <a:ahLst/>
          <a:cxnLst/>
          <a:rect l="0" t="0" r="0" b="0"/>
          <a:pathLst>
            <a:path>
              <a:moveTo>
                <a:pt x="3881487" y="2379412"/>
              </a:moveTo>
              <a:arcTo wR="1963072" hR="1963072" stAng="734676" swAng="1111111"/>
            </a:path>
          </a:pathLst>
        </a:custGeom>
        <a:noFill/>
        <a:ln w="28575" cap="flat" cmpd="sng" algn="ctr">
          <a:solidFill>
            <a:srgbClr val="186072"/>
          </a:solidFill>
          <a:prstDash val="solid"/>
          <a:round/>
          <a:headEnd type="none" w="med" len="med"/>
          <a:tailEnd type="arrow" w="med" len="med"/>
        </a:ln>
        <a:effectLst/>
      </dsp:spPr>
      <dsp:style>
        <a:lnRef idx="1">
          <a:scrgbClr r="0" g="0" b="0"/>
        </a:lnRef>
        <a:fillRef idx="0">
          <a:scrgbClr r="0" g="0" b="0"/>
        </a:fillRef>
        <a:effectRef idx="0">
          <a:scrgbClr r="0" g="0" b="0"/>
        </a:effectRef>
        <a:fontRef idx="minor"/>
      </dsp:style>
    </dsp:sp>
    <dsp:sp modelId="{A691E03B-C59E-9A41-9D57-2D4EBEE14039}">
      <dsp:nvSpPr>
        <dsp:cNvPr id="0" name=""/>
        <dsp:cNvSpPr/>
      </dsp:nvSpPr>
      <dsp:spPr>
        <a:xfrm>
          <a:off x="4208500" y="3424236"/>
          <a:ext cx="1318675" cy="423531"/>
        </a:xfrm>
        <a:prstGeom prst="roundRect">
          <a:avLst/>
        </a:prstGeom>
        <a:gradFill flip="none" rotWithShape="0">
          <a:gsLst>
            <a:gs pos="0">
              <a:schemeClr val="bg1"/>
            </a:gs>
            <a:gs pos="100000">
              <a:srgbClr val="99C9C7"/>
            </a:gs>
          </a:gsLst>
          <a:lin ang="5400000" scaled="0"/>
          <a:tileRect/>
        </a:gradFill>
        <a:ln>
          <a:solidFill>
            <a:srgbClr val="186072"/>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rgbClr val="186072"/>
              </a:solidFill>
            </a:rPr>
            <a:t>Describe</a:t>
          </a:r>
          <a:endParaRPr lang="en-US" sz="2000" kern="1200" dirty="0">
            <a:solidFill>
              <a:srgbClr val="186072"/>
            </a:solidFill>
          </a:endParaRPr>
        </a:p>
      </dsp:txBody>
      <dsp:txXfrm>
        <a:off x="4229175" y="3444911"/>
        <a:ext cx="1277325" cy="382181"/>
      </dsp:txXfrm>
    </dsp:sp>
    <dsp:sp modelId="{FDC707AD-A140-C945-86F6-51E693510697}">
      <dsp:nvSpPr>
        <dsp:cNvPr id="0" name=""/>
        <dsp:cNvSpPr/>
      </dsp:nvSpPr>
      <dsp:spPr>
        <a:xfrm>
          <a:off x="1516663" y="284827"/>
          <a:ext cx="3926145" cy="3926145"/>
        </a:xfrm>
        <a:custGeom>
          <a:avLst/>
          <a:gdLst/>
          <a:ahLst/>
          <a:cxnLst/>
          <a:rect l="0" t="0" r="0" b="0"/>
          <a:pathLst>
            <a:path>
              <a:moveTo>
                <a:pt x="3027696" y="3612384"/>
              </a:moveTo>
              <a:arcTo wR="1963072" hR="1963072" stAng="3429475" swAng="464660"/>
            </a:path>
          </a:pathLst>
        </a:custGeom>
        <a:noFill/>
        <a:ln w="28575" cap="flat" cmpd="sng" algn="ctr">
          <a:solidFill>
            <a:srgbClr val="186072"/>
          </a:solidFill>
          <a:prstDash val="solid"/>
          <a:tailEnd type="arrow"/>
        </a:ln>
        <a:effectLst/>
      </dsp:spPr>
      <dsp:style>
        <a:lnRef idx="1">
          <a:scrgbClr r="0" g="0" b="0"/>
        </a:lnRef>
        <a:fillRef idx="0">
          <a:scrgbClr r="0" g="0" b="0"/>
        </a:fillRef>
        <a:effectRef idx="0">
          <a:scrgbClr r="0" g="0" b="0"/>
        </a:effectRef>
        <a:fontRef idx="minor"/>
      </dsp:style>
    </dsp:sp>
    <dsp:sp modelId="{1E7C3E94-8CB6-456F-B0D4-B3FA407A51A6}">
      <dsp:nvSpPr>
        <dsp:cNvPr id="0" name=""/>
        <dsp:cNvSpPr/>
      </dsp:nvSpPr>
      <dsp:spPr>
        <a:xfrm>
          <a:off x="2727698" y="3999206"/>
          <a:ext cx="1504076" cy="423531"/>
        </a:xfrm>
        <a:prstGeom prst="roundRect">
          <a:avLst/>
        </a:prstGeom>
        <a:gradFill flip="none" rotWithShape="0">
          <a:gsLst>
            <a:gs pos="0">
              <a:schemeClr val="bg1"/>
            </a:gs>
            <a:gs pos="100000">
              <a:srgbClr val="99C9C7"/>
            </a:gs>
          </a:gsLst>
          <a:lin ang="5400000" scaled="0"/>
          <a:tileRect/>
        </a:gradFill>
        <a:ln>
          <a:solidFill>
            <a:srgbClr val="186072"/>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rgbClr val="186072"/>
              </a:solidFill>
            </a:rPr>
            <a:t>Preserve</a:t>
          </a:r>
        </a:p>
      </dsp:txBody>
      <dsp:txXfrm>
        <a:off x="2748373" y="4019881"/>
        <a:ext cx="1462726" cy="382181"/>
      </dsp:txXfrm>
    </dsp:sp>
    <dsp:sp modelId="{0FD4A519-10D4-4EE7-AC3E-EBD7D85740E2}">
      <dsp:nvSpPr>
        <dsp:cNvPr id="0" name=""/>
        <dsp:cNvSpPr/>
      </dsp:nvSpPr>
      <dsp:spPr>
        <a:xfrm>
          <a:off x="1516663" y="284827"/>
          <a:ext cx="3926145" cy="3926145"/>
        </a:xfrm>
        <a:custGeom>
          <a:avLst/>
          <a:gdLst/>
          <a:ahLst/>
          <a:cxnLst/>
          <a:rect l="0" t="0" r="0" b="0"/>
          <a:pathLst>
            <a:path>
              <a:moveTo>
                <a:pt x="1130408" y="3740802"/>
              </a:moveTo>
              <a:arcTo wR="1963072" hR="1963072" stAng="6905865" swAng="464660"/>
            </a:path>
          </a:pathLst>
        </a:custGeom>
        <a:noFill/>
        <a:ln w="28575" cap="flat" cmpd="sng" algn="ctr">
          <a:solidFill>
            <a:srgbClr val="186072"/>
          </a:solidFill>
          <a:prstDash val="solid"/>
          <a:round/>
          <a:headEnd type="none" w="med" len="med"/>
          <a:tailEnd type="arrow" w="med" len="med"/>
        </a:ln>
        <a:effectLst/>
      </dsp:spPr>
      <dsp:style>
        <a:lnRef idx="1">
          <a:scrgbClr r="0" g="0" b="0"/>
        </a:lnRef>
        <a:fillRef idx="0">
          <a:scrgbClr r="0" g="0" b="0"/>
        </a:fillRef>
        <a:effectRef idx="0">
          <a:scrgbClr r="0" g="0" b="0"/>
        </a:effectRef>
        <a:fontRef idx="minor"/>
      </dsp:style>
    </dsp:sp>
    <dsp:sp modelId="{25E735C8-6CA7-48F9-B4AF-4D9B92978769}">
      <dsp:nvSpPr>
        <dsp:cNvPr id="0" name=""/>
        <dsp:cNvSpPr/>
      </dsp:nvSpPr>
      <dsp:spPr>
        <a:xfrm>
          <a:off x="1412373" y="3424236"/>
          <a:ext cx="1358521" cy="423531"/>
        </a:xfrm>
        <a:prstGeom prst="roundRect">
          <a:avLst/>
        </a:prstGeom>
        <a:gradFill flip="none" rotWithShape="0">
          <a:gsLst>
            <a:gs pos="0">
              <a:schemeClr val="bg1"/>
            </a:gs>
            <a:gs pos="100000">
              <a:srgbClr val="99C9C7"/>
            </a:gs>
          </a:gsLst>
          <a:lin ang="5400000" scaled="0"/>
          <a:tileRect/>
        </a:gradFill>
        <a:ln>
          <a:solidFill>
            <a:srgbClr val="457184"/>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rgbClr val="1A435D"/>
              </a:solidFill>
            </a:rPr>
            <a:t>Discover</a:t>
          </a:r>
        </a:p>
      </dsp:txBody>
      <dsp:txXfrm>
        <a:off x="1433048" y="3444911"/>
        <a:ext cx="1317171" cy="382181"/>
      </dsp:txXfrm>
    </dsp:sp>
    <dsp:sp modelId="{7DFDE678-6B1C-4BBC-A38E-46FB50420688}">
      <dsp:nvSpPr>
        <dsp:cNvPr id="0" name=""/>
        <dsp:cNvSpPr/>
      </dsp:nvSpPr>
      <dsp:spPr>
        <a:xfrm>
          <a:off x="1516663" y="284827"/>
          <a:ext cx="3926145" cy="3926145"/>
        </a:xfrm>
        <a:custGeom>
          <a:avLst/>
          <a:gdLst/>
          <a:ahLst/>
          <a:cxnLst/>
          <a:rect l="0" t="0" r="0" b="0"/>
          <a:pathLst>
            <a:path>
              <a:moveTo>
                <a:pt x="276225" y="2967164"/>
              </a:moveTo>
              <a:arcTo wR="1963072" hR="1963072" stAng="8954212" swAng="1111111"/>
            </a:path>
          </a:pathLst>
        </a:custGeom>
        <a:noFill/>
        <a:ln w="28575" cap="flat" cmpd="sng" algn="ctr">
          <a:solidFill>
            <a:srgbClr val="186072"/>
          </a:solidFill>
          <a:prstDash val="solid"/>
          <a:round/>
          <a:headEnd type="none" w="med" len="med"/>
          <a:tailEnd type="arrow" w="med" len="med"/>
        </a:ln>
        <a:effectLst/>
      </dsp:spPr>
      <dsp:style>
        <a:lnRef idx="1">
          <a:scrgbClr r="0" g="0" b="0"/>
        </a:lnRef>
        <a:fillRef idx="0">
          <a:scrgbClr r="0" g="0" b="0"/>
        </a:fillRef>
        <a:effectRef idx="0">
          <a:scrgbClr r="0" g="0" b="0"/>
        </a:effectRef>
        <a:fontRef idx="minor"/>
      </dsp:style>
    </dsp:sp>
    <dsp:sp modelId="{E2536CDD-7DBF-4C6B-85BF-882FE6A71FDF}">
      <dsp:nvSpPr>
        <dsp:cNvPr id="0" name=""/>
        <dsp:cNvSpPr/>
      </dsp:nvSpPr>
      <dsp:spPr>
        <a:xfrm>
          <a:off x="878975" y="2036134"/>
          <a:ext cx="1275375" cy="423531"/>
        </a:xfrm>
        <a:prstGeom prst="roundRect">
          <a:avLst/>
        </a:prstGeom>
        <a:gradFill flip="none" rotWithShape="0">
          <a:gsLst>
            <a:gs pos="0">
              <a:schemeClr val="bg1"/>
            </a:gs>
            <a:gs pos="100000">
              <a:srgbClr val="99C9C7"/>
            </a:gs>
          </a:gsLst>
          <a:lin ang="5400000" scaled="0"/>
          <a:tileRect/>
        </a:gradFill>
        <a:ln>
          <a:solidFill>
            <a:srgbClr val="457184"/>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rgbClr val="1A435D"/>
              </a:solidFill>
            </a:rPr>
            <a:t>Integrate</a:t>
          </a:r>
        </a:p>
      </dsp:txBody>
      <dsp:txXfrm>
        <a:off x="899650" y="2056809"/>
        <a:ext cx="1234025" cy="382181"/>
      </dsp:txXfrm>
    </dsp:sp>
    <dsp:sp modelId="{049616A8-A793-4C77-8E33-8F4622C118F7}">
      <dsp:nvSpPr>
        <dsp:cNvPr id="0" name=""/>
        <dsp:cNvSpPr/>
      </dsp:nvSpPr>
      <dsp:spPr>
        <a:xfrm>
          <a:off x="1516663" y="284827"/>
          <a:ext cx="3926145" cy="3926145"/>
        </a:xfrm>
        <a:custGeom>
          <a:avLst/>
          <a:gdLst/>
          <a:ahLst/>
          <a:cxnLst/>
          <a:rect l="0" t="0" r="0" b="0"/>
          <a:pathLst>
            <a:path>
              <a:moveTo>
                <a:pt x="44657" y="1546733"/>
              </a:moveTo>
              <a:arcTo wR="1963072" hR="1963072" stAng="11534676" swAng="1111111"/>
            </a:path>
          </a:pathLst>
        </a:custGeom>
        <a:noFill/>
        <a:ln w="28575" cap="flat" cmpd="sng" algn="ctr">
          <a:solidFill>
            <a:srgbClr val="186072"/>
          </a:solidFill>
          <a:prstDash val="solid"/>
          <a:round/>
          <a:headEnd type="none" w="med" len="med"/>
          <a:tailEnd type="arrow" w="med" len="med"/>
        </a:ln>
        <a:effectLst/>
      </dsp:spPr>
      <dsp:style>
        <a:lnRef idx="1">
          <a:scrgbClr r="0" g="0" b="0"/>
        </a:lnRef>
        <a:fillRef idx="0">
          <a:scrgbClr r="0" g="0" b="0"/>
        </a:fillRef>
        <a:effectRef idx="0">
          <a:scrgbClr r="0" g="0" b="0"/>
        </a:effectRef>
        <a:fontRef idx="minor"/>
      </dsp:style>
    </dsp:sp>
    <dsp:sp modelId="{3204064E-86B9-4A1D-AC40-6B3607D41628}">
      <dsp:nvSpPr>
        <dsp:cNvPr id="0" name=""/>
        <dsp:cNvSpPr/>
      </dsp:nvSpPr>
      <dsp:spPr>
        <a:xfrm>
          <a:off x="1535495" y="648032"/>
          <a:ext cx="1112276" cy="423531"/>
        </a:xfrm>
        <a:prstGeom prst="roundRect">
          <a:avLst/>
        </a:prstGeom>
        <a:gradFill flip="none" rotWithShape="1">
          <a:gsLst>
            <a:gs pos="0">
              <a:schemeClr val="bg1"/>
            </a:gs>
            <a:gs pos="100000">
              <a:srgbClr val="99C9C7"/>
            </a:gs>
          </a:gsLst>
          <a:lin ang="5160000" scaled="0"/>
          <a:tileRect/>
        </a:gradFill>
        <a:ln>
          <a:solidFill>
            <a:srgbClr val="457184"/>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rgbClr val="1A435D"/>
              </a:solidFill>
            </a:rPr>
            <a:t>Analyze</a:t>
          </a:r>
        </a:p>
      </dsp:txBody>
      <dsp:txXfrm>
        <a:off x="1556170" y="668707"/>
        <a:ext cx="1070926" cy="382181"/>
      </dsp:txXfrm>
    </dsp:sp>
    <dsp:sp modelId="{19FF4228-BCF6-4DBF-AEE0-CF82A986A726}">
      <dsp:nvSpPr>
        <dsp:cNvPr id="0" name=""/>
        <dsp:cNvSpPr/>
      </dsp:nvSpPr>
      <dsp:spPr>
        <a:xfrm>
          <a:off x="1516663" y="284827"/>
          <a:ext cx="3926145" cy="3926145"/>
        </a:xfrm>
        <a:custGeom>
          <a:avLst/>
          <a:gdLst/>
          <a:ahLst/>
          <a:cxnLst/>
          <a:rect l="0" t="0" r="0" b="0"/>
          <a:pathLst>
            <a:path>
              <a:moveTo>
                <a:pt x="933274" y="291794"/>
              </a:moveTo>
              <a:arcTo wR="1963072" hR="1963072" stAng="14301582" swAng="684532"/>
            </a:path>
          </a:pathLst>
        </a:custGeom>
        <a:noFill/>
        <a:ln w="28575" cap="flat" cmpd="sng" algn="ctr">
          <a:solidFill>
            <a:srgbClr val="186072"/>
          </a:solidFill>
          <a:prstDash val="solid"/>
          <a:round/>
          <a:headEnd type="none" w="med" len="med"/>
          <a:tailEnd type="arrow" w="med" len="med"/>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1E2F18-F043-2846-95DB-CBAA147D529B}">
      <dsp:nvSpPr>
        <dsp:cNvPr id="0" name=""/>
        <dsp:cNvSpPr/>
      </dsp:nvSpPr>
      <dsp:spPr>
        <a:xfrm>
          <a:off x="2965574" y="0"/>
          <a:ext cx="1092951" cy="416173"/>
        </a:xfrm>
        <a:prstGeom prst="roundRect">
          <a:avLst/>
        </a:prstGeom>
        <a:gradFill flip="none" rotWithShape="0">
          <a:gsLst>
            <a:gs pos="0">
              <a:schemeClr val="bg1"/>
            </a:gs>
            <a:gs pos="100000">
              <a:srgbClr val="99C9C7"/>
            </a:gs>
          </a:gsLst>
          <a:lin ang="5400000" scaled="0"/>
          <a:tileRect/>
        </a:gradFill>
        <a:ln>
          <a:solidFill>
            <a:srgbClr val="186072"/>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rgbClr val="186072"/>
              </a:solidFill>
            </a:rPr>
            <a:t>Plan</a:t>
          </a:r>
          <a:endParaRPr lang="en-US" sz="2000" kern="1200" dirty="0">
            <a:solidFill>
              <a:srgbClr val="186072"/>
            </a:solidFill>
          </a:endParaRPr>
        </a:p>
      </dsp:txBody>
      <dsp:txXfrm>
        <a:off x="2985890" y="20316"/>
        <a:ext cx="1052319" cy="375541"/>
      </dsp:txXfrm>
    </dsp:sp>
    <dsp:sp modelId="{8864FD29-B527-0A45-AF38-136A7CA3EA73}">
      <dsp:nvSpPr>
        <dsp:cNvPr id="0" name=""/>
        <dsp:cNvSpPr/>
      </dsp:nvSpPr>
      <dsp:spPr>
        <a:xfrm>
          <a:off x="1709312" y="266644"/>
          <a:ext cx="3858685" cy="3858685"/>
        </a:xfrm>
        <a:custGeom>
          <a:avLst/>
          <a:gdLst/>
          <a:ahLst/>
          <a:cxnLst/>
          <a:rect l="0" t="0" r="0" b="0"/>
          <a:pathLst>
            <a:path>
              <a:moveTo>
                <a:pt x="2549025" y="102225"/>
              </a:moveTo>
              <a:arcTo wR="1929342" hR="1929342" stAng="17324088" swAng="1132827"/>
            </a:path>
          </a:pathLst>
        </a:custGeom>
        <a:noFill/>
        <a:ln w="28575" cap="flat" cmpd="sng" algn="ctr">
          <a:solidFill>
            <a:srgbClr val="186072"/>
          </a:solidFill>
          <a:prstDash val="solid"/>
          <a:round/>
          <a:headEnd type="none" w="med" len="med"/>
          <a:tailEnd type="arrow" w="med" len="med"/>
        </a:ln>
        <a:effectLst/>
      </dsp:spPr>
      <dsp:style>
        <a:lnRef idx="1">
          <a:scrgbClr r="0" g="0" b="0"/>
        </a:lnRef>
        <a:fillRef idx="0">
          <a:scrgbClr r="0" g="0" b="0"/>
        </a:fillRef>
        <a:effectRef idx="0">
          <a:scrgbClr r="0" g="0" b="0"/>
        </a:effectRef>
        <a:fontRef idx="minor"/>
      </dsp:style>
    </dsp:sp>
    <dsp:sp modelId="{F0A86B52-E2FF-4D63-93A1-E61D8377C34A}">
      <dsp:nvSpPr>
        <dsp:cNvPr id="0" name=""/>
        <dsp:cNvSpPr/>
      </dsp:nvSpPr>
      <dsp:spPr>
        <a:xfrm>
          <a:off x="4591930" y="803012"/>
          <a:ext cx="1092951" cy="416173"/>
        </a:xfrm>
        <a:prstGeom prst="roundRect">
          <a:avLst/>
        </a:prstGeom>
        <a:gradFill flip="none" rotWithShape="0">
          <a:gsLst>
            <a:gs pos="0">
              <a:schemeClr val="bg1"/>
            </a:gs>
            <a:gs pos="100000">
              <a:srgbClr val="99C9C7"/>
            </a:gs>
          </a:gsLst>
          <a:lin ang="5400000" scaled="0"/>
          <a:tileRect/>
        </a:gradFill>
        <a:ln>
          <a:solidFill>
            <a:srgbClr val="186072"/>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rgbClr val="186072"/>
              </a:solidFill>
            </a:rPr>
            <a:t>Collect</a:t>
          </a:r>
        </a:p>
      </dsp:txBody>
      <dsp:txXfrm>
        <a:off x="4612246" y="823328"/>
        <a:ext cx="1052319" cy="375541"/>
      </dsp:txXfrm>
    </dsp:sp>
    <dsp:sp modelId="{A9CD118D-5A7B-4B7B-BEB0-016F1E217120}">
      <dsp:nvSpPr>
        <dsp:cNvPr id="0" name=""/>
        <dsp:cNvSpPr/>
      </dsp:nvSpPr>
      <dsp:spPr>
        <a:xfrm>
          <a:off x="1530647" y="-30403"/>
          <a:ext cx="3858685" cy="3858685"/>
        </a:xfrm>
        <a:custGeom>
          <a:avLst/>
          <a:gdLst/>
          <a:ahLst/>
          <a:cxnLst/>
          <a:rect l="0" t="0" r="0" b="0"/>
          <a:pathLst>
            <a:path>
              <a:moveTo>
                <a:pt x="3775006" y="1367303"/>
              </a:moveTo>
              <a:arcTo wR="1929342" hR="1929342" stAng="20583811" swAng="669599"/>
            </a:path>
          </a:pathLst>
        </a:custGeom>
        <a:noFill/>
        <a:ln w="28575" cap="flat" cmpd="sng" algn="ctr">
          <a:solidFill>
            <a:srgbClr val="186072"/>
          </a:solidFill>
          <a:prstDash val="solid"/>
          <a:round/>
          <a:headEnd type="none" w="med" len="med"/>
          <a:tailEnd type="arrow" w="med" len="med"/>
        </a:ln>
        <a:effectLst/>
      </dsp:spPr>
      <dsp:style>
        <a:lnRef idx="1">
          <a:scrgbClr r="0" g="0" b="0"/>
        </a:lnRef>
        <a:fillRef idx="0">
          <a:scrgbClr r="0" g="0" b="0"/>
        </a:fillRef>
        <a:effectRef idx="0">
          <a:scrgbClr r="0" g="0" b="0"/>
        </a:effectRef>
        <a:fontRef idx="minor"/>
      </dsp:style>
    </dsp:sp>
    <dsp:sp modelId="{4BA36C64-20B8-A14E-8759-154A58F6D6C3}">
      <dsp:nvSpPr>
        <dsp:cNvPr id="0" name=""/>
        <dsp:cNvSpPr/>
      </dsp:nvSpPr>
      <dsp:spPr>
        <a:xfrm>
          <a:off x="4718099" y="1828797"/>
          <a:ext cx="1397806" cy="416173"/>
        </a:xfrm>
        <a:prstGeom prst="roundRect">
          <a:avLst/>
        </a:prstGeom>
        <a:gradFill flip="none" rotWithShape="0">
          <a:gsLst>
            <a:gs pos="0">
              <a:schemeClr val="bg1"/>
            </a:gs>
            <a:gs pos="100000">
              <a:srgbClr val="99C9C7"/>
            </a:gs>
          </a:gsLst>
          <a:lin ang="5400000" scaled="0"/>
          <a:tileRect/>
        </a:gradFill>
        <a:ln>
          <a:solidFill>
            <a:srgbClr val="186072"/>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rgbClr val="186072"/>
              </a:solidFill>
            </a:rPr>
            <a:t>Assure</a:t>
          </a:r>
          <a:endParaRPr lang="en-US" sz="2000" b="1" kern="1200" dirty="0">
            <a:solidFill>
              <a:srgbClr val="186072"/>
            </a:solidFill>
          </a:endParaRPr>
        </a:p>
      </dsp:txBody>
      <dsp:txXfrm>
        <a:off x="4738415" y="1849113"/>
        <a:ext cx="1357174" cy="375541"/>
      </dsp:txXfrm>
    </dsp:sp>
    <dsp:sp modelId="{6A2CC0A6-BC38-5041-A60B-0DABCA6762C7}">
      <dsp:nvSpPr>
        <dsp:cNvPr id="0" name=""/>
        <dsp:cNvSpPr/>
      </dsp:nvSpPr>
      <dsp:spPr>
        <a:xfrm>
          <a:off x="1705329" y="-405608"/>
          <a:ext cx="3858685" cy="3858685"/>
        </a:xfrm>
        <a:custGeom>
          <a:avLst/>
          <a:gdLst/>
          <a:ahLst/>
          <a:cxnLst/>
          <a:rect l="0" t="0" r="0" b="0"/>
          <a:pathLst>
            <a:path>
              <a:moveTo>
                <a:pt x="3676766" y="2747189"/>
              </a:moveTo>
              <a:arcTo wR="1929342" hR="1929342" stAng="1504860" swAng="566212"/>
            </a:path>
          </a:pathLst>
        </a:custGeom>
        <a:noFill/>
        <a:ln w="28575" cap="flat" cmpd="sng" algn="ctr">
          <a:solidFill>
            <a:srgbClr val="186072"/>
          </a:solidFill>
          <a:prstDash val="solid"/>
          <a:round/>
          <a:headEnd type="none" w="med" len="med"/>
          <a:tailEnd type="arrow" w="med" len="med"/>
        </a:ln>
        <a:effectLst/>
      </dsp:spPr>
      <dsp:style>
        <a:lnRef idx="1">
          <a:scrgbClr r="0" g="0" b="0"/>
        </a:lnRef>
        <a:fillRef idx="0">
          <a:scrgbClr r="0" g="0" b="0"/>
        </a:fillRef>
        <a:effectRef idx="0">
          <a:scrgbClr r="0" g="0" b="0"/>
        </a:effectRef>
        <a:fontRef idx="minor"/>
      </dsp:style>
    </dsp:sp>
    <dsp:sp modelId="{A691E03B-C59E-9A41-9D57-2D4EBEE14039}">
      <dsp:nvSpPr>
        <dsp:cNvPr id="0" name=""/>
        <dsp:cNvSpPr/>
      </dsp:nvSpPr>
      <dsp:spPr>
        <a:xfrm>
          <a:off x="4413360" y="2702170"/>
          <a:ext cx="1245361" cy="650629"/>
        </a:xfrm>
        <a:prstGeom prst="roundRect">
          <a:avLst/>
        </a:prstGeom>
        <a:gradFill flip="none" rotWithShape="0">
          <a:gsLst>
            <a:gs pos="0">
              <a:schemeClr val="bg1"/>
            </a:gs>
            <a:gs pos="100000">
              <a:srgbClr val="99C9C7"/>
            </a:gs>
          </a:gsLst>
          <a:lin ang="5400000" scaled="0"/>
          <a:tileRect/>
        </a:gradFill>
        <a:ln>
          <a:solidFill>
            <a:srgbClr val="186072"/>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rgbClr val="186072"/>
              </a:solidFill>
            </a:rPr>
            <a:t>Describe</a:t>
          </a:r>
          <a:endParaRPr lang="en-US" sz="2000" kern="1200" dirty="0">
            <a:solidFill>
              <a:srgbClr val="186072"/>
            </a:solidFill>
          </a:endParaRPr>
        </a:p>
      </dsp:txBody>
      <dsp:txXfrm>
        <a:off x="4445121" y="2733931"/>
        <a:ext cx="1181839" cy="587107"/>
      </dsp:txXfrm>
    </dsp:sp>
    <dsp:sp modelId="{FDC707AD-A140-C945-86F6-51E693510697}">
      <dsp:nvSpPr>
        <dsp:cNvPr id="0" name=""/>
        <dsp:cNvSpPr/>
      </dsp:nvSpPr>
      <dsp:spPr>
        <a:xfrm>
          <a:off x="1421441" y="180242"/>
          <a:ext cx="3858685" cy="3858685"/>
        </a:xfrm>
        <a:custGeom>
          <a:avLst/>
          <a:gdLst/>
          <a:ahLst/>
          <a:cxnLst/>
          <a:rect l="0" t="0" r="0" b="0"/>
          <a:pathLst>
            <a:path>
              <a:moveTo>
                <a:pt x="3302202" y="3284931"/>
              </a:moveTo>
              <a:arcTo wR="1929342" hR="1929342" stAng="2678240" swAng="822311"/>
            </a:path>
          </a:pathLst>
        </a:custGeom>
        <a:noFill/>
        <a:ln w="28575" cap="flat" cmpd="sng" algn="ctr">
          <a:solidFill>
            <a:srgbClr val="186072"/>
          </a:solidFill>
          <a:prstDash val="solid"/>
          <a:tailEnd type="arrow"/>
        </a:ln>
        <a:effectLst/>
      </dsp:spPr>
      <dsp:style>
        <a:lnRef idx="1">
          <a:scrgbClr r="0" g="0" b="0"/>
        </a:lnRef>
        <a:fillRef idx="0">
          <a:scrgbClr r="0" g="0" b="0"/>
        </a:fillRef>
        <a:effectRef idx="0">
          <a:scrgbClr r="0" g="0" b="0"/>
        </a:effectRef>
        <a:fontRef idx="minor"/>
      </dsp:style>
    </dsp:sp>
    <dsp:sp modelId="{1E7C3E94-8CB6-456F-B0D4-B3FA407A51A6}">
      <dsp:nvSpPr>
        <dsp:cNvPr id="0" name=""/>
        <dsp:cNvSpPr/>
      </dsp:nvSpPr>
      <dsp:spPr>
        <a:xfrm>
          <a:off x="2839324" y="3809994"/>
          <a:ext cx="1391524" cy="416173"/>
        </a:xfrm>
        <a:prstGeom prst="roundRect">
          <a:avLst/>
        </a:prstGeom>
        <a:gradFill flip="none" rotWithShape="0">
          <a:gsLst>
            <a:gs pos="0">
              <a:schemeClr val="bg1"/>
            </a:gs>
            <a:gs pos="100000">
              <a:srgbClr val="99C9C7"/>
            </a:gs>
          </a:gsLst>
          <a:lin ang="5400000" scaled="0"/>
          <a:tileRect/>
        </a:gradFill>
        <a:ln>
          <a:solidFill>
            <a:srgbClr val="186072"/>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rgbClr val="186072"/>
              </a:solidFill>
            </a:rPr>
            <a:t>Preserve</a:t>
          </a:r>
        </a:p>
      </dsp:txBody>
      <dsp:txXfrm>
        <a:off x="2859640" y="3830310"/>
        <a:ext cx="1350892" cy="375541"/>
      </dsp:txXfrm>
    </dsp:sp>
    <dsp:sp modelId="{0FD4A519-10D4-4EE7-AC3E-EBD7D85740E2}">
      <dsp:nvSpPr>
        <dsp:cNvPr id="0" name=""/>
        <dsp:cNvSpPr/>
      </dsp:nvSpPr>
      <dsp:spPr>
        <a:xfrm>
          <a:off x="1315400" y="114022"/>
          <a:ext cx="3858685" cy="3858685"/>
        </a:xfrm>
        <a:custGeom>
          <a:avLst/>
          <a:gdLst/>
          <a:ahLst/>
          <a:cxnLst/>
          <a:rect l="0" t="0" r="0" b="0"/>
          <a:pathLst>
            <a:path>
              <a:moveTo>
                <a:pt x="1272220" y="3743331"/>
              </a:moveTo>
              <a:arcTo wR="1929342" hR="1929342" stAng="6594784" swAng="1448309"/>
            </a:path>
          </a:pathLst>
        </a:custGeom>
        <a:noFill/>
        <a:ln w="28575" cap="flat" cmpd="sng" algn="ctr">
          <a:solidFill>
            <a:srgbClr val="186072"/>
          </a:solidFill>
          <a:prstDash val="solid"/>
          <a:round/>
          <a:headEnd type="none" w="med" len="med"/>
          <a:tailEnd type="arrow" w="med" len="med"/>
        </a:ln>
        <a:effectLst/>
      </dsp:spPr>
      <dsp:style>
        <a:lnRef idx="1">
          <a:scrgbClr r="0" g="0" b="0"/>
        </a:lnRef>
        <a:fillRef idx="0">
          <a:scrgbClr r="0" g="0" b="0"/>
        </a:fillRef>
        <a:effectRef idx="0">
          <a:scrgbClr r="0" g="0" b="0"/>
        </a:effectRef>
        <a:fontRef idx="minor"/>
      </dsp:style>
    </dsp:sp>
    <dsp:sp modelId="{25E735C8-6CA7-48F9-B4AF-4D9B92978769}">
      <dsp:nvSpPr>
        <dsp:cNvPr id="0" name=""/>
        <dsp:cNvSpPr/>
      </dsp:nvSpPr>
      <dsp:spPr>
        <a:xfrm>
          <a:off x="858144" y="2819401"/>
          <a:ext cx="1518772" cy="416173"/>
        </a:xfrm>
        <a:prstGeom prst="roundRect">
          <a:avLst/>
        </a:prstGeom>
        <a:gradFill flip="none" rotWithShape="0">
          <a:gsLst>
            <a:gs pos="0">
              <a:schemeClr val="bg1"/>
            </a:gs>
            <a:gs pos="100000">
              <a:srgbClr val="99C9C7"/>
            </a:gs>
          </a:gsLst>
          <a:lin ang="5400000" scaled="0"/>
          <a:tileRect/>
        </a:gradFill>
        <a:ln>
          <a:solidFill>
            <a:srgbClr val="457184"/>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rgbClr val="1A435D"/>
              </a:solidFill>
            </a:rPr>
            <a:t>Discover</a:t>
          </a:r>
        </a:p>
      </dsp:txBody>
      <dsp:txXfrm>
        <a:off x="878460" y="2839717"/>
        <a:ext cx="1478140" cy="375541"/>
      </dsp:txXfrm>
    </dsp:sp>
    <dsp:sp modelId="{7DFDE678-6B1C-4BBC-A38E-46FB50420688}">
      <dsp:nvSpPr>
        <dsp:cNvPr id="0" name=""/>
        <dsp:cNvSpPr/>
      </dsp:nvSpPr>
      <dsp:spPr>
        <a:xfrm>
          <a:off x="1304115" y="-28072"/>
          <a:ext cx="3858685" cy="3858685"/>
        </a:xfrm>
        <a:custGeom>
          <a:avLst/>
          <a:gdLst/>
          <a:ahLst/>
          <a:cxnLst/>
          <a:rect l="0" t="0" r="0" b="0"/>
          <a:pathLst>
            <a:path>
              <a:moveTo>
                <a:pt x="184444" y="2752564"/>
              </a:moveTo>
              <a:arcTo wR="1929342" hR="1929342" stAng="9284558" swAng="571669"/>
            </a:path>
          </a:pathLst>
        </a:custGeom>
        <a:noFill/>
        <a:ln w="28575" cap="flat" cmpd="sng" algn="ctr">
          <a:solidFill>
            <a:srgbClr val="186072"/>
          </a:solidFill>
          <a:prstDash val="solid"/>
          <a:round/>
          <a:headEnd type="none" w="med" len="med"/>
          <a:tailEnd type="arrow" w="med" len="med"/>
        </a:ln>
        <a:effectLst/>
      </dsp:spPr>
      <dsp:style>
        <a:lnRef idx="1">
          <a:scrgbClr r="0" g="0" b="0"/>
        </a:lnRef>
        <a:fillRef idx="0">
          <a:scrgbClr r="0" g="0" b="0"/>
        </a:fillRef>
        <a:effectRef idx="0">
          <a:scrgbClr r="0" g="0" b="0"/>
        </a:effectRef>
        <a:fontRef idx="minor"/>
      </dsp:style>
    </dsp:sp>
    <dsp:sp modelId="{E2536CDD-7DBF-4C6B-85BF-882FE6A71FDF}">
      <dsp:nvSpPr>
        <dsp:cNvPr id="0" name=""/>
        <dsp:cNvSpPr/>
      </dsp:nvSpPr>
      <dsp:spPr>
        <a:xfrm>
          <a:off x="705715" y="1904998"/>
          <a:ext cx="1287814" cy="416173"/>
        </a:xfrm>
        <a:prstGeom prst="roundRect">
          <a:avLst/>
        </a:prstGeom>
        <a:gradFill flip="none" rotWithShape="0">
          <a:gsLst>
            <a:gs pos="0">
              <a:schemeClr val="bg1"/>
            </a:gs>
            <a:gs pos="100000">
              <a:srgbClr val="99C9C7"/>
            </a:gs>
          </a:gsLst>
          <a:lin ang="5400000" scaled="0"/>
          <a:tileRect/>
        </a:gradFill>
        <a:ln>
          <a:solidFill>
            <a:srgbClr val="457184"/>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rgbClr val="1A435D"/>
              </a:solidFill>
            </a:rPr>
            <a:t>Integrate</a:t>
          </a:r>
        </a:p>
      </dsp:txBody>
      <dsp:txXfrm>
        <a:off x="726031" y="1925314"/>
        <a:ext cx="1247182" cy="375541"/>
      </dsp:txXfrm>
    </dsp:sp>
    <dsp:sp modelId="{049616A8-A793-4C77-8E33-8F4622C118F7}">
      <dsp:nvSpPr>
        <dsp:cNvPr id="0" name=""/>
        <dsp:cNvSpPr/>
      </dsp:nvSpPr>
      <dsp:spPr>
        <a:xfrm>
          <a:off x="1354683" y="218163"/>
          <a:ext cx="3858685" cy="3858685"/>
        </a:xfrm>
        <a:custGeom>
          <a:avLst/>
          <a:gdLst/>
          <a:ahLst/>
          <a:cxnLst/>
          <a:rect l="0" t="0" r="0" b="0"/>
          <a:pathLst>
            <a:path>
              <a:moveTo>
                <a:pt x="52342" y="1482989"/>
              </a:moveTo>
              <a:arcTo wR="1929342" hR="1929342" stAng="11602594" swAng="1130987"/>
            </a:path>
          </a:pathLst>
        </a:custGeom>
        <a:noFill/>
        <a:ln w="28575" cap="flat" cmpd="sng" algn="ctr">
          <a:solidFill>
            <a:srgbClr val="186072"/>
          </a:solidFill>
          <a:prstDash val="solid"/>
          <a:round/>
          <a:headEnd type="none" w="med" len="med"/>
          <a:tailEnd type="arrow" w="med" len="med"/>
        </a:ln>
        <a:effectLst/>
      </dsp:spPr>
      <dsp:style>
        <a:lnRef idx="1">
          <a:scrgbClr r="0" g="0" b="0"/>
        </a:lnRef>
        <a:fillRef idx="0">
          <a:scrgbClr r="0" g="0" b="0"/>
        </a:fillRef>
        <a:effectRef idx="0">
          <a:scrgbClr r="0" g="0" b="0"/>
        </a:effectRef>
        <a:fontRef idx="minor"/>
      </dsp:style>
    </dsp:sp>
    <dsp:sp modelId="{3204064E-86B9-4A1D-AC40-6B3607D41628}">
      <dsp:nvSpPr>
        <dsp:cNvPr id="0" name=""/>
        <dsp:cNvSpPr/>
      </dsp:nvSpPr>
      <dsp:spPr>
        <a:xfrm>
          <a:off x="1315312" y="533399"/>
          <a:ext cx="1279396" cy="416173"/>
        </a:xfrm>
        <a:prstGeom prst="roundRect">
          <a:avLst/>
        </a:prstGeom>
        <a:gradFill flip="none" rotWithShape="1">
          <a:gsLst>
            <a:gs pos="0">
              <a:schemeClr val="bg1"/>
            </a:gs>
            <a:gs pos="100000">
              <a:srgbClr val="99C9C7"/>
            </a:gs>
          </a:gsLst>
          <a:lin ang="5160000" scaled="0"/>
          <a:tileRect/>
        </a:gradFill>
        <a:ln>
          <a:solidFill>
            <a:srgbClr val="457184"/>
          </a:solid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smtClean="0">
              <a:solidFill>
                <a:srgbClr val="1A435D"/>
              </a:solidFill>
            </a:rPr>
            <a:t>Analyze</a:t>
          </a:r>
        </a:p>
      </dsp:txBody>
      <dsp:txXfrm>
        <a:off x="1335628" y="553715"/>
        <a:ext cx="1238764" cy="375541"/>
      </dsp:txXfrm>
    </dsp:sp>
    <dsp:sp modelId="{19FF4228-BCF6-4DBF-AEE0-CF82A986A726}">
      <dsp:nvSpPr>
        <dsp:cNvPr id="0" name=""/>
        <dsp:cNvSpPr/>
      </dsp:nvSpPr>
      <dsp:spPr>
        <a:xfrm>
          <a:off x="1296736" y="238121"/>
          <a:ext cx="3858685" cy="3858685"/>
        </a:xfrm>
        <a:custGeom>
          <a:avLst/>
          <a:gdLst/>
          <a:ahLst/>
          <a:cxnLst/>
          <a:rect l="0" t="0" r="0" b="0"/>
          <a:pathLst>
            <a:path>
              <a:moveTo>
                <a:pt x="1044957" y="214633"/>
              </a:moveTo>
              <a:arcTo wR="1929342" hR="1929342" stAng="14563017" swAng="881285"/>
            </a:path>
          </a:pathLst>
        </a:custGeom>
        <a:noFill/>
        <a:ln w="28575" cap="flat" cmpd="sng" algn="ctr">
          <a:solidFill>
            <a:srgbClr val="186072"/>
          </a:solidFill>
          <a:prstDash val="solid"/>
          <a:round/>
          <a:headEnd type="none" w="med" len="med"/>
          <a:tailEnd type="arrow" w="med" len="med"/>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657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3848645" y="0"/>
            <a:ext cx="2944283" cy="496570"/>
          </a:xfrm>
          <a:prstGeom prst="rect">
            <a:avLst/>
          </a:prstGeom>
        </p:spPr>
        <p:txBody>
          <a:bodyPr vert="horz" lIns="91440" tIns="45720" rIns="91440" bIns="45720" rtlCol="0"/>
          <a:lstStyle>
            <a:lvl1pPr algn="r">
              <a:defRPr sz="1200"/>
            </a:lvl1pPr>
          </a:lstStyle>
          <a:p>
            <a:fld id="{2E012B7E-7909-4FA7-926E-C51A5932CEAB}" type="datetimeFigureOut">
              <a:rPr lang="en-AU" smtClean="0"/>
              <a:pPr/>
              <a:t>20/06/2019</a:t>
            </a:fld>
            <a:endParaRPr lang="en-AU"/>
          </a:p>
        </p:txBody>
      </p:sp>
      <p:sp>
        <p:nvSpPr>
          <p:cNvPr id="4" name="Footer Placeholder 3"/>
          <p:cNvSpPr>
            <a:spLocks noGrp="1"/>
          </p:cNvSpPr>
          <p:nvPr>
            <p:ph type="ftr" sz="quarter" idx="2"/>
          </p:nvPr>
        </p:nvSpPr>
        <p:spPr>
          <a:xfrm>
            <a:off x="0" y="9433106"/>
            <a:ext cx="2944283" cy="496570"/>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p:cNvSpPr>
            <a:spLocks noGrp="1"/>
          </p:cNvSpPr>
          <p:nvPr>
            <p:ph type="sldNum" sz="quarter" idx="3"/>
          </p:nvPr>
        </p:nvSpPr>
        <p:spPr>
          <a:xfrm>
            <a:off x="3848645" y="9433106"/>
            <a:ext cx="2944283" cy="496570"/>
          </a:xfrm>
          <a:prstGeom prst="rect">
            <a:avLst/>
          </a:prstGeom>
        </p:spPr>
        <p:txBody>
          <a:bodyPr vert="horz" lIns="91440" tIns="45720" rIns="91440" bIns="45720" rtlCol="0" anchor="b"/>
          <a:lstStyle>
            <a:lvl1pPr algn="r">
              <a:defRPr sz="1200"/>
            </a:lvl1pPr>
          </a:lstStyle>
          <a:p>
            <a:fld id="{02B24774-1189-46B0-8C96-A7C6887FFEDD}" type="slidenum">
              <a:rPr lang="en-AU" smtClean="0"/>
              <a:pPr/>
              <a:t>‹#›</a:t>
            </a:fld>
            <a:endParaRPr lang="en-AU"/>
          </a:p>
        </p:txBody>
      </p:sp>
    </p:spTree>
    <p:extLst>
      <p:ext uri="{BB962C8B-B14F-4D97-AF65-F5344CB8AC3E}">
        <p14:creationId xmlns:p14="http://schemas.microsoft.com/office/powerpoint/2010/main" val="11354886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657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48645" y="0"/>
            <a:ext cx="2944283" cy="496570"/>
          </a:xfrm>
          <a:prstGeom prst="rect">
            <a:avLst/>
          </a:prstGeom>
        </p:spPr>
        <p:txBody>
          <a:bodyPr vert="horz" lIns="91440" tIns="45720" rIns="91440" bIns="45720" rtlCol="0"/>
          <a:lstStyle>
            <a:lvl1pPr algn="r">
              <a:defRPr sz="1200"/>
            </a:lvl1pPr>
          </a:lstStyle>
          <a:p>
            <a:fld id="{2F5C047D-D929-4838-B079-E81A4459044A}" type="datetimeFigureOut">
              <a:rPr lang="en-US" smtClean="0"/>
              <a:pPr/>
              <a:t>6/20/2019</a:t>
            </a:fld>
            <a:endParaRPr lang="en-US"/>
          </a:p>
        </p:txBody>
      </p:sp>
      <p:sp>
        <p:nvSpPr>
          <p:cNvPr id="4" name="Slide Image Placeholder 3"/>
          <p:cNvSpPr>
            <a:spLocks noGrp="1" noRot="1" noChangeAspect="1"/>
          </p:cNvSpPr>
          <p:nvPr>
            <p:ph type="sldImg" idx="2"/>
          </p:nvPr>
        </p:nvSpPr>
        <p:spPr>
          <a:xfrm>
            <a:off x="914400" y="744538"/>
            <a:ext cx="4965700" cy="37242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450" y="4717415"/>
            <a:ext cx="5435600" cy="446913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33106"/>
            <a:ext cx="2944283" cy="49657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48645" y="9433106"/>
            <a:ext cx="2944283" cy="496570"/>
          </a:xfrm>
          <a:prstGeom prst="rect">
            <a:avLst/>
          </a:prstGeom>
        </p:spPr>
        <p:txBody>
          <a:bodyPr vert="horz" lIns="91440" tIns="45720" rIns="91440" bIns="45720" rtlCol="0" anchor="b"/>
          <a:lstStyle>
            <a:lvl1pPr algn="r">
              <a:defRPr sz="1200"/>
            </a:lvl1pPr>
          </a:lstStyle>
          <a:p>
            <a:fld id="{68111CB4-F7F3-4A44-82E5-7DD80A152AA4}" type="slidenum">
              <a:rPr lang="en-US" smtClean="0"/>
              <a:pPr/>
              <a:t>‹#›</a:t>
            </a:fld>
            <a:endParaRPr lang="en-US"/>
          </a:p>
        </p:txBody>
      </p:sp>
    </p:spTree>
    <p:extLst>
      <p:ext uri="{BB962C8B-B14F-4D97-AF65-F5344CB8AC3E}">
        <p14:creationId xmlns:p14="http://schemas.microsoft.com/office/powerpoint/2010/main" val="3834332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ea typeface="ＭＳ Ｐゴシック" pitchFamily="34" charset="-128"/>
            </a:endParaRPr>
          </a:p>
        </p:txBody>
      </p:sp>
      <p:sp>
        <p:nvSpPr>
          <p:cNvPr id="40964" name="Slide Number Placeholder 3"/>
          <p:cNvSpPr txBox="1">
            <a:spLocks noGrp="1"/>
          </p:cNvSpPr>
          <p:nvPr/>
        </p:nvSpPr>
        <p:spPr bwMode="auto">
          <a:xfrm>
            <a:off x="3848988" y="9433305"/>
            <a:ext cx="2943976" cy="496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nchor="b"/>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r" fontAlgn="base">
              <a:spcBef>
                <a:spcPct val="0"/>
              </a:spcBef>
              <a:spcAft>
                <a:spcPct val="0"/>
              </a:spcAft>
            </a:pPr>
            <a:fld id="{C9D59F70-35B4-430D-9B07-EB1817B60C2A}" type="slidenum">
              <a:rPr lang="en-US" sz="1200">
                <a:solidFill>
                  <a:prstClr val="black"/>
                </a:solidFill>
              </a:rPr>
              <a:pPr algn="r" fontAlgn="base">
                <a:spcBef>
                  <a:spcPct val="0"/>
                </a:spcBef>
                <a:spcAft>
                  <a:spcPct val="0"/>
                </a:spcAft>
              </a:pPr>
              <a:t>1</a:t>
            </a:fld>
            <a:endParaRPr lang="en-US" sz="1200" dirty="0">
              <a:solidFill>
                <a:prstClr val="black"/>
              </a:solidFill>
            </a:endParaRPr>
          </a:p>
        </p:txBody>
      </p:sp>
    </p:spTree>
    <p:extLst>
      <p:ext uri="{BB962C8B-B14F-4D97-AF65-F5344CB8AC3E}">
        <p14:creationId xmlns:p14="http://schemas.microsoft.com/office/powerpoint/2010/main" val="22673557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8111CB4-F7F3-4A44-82E5-7DD80A152AA4}" type="slidenum">
              <a:rPr lang="en-US" smtClean="0"/>
              <a:pPr/>
              <a:t>2</a:t>
            </a:fld>
            <a:endParaRPr lang="en-US"/>
          </a:p>
        </p:txBody>
      </p:sp>
    </p:spTree>
    <p:extLst>
      <p:ext uri="{BB962C8B-B14F-4D97-AF65-F5344CB8AC3E}">
        <p14:creationId xmlns:p14="http://schemas.microsoft.com/office/powerpoint/2010/main" val="3290484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8111CB4-F7F3-4A44-82E5-7DD80A152AA4}" type="slidenum">
              <a:rPr lang="en-US" smtClean="0"/>
              <a:pPr/>
              <a:t>3</a:t>
            </a:fld>
            <a:endParaRPr lang="en-US"/>
          </a:p>
        </p:txBody>
      </p:sp>
    </p:spTree>
    <p:extLst>
      <p:ext uri="{BB962C8B-B14F-4D97-AF65-F5344CB8AC3E}">
        <p14:creationId xmlns:p14="http://schemas.microsoft.com/office/powerpoint/2010/main" val="32567916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8111CB4-F7F3-4A44-82E5-7DD80A152AA4}" type="slidenum">
              <a:rPr lang="en-US" smtClean="0"/>
              <a:pPr/>
              <a:t>4</a:t>
            </a:fld>
            <a:endParaRPr lang="en-US"/>
          </a:p>
        </p:txBody>
      </p:sp>
    </p:spTree>
    <p:extLst>
      <p:ext uri="{BB962C8B-B14F-4D97-AF65-F5344CB8AC3E}">
        <p14:creationId xmlns:p14="http://schemas.microsoft.com/office/powerpoint/2010/main" val="1499687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8111CB4-F7F3-4A44-82E5-7DD80A152AA4}" type="slidenum">
              <a:rPr lang="en-US" smtClean="0"/>
              <a:pPr/>
              <a:t>5</a:t>
            </a:fld>
            <a:endParaRPr lang="en-US"/>
          </a:p>
        </p:txBody>
      </p:sp>
    </p:spTree>
    <p:extLst>
      <p:ext uri="{BB962C8B-B14F-4D97-AF65-F5344CB8AC3E}">
        <p14:creationId xmlns:p14="http://schemas.microsoft.com/office/powerpoint/2010/main" val="41651067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xfrm>
            <a:off x="915988" y="744538"/>
            <a:ext cx="4965700" cy="3724275"/>
          </a:xfrm>
          <a:ln/>
        </p:spPr>
      </p:sp>
      <p:sp>
        <p:nvSpPr>
          <p:cNvPr id="44035" name="Notes Placeholder 2"/>
          <p:cNvSpPr>
            <a:spLocks noGrp="1"/>
          </p:cNvSpPr>
          <p:nvPr>
            <p:ph type="body" idx="1"/>
          </p:nvPr>
        </p:nvSpPr>
        <p:spPr>
          <a:noFill/>
          <a:ln/>
        </p:spPr>
        <p:txBody>
          <a:bodyPr/>
          <a:lstStyle/>
          <a:p>
            <a:r>
              <a:rPr lang="en-US" b="1" i="1" dirty="0" smtClean="0">
                <a:latin typeface="Arial" charset="0"/>
                <a:ea typeface="ＭＳ Ｐゴシック" pitchFamily="34" charset="-128"/>
              </a:rPr>
              <a:t>Survey of academic libraries in US and Canada.</a:t>
            </a:r>
          </a:p>
          <a:p>
            <a:r>
              <a:rPr lang="en-US" b="1" i="1" dirty="0" smtClean="0">
                <a:latin typeface="Arial" charset="0"/>
                <a:ea typeface="ＭＳ Ｐゴシック" pitchFamily="34" charset="-128"/>
              </a:rPr>
              <a:t>What the libraries are actually doing or planning to do re: Research Data Services</a:t>
            </a:r>
          </a:p>
          <a:p>
            <a:r>
              <a:rPr lang="en-US" b="1" i="1" dirty="0" smtClean="0">
                <a:latin typeface="Arial" charset="0"/>
                <a:ea typeface="ＭＳ Ｐゴシック" pitchFamily="34" charset="-128"/>
              </a:rPr>
              <a:t>A stratified panel of library directors in all types of academic libraries</a:t>
            </a:r>
          </a:p>
          <a:p>
            <a:r>
              <a:rPr lang="en-US" b="1" i="1" dirty="0" smtClean="0">
                <a:latin typeface="Arial" charset="0"/>
                <a:ea typeface="ＭＳ Ｐゴシック" pitchFamily="34" charset="-128"/>
              </a:rPr>
              <a:t> 223 ACRL libraries in 2011</a:t>
            </a:r>
          </a:p>
          <a:p>
            <a:r>
              <a:rPr lang="en-US" b="1" i="1" dirty="0" smtClean="0">
                <a:latin typeface="Arial" charset="0"/>
                <a:ea typeface="ＭＳ Ｐゴシック" pitchFamily="34" charset="-128"/>
              </a:rPr>
              <a:t>128 ACRL libraries in 2014 </a:t>
            </a:r>
          </a:p>
          <a:p>
            <a:endParaRPr lang="en-US" b="1" i="1" dirty="0" smtClean="0">
              <a:latin typeface="Arial" charset="0"/>
              <a:ea typeface="ＭＳ Ｐゴシック" pitchFamily="34" charset="-128"/>
            </a:endParaRPr>
          </a:p>
        </p:txBody>
      </p:sp>
      <p:sp>
        <p:nvSpPr>
          <p:cNvPr id="44036" name="Slide Number Placeholder 3"/>
          <p:cNvSpPr>
            <a:spLocks noGrp="1"/>
          </p:cNvSpPr>
          <p:nvPr>
            <p:ph type="sldNum" sz="quarter" idx="5"/>
          </p:nvPr>
        </p:nvSpPr>
        <p:spPr>
          <a:noFill/>
        </p:spPr>
        <p:txBody>
          <a:bodyPr/>
          <a:lstStyle/>
          <a:p>
            <a:fld id="{A3AAFFE5-8144-402B-A2F5-6C2973569EDF}" type="slidenum">
              <a:rPr lang="en-US" smtClean="0"/>
              <a:pPr/>
              <a:t>6</a:t>
            </a:fld>
            <a:endParaRPr lang="en-US" smtClean="0"/>
          </a:p>
        </p:txBody>
      </p:sp>
    </p:spTree>
    <p:extLst>
      <p:ext uri="{BB962C8B-B14F-4D97-AF65-F5344CB8AC3E}">
        <p14:creationId xmlns:p14="http://schemas.microsoft.com/office/powerpoint/2010/main" val="33867692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Like the research lifecycle, data has its own lifecycle—starting with the data management plan, and moving to collecting, assuring</a:t>
            </a:r>
            <a:r>
              <a:rPr lang="en-US" baseline="0" dirty="0" smtClean="0"/>
              <a:t> quality, </a:t>
            </a:r>
            <a:r>
              <a:rPr lang="en-US" dirty="0" smtClean="0"/>
              <a:t>describing, preserving, discovering, integrating, analyzing and using data. </a:t>
            </a:r>
            <a:r>
              <a:rPr lang="en-US" dirty="0" err="1" smtClean="0"/>
              <a:t>DataONE</a:t>
            </a:r>
            <a:r>
              <a:rPr lang="en-US" dirty="0" smtClean="0"/>
              <a:t> strives </a:t>
            </a:r>
            <a:r>
              <a:rPr lang="en-US" baseline="0" dirty="0" smtClean="0"/>
              <a:t>to understand key behavior and levels of knowledge at each step of this lifecycle. </a:t>
            </a:r>
            <a:endParaRPr lang="en-US" dirty="0"/>
          </a:p>
        </p:txBody>
      </p:sp>
      <p:sp>
        <p:nvSpPr>
          <p:cNvPr id="4" name="Slide Number Placeholder 3"/>
          <p:cNvSpPr>
            <a:spLocks noGrp="1"/>
          </p:cNvSpPr>
          <p:nvPr>
            <p:ph type="sldNum" sz="quarter" idx="10"/>
          </p:nvPr>
        </p:nvSpPr>
        <p:spPr/>
        <p:txBody>
          <a:bodyPr/>
          <a:lstStyle/>
          <a:p>
            <a:fld id="{E63BDE55-E386-4641-8667-096291CCF120}" type="slidenum">
              <a:rPr lang="en-US" smtClean="0"/>
              <a:pPr/>
              <a:t>7</a:t>
            </a:fld>
            <a:endParaRPr lang="en-US"/>
          </a:p>
        </p:txBody>
      </p:sp>
    </p:spTree>
    <p:extLst>
      <p:ext uri="{BB962C8B-B14F-4D97-AF65-F5344CB8AC3E}">
        <p14:creationId xmlns:p14="http://schemas.microsoft.com/office/powerpoint/2010/main" val="40515626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914400" y="744538"/>
            <a:ext cx="4965700" cy="3724275"/>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9" name="Shape 49"/>
          <p:cNvSpPr txBox="1">
            <a:spLocks noGrp="1"/>
          </p:cNvSpPr>
          <p:nvPr>
            <p:ph type="body" idx="1"/>
          </p:nvPr>
        </p:nvSpPr>
        <p:spPr>
          <a:xfrm>
            <a:off x="679451" y="4717415"/>
            <a:ext cx="5435599" cy="4469130"/>
          </a:xfrm>
          <a:prstGeom prst="rect">
            <a:avLst/>
          </a:prstGeom>
        </p:spPr>
        <p:txBody>
          <a:bodyPr lIns="91425" tIns="91425" rIns="91425" bIns="91425" anchor="t" anchorCtr="0">
            <a:noAutofit/>
          </a:bodyPr>
          <a:lstStyle/>
          <a:p>
            <a:pPr marL="990600" lvl="1" indent="0" rtl="0">
              <a:buClr>
                <a:schemeClr val="dk1"/>
              </a:buClr>
              <a:buSzPct val="80000"/>
              <a:buFont typeface="Courier New"/>
              <a:buNone/>
            </a:pPr>
            <a:r>
              <a:rPr lang="en-US" dirty="0" smtClean="0"/>
              <a:t>It</a:t>
            </a:r>
            <a:r>
              <a:rPr lang="en-US" baseline="0" dirty="0" smtClean="0"/>
              <a:t> is clear that k</a:t>
            </a:r>
            <a:r>
              <a:rPr lang="en-US" dirty="0" smtClean="0"/>
              <a:t>ey stakeholders may follow different paths in this lifecycle</a:t>
            </a:r>
            <a:r>
              <a:rPr lang="en-US" baseline="0" dirty="0" smtClean="0"/>
              <a:t> or be unaware of all steps or at least less concerned about certain steps. A</a:t>
            </a:r>
            <a:r>
              <a:rPr lang="en-US" dirty="0" smtClean="0"/>
              <a:t> researcher, for example,</a:t>
            </a:r>
            <a:r>
              <a:rPr lang="en-US" baseline="0" dirty="0" smtClean="0"/>
              <a:t> may </a:t>
            </a:r>
            <a:r>
              <a:rPr lang="en-US" dirty="0" smtClean="0"/>
              <a:t>often ignore parts of the lifecycle like describing data with metadata, preserving, discovering</a:t>
            </a:r>
            <a:r>
              <a:rPr lang="en-US" baseline="0" dirty="0" smtClean="0"/>
              <a:t> other’s data, or integrating data from disparate sources. They want to plan, collect good data and get right to analysis. </a:t>
            </a:r>
            <a:endParaRPr lang="en" dirty="0"/>
          </a:p>
        </p:txBody>
      </p:sp>
    </p:spTree>
    <p:extLst>
      <p:ext uri="{BB962C8B-B14F-4D97-AF65-F5344CB8AC3E}">
        <p14:creationId xmlns:p14="http://schemas.microsoft.com/office/powerpoint/2010/main" val="42083739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8111CB4-F7F3-4A44-82E5-7DD80A152AA4}" type="slidenum">
              <a:rPr lang="en-US" smtClean="0"/>
              <a:pPr/>
              <a:t>9</a:t>
            </a:fld>
            <a:endParaRPr lang="en-US"/>
          </a:p>
        </p:txBody>
      </p:sp>
    </p:spTree>
    <p:extLst>
      <p:ext uri="{BB962C8B-B14F-4D97-AF65-F5344CB8AC3E}">
        <p14:creationId xmlns:p14="http://schemas.microsoft.com/office/powerpoint/2010/main" val="22490145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i="1" baseline="0" dirty="0" smtClean="0"/>
              <a:t>N=743</a:t>
            </a:r>
            <a:endParaRPr lang="en-US" b="1" i="1" dirty="0"/>
          </a:p>
        </p:txBody>
      </p:sp>
      <p:sp>
        <p:nvSpPr>
          <p:cNvPr id="4" name="Slide Number Placeholder 3"/>
          <p:cNvSpPr>
            <a:spLocks noGrp="1"/>
          </p:cNvSpPr>
          <p:nvPr>
            <p:ph type="sldNum" sz="quarter" idx="10"/>
          </p:nvPr>
        </p:nvSpPr>
        <p:spPr/>
        <p:txBody>
          <a:bodyPr/>
          <a:lstStyle/>
          <a:p>
            <a:fld id="{68111CB4-F7F3-4A44-82E5-7DD80A152AA4}" type="slidenum">
              <a:rPr lang="en-US" smtClean="0"/>
              <a:pPr/>
              <a:t>10</a:t>
            </a:fld>
            <a:endParaRPr lang="en-US"/>
          </a:p>
        </p:txBody>
      </p:sp>
    </p:spTree>
    <p:extLst>
      <p:ext uri="{BB962C8B-B14F-4D97-AF65-F5344CB8AC3E}">
        <p14:creationId xmlns:p14="http://schemas.microsoft.com/office/powerpoint/2010/main" val="10906165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8111CB4-F7F3-4A44-82E5-7DD80A152AA4}" type="slidenum">
              <a:rPr lang="en-US" smtClean="0"/>
              <a:pPr/>
              <a:t>11</a:t>
            </a:fld>
            <a:endParaRPr lang="en-US"/>
          </a:p>
        </p:txBody>
      </p:sp>
    </p:spTree>
    <p:extLst>
      <p:ext uri="{BB962C8B-B14F-4D97-AF65-F5344CB8AC3E}">
        <p14:creationId xmlns:p14="http://schemas.microsoft.com/office/powerpoint/2010/main" val="7742311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63BDE55-E386-4641-8667-096291CCF120}" type="slidenum">
              <a:rPr lang="en-US" smtClean="0"/>
              <a:pPr/>
              <a:t>12</a:t>
            </a:fld>
            <a:endParaRPr lang="en-US"/>
          </a:p>
        </p:txBody>
      </p:sp>
    </p:spTree>
    <p:extLst>
      <p:ext uri="{BB962C8B-B14F-4D97-AF65-F5344CB8AC3E}">
        <p14:creationId xmlns:p14="http://schemas.microsoft.com/office/powerpoint/2010/main" val="32508710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smtClean="0">
              <a:solidFill>
                <a:schemeClr val="tx1"/>
              </a:solidFill>
              <a:effectLst/>
              <a:latin typeface="+mn-lt"/>
              <a:ea typeface="+mn-ea"/>
              <a:cs typeface="+mn-cs"/>
            </a:endParaRPr>
          </a:p>
          <a:p>
            <a:r>
              <a:rPr lang="en-US" sz="1200" b="0" i="0" u="none" strike="noStrike" kern="1200" dirty="0" smtClean="0">
                <a:solidFill>
                  <a:schemeClr val="tx1"/>
                </a:solidFill>
                <a:effectLst/>
                <a:latin typeface="+mn-lt"/>
                <a:ea typeface="+mn-ea"/>
                <a:cs typeface="+mn-cs"/>
              </a:rPr>
              <a:t>*yes only responses*</a:t>
            </a:r>
          </a:p>
          <a:p>
            <a:r>
              <a:rPr lang="en-US" sz="1200" b="0" i="0" u="none" strike="noStrike" kern="1200" dirty="0" smtClean="0">
                <a:solidFill>
                  <a:schemeClr val="tx1"/>
                </a:solidFill>
                <a:effectLst/>
                <a:latin typeface="+mn-lt"/>
                <a:ea typeface="+mn-ea"/>
                <a:cs typeface="+mn-cs"/>
              </a:rPr>
              <a:t>Outreach/collaboration with other RDS providers (n=107)</a:t>
            </a:r>
            <a:r>
              <a:rPr lang="en-US" dirty="0" smtClean="0"/>
              <a:t> </a:t>
            </a:r>
          </a:p>
          <a:p>
            <a:r>
              <a:rPr lang="en-US" sz="1200" b="0" i="0" u="none" strike="noStrike" kern="1200" dirty="0" smtClean="0">
                <a:solidFill>
                  <a:schemeClr val="tx1"/>
                </a:solidFill>
                <a:effectLst/>
                <a:latin typeface="+mn-lt"/>
                <a:ea typeface="+mn-ea"/>
                <a:cs typeface="+mn-cs"/>
              </a:rPr>
              <a:t>Consulting on data and metadata standards (n=105)</a:t>
            </a:r>
            <a:r>
              <a:rPr lang="en-US" dirty="0" smtClean="0"/>
              <a:t> </a:t>
            </a:r>
          </a:p>
          <a:p>
            <a:r>
              <a:rPr lang="en-US" sz="1200" b="0" i="0" u="none" strike="noStrike" kern="1200" dirty="0" smtClean="0">
                <a:solidFill>
                  <a:schemeClr val="tx1"/>
                </a:solidFill>
                <a:effectLst/>
                <a:latin typeface="+mn-lt"/>
                <a:ea typeface="+mn-ea"/>
                <a:cs typeface="+mn-cs"/>
              </a:rPr>
              <a:t>Consulting on data </a:t>
            </a:r>
            <a:r>
              <a:rPr lang="en-US" sz="1200" b="0" i="0" u="none" strike="noStrike" kern="1200" dirty="0" err="1" smtClean="0">
                <a:solidFill>
                  <a:schemeClr val="tx1"/>
                </a:solidFill>
                <a:effectLst/>
                <a:latin typeface="+mn-lt"/>
                <a:ea typeface="+mn-ea"/>
                <a:cs typeface="+mn-cs"/>
              </a:rPr>
              <a:t>mgt</a:t>
            </a:r>
            <a:r>
              <a:rPr lang="en-US" sz="1200" b="0" i="0" u="none" strike="noStrike" kern="1200" dirty="0" smtClean="0">
                <a:solidFill>
                  <a:schemeClr val="tx1"/>
                </a:solidFill>
                <a:effectLst/>
                <a:latin typeface="+mn-lt"/>
                <a:ea typeface="+mn-ea"/>
                <a:cs typeface="+mn-cs"/>
              </a:rPr>
              <a:t> plans (n=107)</a:t>
            </a:r>
            <a:r>
              <a:rPr lang="en-US" dirty="0" smtClean="0"/>
              <a:t> </a:t>
            </a:r>
          </a:p>
          <a:p>
            <a:r>
              <a:rPr lang="en-US" sz="1200" b="0" i="0" u="none" strike="noStrike" kern="1200" dirty="0" smtClean="0">
                <a:solidFill>
                  <a:schemeClr val="tx1"/>
                </a:solidFill>
                <a:effectLst/>
                <a:latin typeface="+mn-lt"/>
                <a:ea typeface="+mn-ea"/>
                <a:cs typeface="+mn-cs"/>
              </a:rPr>
              <a:t>Training colleagues on RDS (n=95)</a:t>
            </a:r>
            <a:r>
              <a:rPr lang="en-US" dirty="0" smtClean="0"/>
              <a:t> </a:t>
            </a:r>
          </a:p>
          <a:p>
            <a:r>
              <a:rPr lang="en-US" sz="1200" b="0" i="0" u="none" strike="noStrike" kern="1200" dirty="0" smtClean="0">
                <a:solidFill>
                  <a:schemeClr val="tx1"/>
                </a:solidFill>
                <a:effectLst/>
                <a:latin typeface="+mn-lt"/>
                <a:ea typeface="+mn-ea"/>
                <a:cs typeface="+mn-cs"/>
              </a:rPr>
              <a:t>Involved in policy development/planning (n=95)</a:t>
            </a:r>
            <a:r>
              <a:rPr lang="en-US" dirty="0" smtClean="0"/>
              <a:t> </a:t>
            </a:r>
          </a:p>
          <a:p>
            <a:r>
              <a:rPr lang="en-US" sz="1200" b="0" i="0" u="none" strike="noStrike" kern="1200" dirty="0" smtClean="0">
                <a:solidFill>
                  <a:schemeClr val="tx1"/>
                </a:solidFill>
                <a:effectLst/>
                <a:latin typeface="+mn-lt"/>
                <a:ea typeface="+mn-ea"/>
                <a:cs typeface="+mn-cs"/>
              </a:rPr>
              <a:t>Discussing RDS with others (n=95)</a:t>
            </a:r>
            <a:r>
              <a:rPr lang="en-US" dirty="0" smtClean="0"/>
              <a:t> </a:t>
            </a:r>
            <a:endParaRPr lang="en-US" dirty="0"/>
          </a:p>
        </p:txBody>
      </p:sp>
      <p:sp>
        <p:nvSpPr>
          <p:cNvPr id="4" name="Slide Number Placeholder 3"/>
          <p:cNvSpPr>
            <a:spLocks noGrp="1"/>
          </p:cNvSpPr>
          <p:nvPr>
            <p:ph type="sldNum" sz="quarter" idx="10"/>
          </p:nvPr>
        </p:nvSpPr>
        <p:spPr/>
        <p:txBody>
          <a:bodyPr/>
          <a:lstStyle/>
          <a:p>
            <a:fld id="{30CBA653-862D-4DFA-BCDC-C8371ACD8A2B}" type="slidenum">
              <a:rPr lang="en-US" smtClean="0"/>
              <a:t>13</a:t>
            </a:fld>
            <a:endParaRPr lang="en-US"/>
          </a:p>
        </p:txBody>
      </p:sp>
    </p:spTree>
    <p:extLst>
      <p:ext uri="{BB962C8B-B14F-4D97-AF65-F5344CB8AC3E}">
        <p14:creationId xmlns:p14="http://schemas.microsoft.com/office/powerpoint/2010/main" val="22151537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smtClean="0">
                <a:solidFill>
                  <a:schemeClr val="tx1"/>
                </a:solidFill>
                <a:effectLst/>
                <a:latin typeface="+mn-lt"/>
                <a:ea typeface="+mn-ea"/>
                <a:cs typeface="+mn-cs"/>
              </a:rPr>
              <a:t>*Yes only*</a:t>
            </a:r>
          </a:p>
          <a:p>
            <a:r>
              <a:rPr lang="en-US" sz="1200" b="0" i="0" u="none" strike="noStrike" kern="1200" dirty="0" smtClean="0">
                <a:solidFill>
                  <a:schemeClr val="tx1"/>
                </a:solidFill>
                <a:effectLst/>
                <a:latin typeface="+mn-lt"/>
                <a:ea typeface="+mn-ea"/>
                <a:cs typeface="+mn-cs"/>
              </a:rPr>
              <a:t>ID datasets (n=106)</a:t>
            </a:r>
            <a:r>
              <a:rPr lang="en-US" dirty="0" smtClean="0"/>
              <a:t> </a:t>
            </a:r>
          </a:p>
          <a:p>
            <a:r>
              <a:rPr lang="en-US" sz="1200" b="0" i="0" u="none" strike="noStrike" kern="1200" dirty="0" smtClean="0">
                <a:solidFill>
                  <a:schemeClr val="tx1"/>
                </a:solidFill>
                <a:effectLst/>
                <a:latin typeface="+mn-lt"/>
                <a:ea typeface="+mn-ea"/>
                <a:cs typeface="+mn-cs"/>
              </a:rPr>
              <a:t>Direct participation with researchers (n=94)</a:t>
            </a:r>
            <a:r>
              <a:rPr lang="en-US" dirty="0" smtClean="0"/>
              <a:t> </a:t>
            </a:r>
          </a:p>
          <a:p>
            <a:r>
              <a:rPr lang="en-US" sz="1200" b="0" i="0" u="none" strike="noStrike" kern="1200" dirty="0" smtClean="0">
                <a:solidFill>
                  <a:schemeClr val="tx1"/>
                </a:solidFill>
                <a:effectLst/>
                <a:latin typeface="+mn-lt"/>
                <a:ea typeface="+mn-ea"/>
                <a:cs typeface="+mn-cs"/>
              </a:rPr>
              <a:t>Creating web guides (n=100)</a:t>
            </a:r>
            <a:r>
              <a:rPr lang="en-US" dirty="0" smtClean="0"/>
              <a:t> </a:t>
            </a:r>
          </a:p>
          <a:p>
            <a:r>
              <a:rPr lang="en-US" sz="1200" b="0" i="0" u="none" strike="noStrike" kern="1200" dirty="0" smtClean="0">
                <a:solidFill>
                  <a:schemeClr val="tx1"/>
                </a:solidFill>
                <a:effectLst/>
                <a:latin typeface="+mn-lt"/>
                <a:ea typeface="+mn-ea"/>
                <a:cs typeface="+mn-cs"/>
              </a:rPr>
              <a:t>Providing tech support for finding/citing data (n=101)</a:t>
            </a:r>
            <a:r>
              <a:rPr lang="en-US" dirty="0" smtClean="0"/>
              <a:t> </a:t>
            </a:r>
          </a:p>
          <a:p>
            <a:r>
              <a:rPr lang="en-US" sz="1200" b="0" i="0" u="none" strike="noStrike" kern="1200" dirty="0" smtClean="0">
                <a:solidFill>
                  <a:schemeClr val="tx1"/>
                </a:solidFill>
                <a:effectLst/>
                <a:latin typeface="+mn-lt"/>
                <a:ea typeface="+mn-ea"/>
                <a:cs typeface="+mn-cs"/>
              </a:rPr>
              <a:t>Providing ref. support for RDS (n=101)</a:t>
            </a:r>
            <a:r>
              <a:rPr lang="en-US" dirty="0" smtClean="0"/>
              <a:t> </a:t>
            </a:r>
            <a:endParaRPr lang="en-US" dirty="0"/>
          </a:p>
        </p:txBody>
      </p:sp>
      <p:sp>
        <p:nvSpPr>
          <p:cNvPr id="4" name="Slide Number Placeholder 3"/>
          <p:cNvSpPr>
            <a:spLocks noGrp="1"/>
          </p:cNvSpPr>
          <p:nvPr>
            <p:ph type="sldNum" sz="quarter" idx="10"/>
          </p:nvPr>
        </p:nvSpPr>
        <p:spPr/>
        <p:txBody>
          <a:bodyPr/>
          <a:lstStyle/>
          <a:p>
            <a:fld id="{30CBA653-862D-4DFA-BCDC-C8371ACD8A2B}" type="slidenum">
              <a:rPr lang="en-US" smtClean="0"/>
              <a:t>14</a:t>
            </a:fld>
            <a:endParaRPr lang="en-US"/>
          </a:p>
        </p:txBody>
      </p:sp>
    </p:spTree>
    <p:extLst>
      <p:ext uri="{BB962C8B-B14F-4D97-AF65-F5344CB8AC3E}">
        <p14:creationId xmlns:p14="http://schemas.microsoft.com/office/powerpoint/2010/main" val="39877504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8111CB4-F7F3-4A44-82E5-7DD80A152AA4}" type="slidenum">
              <a:rPr lang="en-US" smtClean="0"/>
              <a:pPr/>
              <a:t>15</a:t>
            </a:fld>
            <a:endParaRPr lang="en-US"/>
          </a:p>
        </p:txBody>
      </p:sp>
    </p:spTree>
    <p:extLst>
      <p:ext uri="{BB962C8B-B14F-4D97-AF65-F5344CB8AC3E}">
        <p14:creationId xmlns:p14="http://schemas.microsoft.com/office/powerpoint/2010/main" val="36543971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8111CB4-F7F3-4A44-82E5-7DD80A152AA4}" type="slidenum">
              <a:rPr lang="en-US" smtClean="0"/>
              <a:pPr/>
              <a:t>16</a:t>
            </a:fld>
            <a:endParaRPr lang="en-US"/>
          </a:p>
        </p:txBody>
      </p:sp>
    </p:spTree>
    <p:extLst>
      <p:ext uri="{BB962C8B-B14F-4D97-AF65-F5344CB8AC3E}">
        <p14:creationId xmlns:p14="http://schemas.microsoft.com/office/powerpoint/2010/main" val="482805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4DA966-BDE1-4CAD-B0CE-BD839532AA77}" type="slidenum">
              <a:rPr lang="en-US" smtClean="0"/>
              <a:t>18</a:t>
            </a:fld>
            <a:endParaRPr lang="en-US"/>
          </a:p>
        </p:txBody>
      </p:sp>
    </p:spTree>
    <p:extLst>
      <p:ext uri="{BB962C8B-B14F-4D97-AF65-F5344CB8AC3E}">
        <p14:creationId xmlns:p14="http://schemas.microsoft.com/office/powerpoint/2010/main" val="35701332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B04DA966-BDE1-4CAD-B0CE-BD839532AA77}" type="slidenum">
              <a:rPr lang="en-US" smtClean="0"/>
              <a:t>19</a:t>
            </a:fld>
            <a:endParaRPr lang="en-US"/>
          </a:p>
        </p:txBody>
      </p:sp>
    </p:spTree>
    <p:extLst>
      <p:ext uri="{BB962C8B-B14F-4D97-AF65-F5344CB8AC3E}">
        <p14:creationId xmlns:p14="http://schemas.microsoft.com/office/powerpoint/2010/main" val="8866685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4DA966-BDE1-4CAD-B0CE-BD839532AA77}" type="slidenum">
              <a:rPr lang="en-US" smtClean="0"/>
              <a:t>20</a:t>
            </a:fld>
            <a:endParaRPr lang="en-US"/>
          </a:p>
        </p:txBody>
      </p:sp>
    </p:spTree>
    <p:extLst>
      <p:ext uri="{BB962C8B-B14F-4D97-AF65-F5344CB8AC3E}">
        <p14:creationId xmlns:p14="http://schemas.microsoft.com/office/powerpoint/2010/main" val="41237462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N=2021</a:t>
            </a:r>
          </a:p>
          <a:p>
            <a:endParaRPr lang="en-US" dirty="0"/>
          </a:p>
        </p:txBody>
      </p:sp>
      <p:sp>
        <p:nvSpPr>
          <p:cNvPr id="4" name="Slide Number Placeholder 3"/>
          <p:cNvSpPr>
            <a:spLocks noGrp="1"/>
          </p:cNvSpPr>
          <p:nvPr>
            <p:ph type="sldNum" sz="quarter" idx="10"/>
          </p:nvPr>
        </p:nvSpPr>
        <p:spPr/>
        <p:txBody>
          <a:bodyPr/>
          <a:lstStyle/>
          <a:p>
            <a:fld id="{B04DA966-BDE1-4CAD-B0CE-BD839532AA77}" type="slidenum">
              <a:rPr lang="en-US" smtClean="0"/>
              <a:t>21</a:t>
            </a:fld>
            <a:endParaRPr lang="en-US"/>
          </a:p>
        </p:txBody>
      </p:sp>
    </p:spTree>
    <p:extLst>
      <p:ext uri="{BB962C8B-B14F-4D97-AF65-F5344CB8AC3E}">
        <p14:creationId xmlns:p14="http://schemas.microsoft.com/office/powerpoint/2010/main" val="39873474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4DA966-BDE1-4CAD-B0CE-BD839532AA77}" type="slidenum">
              <a:rPr lang="en-US" smtClean="0"/>
              <a:t>22</a:t>
            </a:fld>
            <a:endParaRPr lang="en-US"/>
          </a:p>
        </p:txBody>
      </p:sp>
    </p:spTree>
    <p:extLst>
      <p:ext uri="{BB962C8B-B14F-4D97-AF65-F5344CB8AC3E}">
        <p14:creationId xmlns:p14="http://schemas.microsoft.com/office/powerpoint/2010/main" val="27265361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8111CB4-F7F3-4A44-82E5-7DD80A152AA4}" type="slidenum">
              <a:rPr lang="en-US" smtClean="0"/>
              <a:pPr/>
              <a:t>23</a:t>
            </a:fld>
            <a:endParaRPr lang="en-US"/>
          </a:p>
        </p:txBody>
      </p:sp>
    </p:spTree>
    <p:extLst>
      <p:ext uri="{BB962C8B-B14F-4D97-AF65-F5344CB8AC3E}">
        <p14:creationId xmlns:p14="http://schemas.microsoft.com/office/powerpoint/2010/main" val="36616060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8111CB4-F7F3-4A44-82E5-7DD80A152AA4}" type="slidenum">
              <a:rPr lang="en-US" smtClean="0"/>
              <a:pPr/>
              <a:t>26</a:t>
            </a:fld>
            <a:endParaRPr lang="en-US"/>
          </a:p>
        </p:txBody>
      </p:sp>
    </p:spTree>
    <p:extLst>
      <p:ext uri="{BB962C8B-B14F-4D97-AF65-F5344CB8AC3E}">
        <p14:creationId xmlns:p14="http://schemas.microsoft.com/office/powerpoint/2010/main" val="14493563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smtClean="0">
              <a:ea typeface="ＭＳ Ｐゴシック" pitchFamily="34" charset="-128"/>
            </a:endParaRPr>
          </a:p>
        </p:txBody>
      </p:sp>
      <p:sp>
        <p:nvSpPr>
          <p:cNvPr id="4301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34874" indent="-282643" eaLnBrk="0" hangingPunct="0">
              <a:defRPr sz="2400">
                <a:solidFill>
                  <a:schemeClr val="tx1"/>
                </a:solidFill>
                <a:latin typeface="Arial" charset="0"/>
                <a:ea typeface="ＭＳ Ｐゴシック" pitchFamily="34" charset="-128"/>
              </a:defRPr>
            </a:lvl2pPr>
            <a:lvl3pPr marL="1130576" indent="-226114" eaLnBrk="0" hangingPunct="0">
              <a:defRPr sz="2400">
                <a:solidFill>
                  <a:schemeClr val="tx1"/>
                </a:solidFill>
                <a:latin typeface="Arial" charset="0"/>
                <a:ea typeface="ＭＳ Ｐゴシック" pitchFamily="34" charset="-128"/>
              </a:defRPr>
            </a:lvl3pPr>
            <a:lvl4pPr marL="1582807" indent="-226114" eaLnBrk="0" hangingPunct="0">
              <a:defRPr sz="2400">
                <a:solidFill>
                  <a:schemeClr val="tx1"/>
                </a:solidFill>
                <a:latin typeface="Arial" charset="0"/>
                <a:ea typeface="ＭＳ Ｐゴシック" pitchFamily="34" charset="-128"/>
              </a:defRPr>
            </a:lvl4pPr>
            <a:lvl5pPr marL="2035037" indent="-226114" eaLnBrk="0" hangingPunct="0">
              <a:defRPr sz="2400">
                <a:solidFill>
                  <a:schemeClr val="tx1"/>
                </a:solidFill>
                <a:latin typeface="Arial" charset="0"/>
                <a:ea typeface="ＭＳ Ｐゴシック" pitchFamily="34" charset="-128"/>
              </a:defRPr>
            </a:lvl5pPr>
            <a:lvl6pPr marL="2487265" indent="-226114" eaLnBrk="0" fontAlgn="base" hangingPunct="0">
              <a:spcBef>
                <a:spcPct val="0"/>
              </a:spcBef>
              <a:spcAft>
                <a:spcPct val="0"/>
              </a:spcAft>
              <a:defRPr sz="2400">
                <a:solidFill>
                  <a:schemeClr val="tx1"/>
                </a:solidFill>
                <a:latin typeface="Arial" charset="0"/>
                <a:ea typeface="ＭＳ Ｐゴシック" pitchFamily="34" charset="-128"/>
              </a:defRPr>
            </a:lvl6pPr>
            <a:lvl7pPr marL="2939496" indent="-226114" eaLnBrk="0" fontAlgn="base" hangingPunct="0">
              <a:spcBef>
                <a:spcPct val="0"/>
              </a:spcBef>
              <a:spcAft>
                <a:spcPct val="0"/>
              </a:spcAft>
              <a:defRPr sz="2400">
                <a:solidFill>
                  <a:schemeClr val="tx1"/>
                </a:solidFill>
                <a:latin typeface="Arial" charset="0"/>
                <a:ea typeface="ＭＳ Ｐゴシック" pitchFamily="34" charset="-128"/>
              </a:defRPr>
            </a:lvl7pPr>
            <a:lvl8pPr marL="3391726" indent="-226114" eaLnBrk="0" fontAlgn="base" hangingPunct="0">
              <a:spcBef>
                <a:spcPct val="0"/>
              </a:spcBef>
              <a:spcAft>
                <a:spcPct val="0"/>
              </a:spcAft>
              <a:defRPr sz="2400">
                <a:solidFill>
                  <a:schemeClr val="tx1"/>
                </a:solidFill>
                <a:latin typeface="Arial" charset="0"/>
                <a:ea typeface="ＭＳ Ｐゴシック" pitchFamily="34" charset="-128"/>
              </a:defRPr>
            </a:lvl8pPr>
            <a:lvl9pPr marL="3843956" indent="-226114" eaLnBrk="0" fontAlgn="base" hangingPunct="0">
              <a:spcBef>
                <a:spcPct val="0"/>
              </a:spcBef>
              <a:spcAft>
                <a:spcPct val="0"/>
              </a:spcAft>
              <a:defRPr sz="2400">
                <a:solidFill>
                  <a:schemeClr val="tx1"/>
                </a:solidFill>
                <a:latin typeface="Arial" charset="0"/>
                <a:ea typeface="ＭＳ Ｐゴシック" pitchFamily="34" charset="-128"/>
              </a:defRPr>
            </a:lvl9pPr>
          </a:lstStyle>
          <a:p>
            <a:pPr>
              <a:defRPr/>
            </a:pPr>
            <a:fld id="{6122A806-AD31-4EE4-A0AE-4B3A80C868A3}" type="slidenum">
              <a:rPr lang="en-US" sz="1200">
                <a:solidFill>
                  <a:prstClr val="black"/>
                </a:solidFill>
              </a:rPr>
              <a:pPr>
                <a:defRPr/>
              </a:pPr>
              <a:t>27</a:t>
            </a:fld>
            <a:endParaRPr lang="en-US" sz="1200">
              <a:solidFill>
                <a:prstClr val="black"/>
              </a:solidFill>
            </a:endParaRPr>
          </a:p>
        </p:txBody>
      </p:sp>
    </p:spTree>
    <p:extLst>
      <p:ext uri="{BB962C8B-B14F-4D97-AF65-F5344CB8AC3E}">
        <p14:creationId xmlns:p14="http://schemas.microsoft.com/office/powerpoint/2010/main" val="32648308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FI" dirty="0" smtClean="0"/>
              <a:t>The</a:t>
            </a:r>
            <a:r>
              <a:rPr lang="sv-FI" baseline="0" dirty="0" smtClean="0"/>
              <a:t> </a:t>
            </a:r>
            <a:r>
              <a:rPr lang="sv-FI" baseline="0" dirty="0" err="1" smtClean="0"/>
              <a:t>project</a:t>
            </a:r>
            <a:r>
              <a:rPr lang="sv-FI" baseline="0" dirty="0" smtClean="0"/>
              <a:t> </a:t>
            </a:r>
            <a:r>
              <a:rPr lang="sv-FI" baseline="0" dirty="0" err="1" smtClean="0"/>
              <a:t>included</a:t>
            </a:r>
            <a:r>
              <a:rPr lang="sv-FI" baseline="0" dirty="0" smtClean="0"/>
              <a:t> focus </a:t>
            </a:r>
            <a:r>
              <a:rPr lang="sv-FI" baseline="0" dirty="0" err="1" smtClean="0"/>
              <a:t>groups</a:t>
            </a:r>
            <a:r>
              <a:rPr lang="sv-FI" baseline="0" dirty="0" smtClean="0"/>
              <a:t> and </a:t>
            </a:r>
            <a:r>
              <a:rPr lang="sv-FI" baseline="0" dirty="0" err="1" smtClean="0"/>
              <a:t>interviews</a:t>
            </a:r>
            <a:r>
              <a:rPr lang="sv-FI" baseline="0" dirty="0" smtClean="0"/>
              <a:t> in the United States and United </a:t>
            </a:r>
            <a:r>
              <a:rPr lang="sv-FI" baseline="0" dirty="0" err="1" smtClean="0"/>
              <a:t>Kingdom</a:t>
            </a:r>
            <a:r>
              <a:rPr lang="sv-FI" baseline="0" dirty="0" smtClean="0"/>
              <a:t> and an international survey </a:t>
            </a:r>
            <a:r>
              <a:rPr lang="sv-FI" baseline="0" dirty="0" err="1" smtClean="0"/>
              <a:t>with</a:t>
            </a:r>
            <a:r>
              <a:rPr lang="sv-FI" baseline="0" dirty="0" smtClean="0"/>
              <a:t> 1000 </a:t>
            </a:r>
            <a:r>
              <a:rPr lang="sv-FI" baseline="0" dirty="0" err="1" smtClean="0"/>
              <a:t>responses</a:t>
            </a:r>
            <a:r>
              <a:rPr lang="sv-FI" baseline="0" dirty="0" smtClean="0"/>
              <a:t>. </a:t>
            </a:r>
            <a:endParaRPr lang="en-US" dirty="0" smtClean="0"/>
          </a:p>
          <a:p>
            <a:endParaRPr lang="en-US" dirty="0" smtClean="0"/>
          </a:p>
          <a:p>
            <a:r>
              <a:rPr lang="en-US" dirty="0" smtClean="0"/>
              <a:t>31 October 2014 through 16 January 2015</a:t>
            </a:r>
          </a:p>
          <a:p>
            <a:r>
              <a:rPr lang="en-US" dirty="0" smtClean="0"/>
              <a:t>Invitation to a mailing list of 32,956 authors published in an Elsevier journal.  </a:t>
            </a:r>
          </a:p>
          <a:p>
            <a:r>
              <a:rPr lang="en-US" dirty="0" smtClean="0"/>
              <a:t>1000 responses for a response rate of 3.03%. </a:t>
            </a:r>
          </a:p>
          <a:p>
            <a:r>
              <a:rPr lang="en-US" dirty="0" smtClean="0"/>
              <a:t>Respondents</a:t>
            </a:r>
            <a:r>
              <a:rPr lang="en-US" baseline="0" dirty="0" smtClean="0"/>
              <a:t> came from 69 Countries,</a:t>
            </a:r>
          </a:p>
          <a:p>
            <a:r>
              <a:rPr lang="en-US" dirty="0" smtClean="0"/>
              <a:t>Top 5 countries:</a:t>
            </a:r>
          </a:p>
          <a:p>
            <a:r>
              <a:rPr lang="en-US" dirty="0" smtClean="0"/>
              <a:t>United States</a:t>
            </a:r>
            <a:r>
              <a:rPr lang="en-US" baseline="0" dirty="0" smtClean="0"/>
              <a:t> =</a:t>
            </a:r>
            <a:r>
              <a:rPr lang="en-US" dirty="0" smtClean="0"/>
              <a:t> 27.1%</a:t>
            </a:r>
          </a:p>
          <a:p>
            <a:r>
              <a:rPr lang="en-US" dirty="0" smtClean="0"/>
              <a:t>Italy = 7.1%</a:t>
            </a:r>
          </a:p>
          <a:p>
            <a:r>
              <a:rPr lang="en-US" dirty="0" smtClean="0"/>
              <a:t>China = 7.0%</a:t>
            </a:r>
          </a:p>
          <a:p>
            <a:r>
              <a:rPr lang="en-US" dirty="0" smtClean="0"/>
              <a:t>Canada</a:t>
            </a:r>
            <a:r>
              <a:rPr lang="en-US" baseline="0" dirty="0" smtClean="0"/>
              <a:t> = 4.0%</a:t>
            </a:r>
          </a:p>
          <a:p>
            <a:r>
              <a:rPr lang="en-US" baseline="0" dirty="0" smtClean="0"/>
              <a:t>United Kingdom = 3.8% tied with India 3.8%</a:t>
            </a:r>
          </a:p>
          <a:p>
            <a:endParaRPr lang="en-US" baseline="0" dirty="0" smtClean="0"/>
          </a:p>
          <a:p>
            <a:r>
              <a:rPr lang="en-US" baseline="0" dirty="0" smtClean="0"/>
              <a:t>Subject disciplines: </a:t>
            </a:r>
          </a:p>
          <a:p>
            <a:r>
              <a:rPr lang="en-US" baseline="0" dirty="0" smtClean="0"/>
              <a:t>33.8% sciences; </a:t>
            </a:r>
          </a:p>
          <a:p>
            <a:r>
              <a:rPr lang="en-US" baseline="0" dirty="0" smtClean="0"/>
              <a:t>20.8% medical sciences</a:t>
            </a:r>
          </a:p>
          <a:p>
            <a:r>
              <a:rPr lang="en-US" baseline="0" dirty="0" smtClean="0"/>
              <a:t>21.4% engineering</a:t>
            </a:r>
          </a:p>
          <a:p>
            <a:r>
              <a:rPr lang="en-US" baseline="0" dirty="0" smtClean="0"/>
              <a:t>22.4% social sciences</a:t>
            </a:r>
          </a:p>
          <a:p>
            <a:r>
              <a:rPr lang="en-US" baseline="0" dirty="0" smtClean="0"/>
              <a:t>1.7% humanities</a:t>
            </a:r>
          </a:p>
          <a:p>
            <a:endParaRPr lang="en-US" baseline="0" dirty="0" smtClean="0"/>
          </a:p>
          <a:p>
            <a:r>
              <a:rPr lang="en-US" dirty="0" smtClean="0"/>
              <a:t>Respondents ages ranged from 18 to 83, Average age of respondents was 48 years, with a quarter under 39.  </a:t>
            </a:r>
          </a:p>
          <a:p>
            <a:r>
              <a:rPr lang="en-US" dirty="0" smtClean="0"/>
              <a:t>81% were academic</a:t>
            </a:r>
            <a:r>
              <a:rPr lang="en-US" baseline="0" dirty="0" smtClean="0"/>
              <a:t> ranks, 3.4% students, 11.2% private or non-academic researcher</a:t>
            </a:r>
          </a:p>
          <a:p>
            <a:r>
              <a:rPr lang="en-US" baseline="0" dirty="0" smtClean="0"/>
              <a:t>A range of subject disciplines, but most from STEM disciplines. 82% hold a </a:t>
            </a:r>
            <a:r>
              <a:rPr lang="en-US" baseline="0" dirty="0" err="1" smtClean="0"/>
              <a:t>phd</a:t>
            </a:r>
            <a:r>
              <a:rPr lang="en-US" baseline="0" dirty="0" smtClean="0"/>
              <a:t>.</a:t>
            </a:r>
            <a:endParaRPr lang="en-US" dirty="0" smtClean="0"/>
          </a:p>
        </p:txBody>
      </p:sp>
      <p:sp>
        <p:nvSpPr>
          <p:cNvPr id="4" name="Slide Number Placeholder 3"/>
          <p:cNvSpPr>
            <a:spLocks noGrp="1"/>
          </p:cNvSpPr>
          <p:nvPr>
            <p:ph type="sldNum" sz="quarter" idx="10"/>
          </p:nvPr>
        </p:nvSpPr>
        <p:spPr/>
        <p:txBody>
          <a:bodyPr/>
          <a:lstStyle/>
          <a:p>
            <a:fld id="{68111CB4-F7F3-4A44-82E5-7DD80A152AA4}" type="slidenum">
              <a:rPr lang="en-US" smtClean="0"/>
              <a:pPr/>
              <a:t>28</a:t>
            </a:fld>
            <a:endParaRPr lang="en-US"/>
          </a:p>
        </p:txBody>
      </p:sp>
    </p:spTree>
    <p:extLst>
      <p:ext uri="{BB962C8B-B14F-4D97-AF65-F5344CB8AC3E}">
        <p14:creationId xmlns:p14="http://schemas.microsoft.com/office/powerpoint/2010/main" val="37723722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8111CB4-F7F3-4A44-82E5-7DD80A152AA4}" type="slidenum">
              <a:rPr lang="en-US" smtClean="0"/>
              <a:pPr/>
              <a:t>29</a:t>
            </a:fld>
            <a:endParaRPr lang="en-US"/>
          </a:p>
        </p:txBody>
      </p:sp>
    </p:spTree>
    <p:extLst>
      <p:ext uri="{BB962C8B-B14F-4D97-AF65-F5344CB8AC3E}">
        <p14:creationId xmlns:p14="http://schemas.microsoft.com/office/powerpoint/2010/main" val="41099533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Scholars find sharing useful to further scientific and academic discovery, to facilitate collaboration, and to advance their own work.</a:t>
            </a:r>
          </a:p>
          <a:p>
            <a:r>
              <a:rPr lang="en-US" dirty="0" smtClean="0"/>
              <a:t>Sharing is often initiated by others who are interested in an author’s work and the sharing is by the author. But not always—if a scholar has access to an article by someone else that they think is particularly good or useful or that another person wants they will likely share it either as a full text or a link.</a:t>
            </a:r>
          </a:p>
          <a:p>
            <a:endParaRPr lang="en-US" dirty="0" smtClean="0"/>
          </a:p>
          <a:p>
            <a:r>
              <a:rPr lang="en-US" dirty="0" smtClean="0"/>
              <a:t>Why do they share? Sharing is a natural part of scholarship—they mainly share materials to further scientific and academic discovery. </a:t>
            </a:r>
          </a:p>
          <a:p>
            <a:r>
              <a:rPr lang="en-US" dirty="0" smtClean="0"/>
              <a:t>Another reason is to pass on what they feel is good or noteworthy, that is to promote the reading of their own or someone else’s good work.</a:t>
            </a:r>
          </a:p>
          <a:p>
            <a:r>
              <a:rPr lang="en-US" dirty="0" smtClean="0"/>
              <a:t>And the next most common reason is because someone asks either for a copy of their own article or for a copy of someone else’s article that is behind a paywall and they don’t have access. To help a colleague fulfill an information need, was mentioned by many.</a:t>
            </a:r>
          </a:p>
          <a:p>
            <a:r>
              <a:rPr lang="en-US" dirty="0" smtClean="0"/>
              <a:t>Again, these top reasons, reflect the very nature of scholarship and both formal and informal systems that make it easier to do are widely adopted.   These reasons were also reflected by the survey respondents.</a:t>
            </a:r>
          </a:p>
          <a:p>
            <a:endParaRPr lang="en-US" dirty="0" smtClean="0"/>
          </a:p>
          <a:p>
            <a:r>
              <a:rPr lang="en-US" dirty="0" smtClean="0"/>
              <a:t>Key findings include:</a:t>
            </a:r>
          </a:p>
          <a:p>
            <a:endParaRPr lang="en-US" dirty="0" smtClean="0"/>
          </a:p>
          <a:p>
            <a:r>
              <a:rPr lang="en-US" dirty="0" smtClean="0"/>
              <a:t>Participants most often use multiple sources to find and to share.</a:t>
            </a:r>
          </a:p>
          <a:p>
            <a:endParaRPr lang="en-US" dirty="0" smtClean="0"/>
          </a:p>
          <a:p>
            <a:r>
              <a:rPr lang="en-US" dirty="0" smtClean="0"/>
              <a:t>Sharing is necessary to the work of many and they do it.</a:t>
            </a:r>
          </a:p>
          <a:p>
            <a:r>
              <a:rPr lang="en-US" dirty="0" smtClean="0"/>
              <a:t>Convenience, fitting in with work, helping others</a:t>
            </a:r>
            <a:r>
              <a:rPr lang="en-US" baseline="0" dirty="0" smtClean="0"/>
              <a:t> are more important than the letter of the law.</a:t>
            </a:r>
            <a:endParaRPr lang="en-US" dirty="0"/>
          </a:p>
        </p:txBody>
      </p:sp>
      <p:sp>
        <p:nvSpPr>
          <p:cNvPr id="4" name="Slide Number Placeholder 3"/>
          <p:cNvSpPr>
            <a:spLocks noGrp="1"/>
          </p:cNvSpPr>
          <p:nvPr>
            <p:ph type="sldNum" sz="quarter" idx="10"/>
          </p:nvPr>
        </p:nvSpPr>
        <p:spPr/>
        <p:txBody>
          <a:bodyPr/>
          <a:lstStyle/>
          <a:p>
            <a:fld id="{68111CB4-F7F3-4A44-82E5-7DD80A152AA4}" type="slidenum">
              <a:rPr lang="en-US" smtClean="0"/>
              <a:pPr/>
              <a:t>30</a:t>
            </a:fld>
            <a:endParaRPr lang="en-US"/>
          </a:p>
        </p:txBody>
      </p:sp>
    </p:spTree>
    <p:extLst>
      <p:ext uri="{BB962C8B-B14F-4D97-AF65-F5344CB8AC3E}">
        <p14:creationId xmlns:p14="http://schemas.microsoft.com/office/powerpoint/2010/main" val="24618805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68111CB4-F7F3-4A44-82E5-7DD80A152AA4}" type="slidenum">
              <a:rPr lang="en-US" smtClean="0"/>
              <a:pPr/>
              <a:t>32</a:t>
            </a:fld>
            <a:endParaRPr lang="en-US"/>
          </a:p>
        </p:txBody>
      </p:sp>
    </p:spTree>
    <p:extLst>
      <p:ext uri="{BB962C8B-B14F-4D97-AF65-F5344CB8AC3E}">
        <p14:creationId xmlns:p14="http://schemas.microsoft.com/office/powerpoint/2010/main" val="42423068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04433">
              <a:defRPr/>
            </a:pPr>
            <a:endParaRPr lang="en-US" b="1" dirty="0" smtClean="0"/>
          </a:p>
        </p:txBody>
      </p:sp>
      <p:sp>
        <p:nvSpPr>
          <p:cNvPr id="4" name="Slide Number Placeholder 3"/>
          <p:cNvSpPr>
            <a:spLocks noGrp="1"/>
          </p:cNvSpPr>
          <p:nvPr>
            <p:ph type="sldNum" sz="quarter" idx="10"/>
          </p:nvPr>
        </p:nvSpPr>
        <p:spPr/>
        <p:txBody>
          <a:bodyPr/>
          <a:lstStyle/>
          <a:p>
            <a:fld id="{68111CB4-F7F3-4A44-82E5-7DD80A152AA4}" type="slidenum">
              <a:rPr lang="en-US" smtClean="0"/>
              <a:pPr/>
              <a:t>33</a:t>
            </a:fld>
            <a:endParaRPr lang="en-US"/>
          </a:p>
        </p:txBody>
      </p:sp>
    </p:spTree>
    <p:extLst>
      <p:ext uri="{BB962C8B-B14F-4D97-AF65-F5344CB8AC3E}">
        <p14:creationId xmlns:p14="http://schemas.microsoft.com/office/powerpoint/2010/main" val="33444255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4433">
              <a:defRPr/>
            </a:pPr>
            <a:endParaRPr lang="en-US" b="1" dirty="0"/>
          </a:p>
        </p:txBody>
      </p:sp>
      <p:sp>
        <p:nvSpPr>
          <p:cNvPr id="4" name="Slide Number Placeholder 3"/>
          <p:cNvSpPr>
            <a:spLocks noGrp="1"/>
          </p:cNvSpPr>
          <p:nvPr>
            <p:ph type="sldNum" sz="quarter" idx="10"/>
          </p:nvPr>
        </p:nvSpPr>
        <p:spPr/>
        <p:txBody>
          <a:bodyPr/>
          <a:lstStyle/>
          <a:p>
            <a:fld id="{68111CB4-F7F3-4A44-82E5-7DD80A152AA4}" type="slidenum">
              <a:rPr lang="en-US" smtClean="0"/>
              <a:pPr/>
              <a:t>34</a:t>
            </a:fld>
            <a:endParaRPr lang="en-US"/>
          </a:p>
        </p:txBody>
      </p:sp>
    </p:spTree>
    <p:extLst>
      <p:ext uri="{BB962C8B-B14F-4D97-AF65-F5344CB8AC3E}">
        <p14:creationId xmlns:p14="http://schemas.microsoft.com/office/powerpoint/2010/main" val="26586214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04433">
              <a:defRPr/>
            </a:pPr>
            <a:endParaRPr lang="en-US" baseline="0" dirty="0" smtClean="0"/>
          </a:p>
        </p:txBody>
      </p:sp>
      <p:sp>
        <p:nvSpPr>
          <p:cNvPr id="4" name="Slide Number Placeholder 3"/>
          <p:cNvSpPr>
            <a:spLocks noGrp="1"/>
          </p:cNvSpPr>
          <p:nvPr>
            <p:ph type="sldNum" sz="quarter" idx="10"/>
          </p:nvPr>
        </p:nvSpPr>
        <p:spPr/>
        <p:txBody>
          <a:bodyPr/>
          <a:lstStyle/>
          <a:p>
            <a:fld id="{68111CB4-F7F3-4A44-82E5-7DD80A152AA4}"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117314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68111CB4-F7F3-4A44-82E5-7DD80A152AA4}" type="slidenum">
              <a:rPr lang="en-US" smtClean="0"/>
              <a:pPr/>
              <a:t>36</a:t>
            </a:fld>
            <a:endParaRPr lang="en-US"/>
          </a:p>
        </p:txBody>
      </p:sp>
    </p:spTree>
    <p:extLst>
      <p:ext uri="{BB962C8B-B14F-4D97-AF65-F5344CB8AC3E}">
        <p14:creationId xmlns:p14="http://schemas.microsoft.com/office/powerpoint/2010/main" val="103030098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8111CB4-F7F3-4A44-82E5-7DD80A152AA4}" type="slidenum">
              <a:rPr lang="en-US" smtClean="0"/>
              <a:pPr/>
              <a:t>37</a:t>
            </a:fld>
            <a:endParaRPr lang="en-US"/>
          </a:p>
        </p:txBody>
      </p:sp>
    </p:spTree>
    <p:extLst>
      <p:ext uri="{BB962C8B-B14F-4D97-AF65-F5344CB8AC3E}">
        <p14:creationId xmlns:p14="http://schemas.microsoft.com/office/powerpoint/2010/main" val="6362204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Tree>
    <p:extLst>
      <p:ext uri="{BB962C8B-B14F-4D97-AF65-F5344CB8AC3E}">
        <p14:creationId xmlns:p14="http://schemas.microsoft.com/office/powerpoint/2010/main" val="36143184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tiff"/><Relationship Id="rId1" Type="http://schemas.openxmlformats.org/officeDocument/2006/relationships/slideMaster" Target="../slideMasters/slideMaster2.xml"/><Relationship Id="rId4" Type="http://schemas.openxmlformats.org/officeDocument/2006/relationships/image" Target="../media/image6.tiff"/></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79695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4" name="Group 8"/>
          <p:cNvGrpSpPr>
            <a:grpSpLocks/>
          </p:cNvGrpSpPr>
          <p:nvPr/>
        </p:nvGrpSpPr>
        <p:grpSpPr bwMode="auto">
          <a:xfrm>
            <a:off x="4648200" y="6096000"/>
            <a:ext cx="3810000" cy="547688"/>
            <a:chOff x="4648200" y="6267450"/>
            <a:chExt cx="3810000" cy="547360"/>
          </a:xfrm>
        </p:grpSpPr>
        <p:pic>
          <p:nvPicPr>
            <p:cNvPr id="5" name="Picture 1" descr="UT Signature Horizontal"/>
            <p:cNvPicPr>
              <a:picLocks noChangeAspect="1" noChangeArrowheads="1"/>
            </p:cNvPicPr>
            <p:nvPr userDrawn="1"/>
          </p:nvPicPr>
          <p:blipFill>
            <a:blip r:embed="rId2" cstate="print"/>
            <a:srcRect/>
            <a:stretch>
              <a:fillRect/>
            </a:stretch>
          </p:blipFill>
          <p:spPr bwMode="auto">
            <a:xfrm>
              <a:off x="4648200" y="6267450"/>
              <a:ext cx="3810000" cy="285750"/>
            </a:xfrm>
            <a:prstGeom prst="rect">
              <a:avLst/>
            </a:prstGeom>
            <a:noFill/>
            <a:ln w="9525">
              <a:noFill/>
              <a:miter lim="800000"/>
              <a:headEnd/>
              <a:tailEnd/>
            </a:ln>
          </p:spPr>
        </p:pic>
        <p:sp>
          <p:nvSpPr>
            <p:cNvPr id="6" name="TextBox 9"/>
            <p:cNvSpPr txBox="1">
              <a:spLocks noChangeArrowheads="1"/>
            </p:cNvSpPr>
            <p:nvPr userDrawn="1"/>
          </p:nvSpPr>
          <p:spPr bwMode="auto">
            <a:xfrm>
              <a:off x="5078413" y="6553029"/>
              <a:ext cx="3379787" cy="261781"/>
            </a:xfrm>
            <a:prstGeom prst="rect">
              <a:avLst/>
            </a:prstGeom>
            <a:noFill/>
            <a:ln>
              <a:noFill/>
            </a:ln>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fontAlgn="base">
                <a:spcBef>
                  <a:spcPct val="0"/>
                </a:spcBef>
                <a:spcAft>
                  <a:spcPct val="0"/>
                </a:spcAft>
                <a:defRPr/>
              </a:pPr>
              <a:r>
                <a:rPr lang="en-US" sz="1100" b="1" smtClean="0">
                  <a:solidFill>
                    <a:prstClr val="black"/>
                  </a:solidFill>
                  <a:latin typeface="Times New Roman" pitchFamily="18" charset="0"/>
                  <a:cs typeface="Times New Roman" pitchFamily="18" charset="0"/>
                </a:rPr>
                <a:t>Center for Information and Communication Studies</a:t>
              </a:r>
            </a:p>
          </p:txBody>
        </p:sp>
      </p:grpSp>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7" name="Rectangle 4"/>
          <p:cNvSpPr>
            <a:spLocks noGrp="1" noChangeArrowheads="1"/>
          </p:cNvSpPr>
          <p:nvPr>
            <p:ph type="dt" sz="half" idx="10"/>
          </p:nvPr>
        </p:nvSpPr>
        <p:spPr>
          <a:xfrm>
            <a:off x="685800" y="6248400"/>
            <a:ext cx="1905000" cy="457200"/>
          </a:xfrm>
          <a:prstGeom prst="rect">
            <a:avLst/>
          </a:prstGeom>
        </p:spPr>
        <p:txBody>
          <a:bodyPr/>
          <a:lstStyle>
            <a:lvl1pPr eaLnBrk="0" hangingPunct="0">
              <a:defRPr>
                <a:latin typeface="Arial" charset="0"/>
                <a:ea typeface="ＭＳ Ｐゴシック" pitchFamily="-16" charset="-128"/>
                <a:cs typeface="+mn-cs"/>
              </a:defRPr>
            </a:lvl1pPr>
          </a:lstStyle>
          <a:p>
            <a:pPr fontAlgn="base">
              <a:spcBef>
                <a:spcPct val="0"/>
              </a:spcBef>
              <a:spcAft>
                <a:spcPct val="0"/>
              </a:spcAft>
              <a:defRPr/>
            </a:pPr>
            <a:endParaRPr lang="en-US" sz="2400">
              <a:solidFill>
                <a:prstClr val="black"/>
              </a:solidFill>
            </a:endParaRPr>
          </a:p>
        </p:txBody>
      </p:sp>
      <p:sp>
        <p:nvSpPr>
          <p:cNvPr id="8" name="Rectangle 5"/>
          <p:cNvSpPr>
            <a:spLocks noGrp="1" noChangeArrowheads="1"/>
          </p:cNvSpPr>
          <p:nvPr>
            <p:ph type="ftr" sz="quarter" idx="11"/>
          </p:nvPr>
        </p:nvSpPr>
        <p:spPr>
          <a:xfrm>
            <a:off x="3124200" y="6248400"/>
            <a:ext cx="2895600" cy="457200"/>
          </a:xfrm>
          <a:prstGeom prst="rect">
            <a:avLst/>
          </a:prstGeom>
        </p:spPr>
        <p:txBody>
          <a:bodyPr/>
          <a:lstStyle>
            <a:lvl1pPr eaLnBrk="0" hangingPunct="0">
              <a:defRPr>
                <a:latin typeface="Arial" charset="0"/>
                <a:ea typeface="ＭＳ Ｐゴシック" pitchFamily="-16" charset="-128"/>
                <a:cs typeface="+mn-cs"/>
              </a:defRPr>
            </a:lvl1pPr>
          </a:lstStyle>
          <a:p>
            <a:pPr fontAlgn="base">
              <a:spcBef>
                <a:spcPct val="0"/>
              </a:spcBef>
              <a:spcAft>
                <a:spcPct val="0"/>
              </a:spcAft>
              <a:defRPr/>
            </a:pPr>
            <a:r>
              <a:rPr lang="en-US" sz="2400" smtClean="0">
                <a:solidFill>
                  <a:prstClr val="black"/>
                </a:solidFill>
              </a:rPr>
              <a:t>Carol Tenopir</a:t>
            </a:r>
            <a:endParaRPr lang="en-US" sz="2400">
              <a:solidFill>
                <a:prstClr val="black"/>
              </a:solidFill>
            </a:endParaRPr>
          </a:p>
        </p:txBody>
      </p:sp>
      <p:sp>
        <p:nvSpPr>
          <p:cNvPr id="9" name="Rectangle 6"/>
          <p:cNvSpPr>
            <a:spLocks noGrp="1" noChangeArrowheads="1"/>
          </p:cNvSpPr>
          <p:nvPr>
            <p:ph type="sldNum" sz="quarter" idx="12"/>
          </p:nvPr>
        </p:nvSpPr>
        <p:spPr>
          <a:xfrm>
            <a:off x="6553200" y="6248400"/>
            <a:ext cx="19050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atin typeface="Arial" pitchFamily="34" charset="0"/>
                <a:ea typeface="ＭＳ Ｐゴシック" charset="-128"/>
                <a:cs typeface="+mn-cs"/>
              </a:defRPr>
            </a:lvl1pPr>
          </a:lstStyle>
          <a:p>
            <a:pPr fontAlgn="base">
              <a:spcBef>
                <a:spcPct val="0"/>
              </a:spcBef>
              <a:spcAft>
                <a:spcPct val="0"/>
              </a:spcAft>
              <a:defRPr/>
            </a:pPr>
            <a:fld id="{A7A5879D-0847-40C2-92AE-61FA06F5F670}" type="slidenum">
              <a:rPr lang="en-US" sz="2400">
                <a:solidFill>
                  <a:prstClr val="black"/>
                </a:solidFill>
              </a:rPr>
              <a:pPr fontAlgn="base">
                <a:spcBef>
                  <a:spcPct val="0"/>
                </a:spcBef>
                <a:spcAft>
                  <a:spcPct val="0"/>
                </a:spcAft>
                <a:defRPr/>
              </a:pPr>
              <a:t>‹#›</a:t>
            </a:fld>
            <a:endParaRPr lang="en-US" sz="2400" dirty="0">
              <a:solidFill>
                <a:prstClr val="black"/>
              </a:solidFill>
            </a:endParaRPr>
          </a:p>
        </p:txBody>
      </p:sp>
    </p:spTree>
    <p:extLst>
      <p:ext uri="{BB962C8B-B14F-4D97-AF65-F5344CB8AC3E}">
        <p14:creationId xmlns:p14="http://schemas.microsoft.com/office/powerpoint/2010/main" val="30331252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grpSp>
        <p:nvGrpSpPr>
          <p:cNvPr id="5" name="Group 8"/>
          <p:cNvGrpSpPr>
            <a:grpSpLocks/>
          </p:cNvGrpSpPr>
          <p:nvPr/>
        </p:nvGrpSpPr>
        <p:grpSpPr bwMode="auto">
          <a:xfrm>
            <a:off x="4648200" y="6096000"/>
            <a:ext cx="3810000" cy="547688"/>
            <a:chOff x="4648200" y="6267450"/>
            <a:chExt cx="3810000" cy="547360"/>
          </a:xfrm>
        </p:grpSpPr>
        <p:pic>
          <p:nvPicPr>
            <p:cNvPr id="6" name="Picture 1" descr="UT Signature Horizontal"/>
            <p:cNvPicPr>
              <a:picLocks noChangeAspect="1" noChangeArrowheads="1"/>
            </p:cNvPicPr>
            <p:nvPr userDrawn="1"/>
          </p:nvPicPr>
          <p:blipFill>
            <a:blip r:embed="rId2" cstate="print"/>
            <a:srcRect/>
            <a:stretch>
              <a:fillRect/>
            </a:stretch>
          </p:blipFill>
          <p:spPr bwMode="auto">
            <a:xfrm>
              <a:off x="4648200" y="6267450"/>
              <a:ext cx="3810000" cy="285750"/>
            </a:xfrm>
            <a:prstGeom prst="rect">
              <a:avLst/>
            </a:prstGeom>
            <a:noFill/>
            <a:ln w="9525">
              <a:noFill/>
              <a:miter lim="800000"/>
              <a:headEnd/>
              <a:tailEnd/>
            </a:ln>
          </p:spPr>
        </p:pic>
        <p:sp>
          <p:nvSpPr>
            <p:cNvPr id="7" name="TextBox 9"/>
            <p:cNvSpPr txBox="1">
              <a:spLocks noChangeArrowheads="1"/>
            </p:cNvSpPr>
            <p:nvPr userDrawn="1"/>
          </p:nvSpPr>
          <p:spPr bwMode="auto">
            <a:xfrm>
              <a:off x="5078413" y="6553029"/>
              <a:ext cx="3379787" cy="261781"/>
            </a:xfrm>
            <a:prstGeom prst="rect">
              <a:avLst/>
            </a:prstGeom>
            <a:noFill/>
            <a:ln>
              <a:noFill/>
            </a:ln>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fontAlgn="base">
                <a:spcBef>
                  <a:spcPct val="0"/>
                </a:spcBef>
                <a:spcAft>
                  <a:spcPct val="0"/>
                </a:spcAft>
                <a:defRPr/>
              </a:pPr>
              <a:r>
                <a:rPr lang="en-US" sz="1100" b="1" smtClean="0">
                  <a:solidFill>
                    <a:prstClr val="black"/>
                  </a:solidFill>
                  <a:latin typeface="Times New Roman" pitchFamily="18" charset="0"/>
                  <a:cs typeface="Times New Roman" pitchFamily="18" charset="0"/>
                </a:rPr>
                <a:t>Center for Information and Communication Studies</a:t>
              </a:r>
            </a:p>
          </p:txBody>
        </p:sp>
      </p:grp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4"/>
          <p:cNvSpPr>
            <a:spLocks noGrp="1" noChangeArrowheads="1"/>
          </p:cNvSpPr>
          <p:nvPr>
            <p:ph type="dt" sz="half" idx="10"/>
          </p:nvPr>
        </p:nvSpPr>
        <p:spPr>
          <a:xfrm>
            <a:off x="685800" y="6248400"/>
            <a:ext cx="1905000" cy="457200"/>
          </a:xfrm>
          <a:prstGeom prst="rect">
            <a:avLst/>
          </a:prstGeom>
        </p:spPr>
        <p:txBody>
          <a:bodyPr/>
          <a:lstStyle>
            <a:lvl1pPr eaLnBrk="0" hangingPunct="0">
              <a:defRPr>
                <a:latin typeface="Arial" charset="0"/>
                <a:ea typeface="ＭＳ Ｐゴシック" pitchFamily="-16" charset="-128"/>
                <a:cs typeface="+mn-cs"/>
              </a:defRPr>
            </a:lvl1pPr>
          </a:lstStyle>
          <a:p>
            <a:pPr fontAlgn="base">
              <a:spcBef>
                <a:spcPct val="0"/>
              </a:spcBef>
              <a:spcAft>
                <a:spcPct val="0"/>
              </a:spcAft>
              <a:defRPr/>
            </a:pPr>
            <a:endParaRPr lang="en-US" sz="2400">
              <a:solidFill>
                <a:prstClr val="black"/>
              </a:solidFill>
            </a:endParaRPr>
          </a:p>
        </p:txBody>
      </p:sp>
      <p:sp>
        <p:nvSpPr>
          <p:cNvPr id="9" name="Footer Placeholder 5"/>
          <p:cNvSpPr>
            <a:spLocks noGrp="1" noChangeArrowheads="1"/>
          </p:cNvSpPr>
          <p:nvPr>
            <p:ph type="ftr" sz="quarter" idx="11"/>
          </p:nvPr>
        </p:nvSpPr>
        <p:spPr>
          <a:xfrm>
            <a:off x="3124200" y="6248400"/>
            <a:ext cx="2895600" cy="457200"/>
          </a:xfrm>
          <a:prstGeom prst="rect">
            <a:avLst/>
          </a:prstGeom>
        </p:spPr>
        <p:txBody>
          <a:bodyPr/>
          <a:lstStyle>
            <a:lvl1pPr eaLnBrk="0" hangingPunct="0">
              <a:defRPr>
                <a:latin typeface="Arial" charset="0"/>
                <a:ea typeface="ＭＳ Ｐゴシック" pitchFamily="-16" charset="-128"/>
                <a:cs typeface="+mn-cs"/>
              </a:defRPr>
            </a:lvl1pPr>
          </a:lstStyle>
          <a:p>
            <a:pPr fontAlgn="base">
              <a:spcBef>
                <a:spcPct val="0"/>
              </a:spcBef>
              <a:spcAft>
                <a:spcPct val="0"/>
              </a:spcAft>
              <a:defRPr/>
            </a:pPr>
            <a:r>
              <a:rPr lang="en-US" sz="2400" smtClean="0">
                <a:solidFill>
                  <a:prstClr val="black"/>
                </a:solidFill>
              </a:rPr>
              <a:t>Carol Tenopir</a:t>
            </a:r>
            <a:endParaRPr lang="en-US" sz="2400">
              <a:solidFill>
                <a:prstClr val="black"/>
              </a:solidFill>
            </a:endParaRPr>
          </a:p>
        </p:txBody>
      </p:sp>
      <p:sp>
        <p:nvSpPr>
          <p:cNvPr id="10" name="Slide Number Placeholder 6"/>
          <p:cNvSpPr>
            <a:spLocks noGrp="1" noChangeArrowheads="1"/>
          </p:cNvSpPr>
          <p:nvPr>
            <p:ph type="sldNum" sz="quarter" idx="12"/>
          </p:nvPr>
        </p:nvSpPr>
        <p:spPr>
          <a:xfrm>
            <a:off x="6553200" y="6248400"/>
            <a:ext cx="19050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atin typeface="Arial" pitchFamily="34" charset="0"/>
                <a:ea typeface="ＭＳ Ｐゴシック" charset="-128"/>
                <a:cs typeface="+mn-cs"/>
              </a:defRPr>
            </a:lvl1pPr>
          </a:lstStyle>
          <a:p>
            <a:pPr fontAlgn="base">
              <a:spcBef>
                <a:spcPct val="0"/>
              </a:spcBef>
              <a:spcAft>
                <a:spcPct val="0"/>
              </a:spcAft>
              <a:defRPr/>
            </a:pPr>
            <a:fld id="{80B8D68A-7386-453A-B678-DBEED76719F3}" type="slidenum">
              <a:rPr lang="en-US" sz="2400">
                <a:solidFill>
                  <a:prstClr val="black"/>
                </a:solidFill>
              </a:rPr>
              <a:pPr fontAlgn="base">
                <a:spcBef>
                  <a:spcPct val="0"/>
                </a:spcBef>
                <a:spcAft>
                  <a:spcPct val="0"/>
                </a:spcAft>
                <a:defRPr/>
              </a:pPr>
              <a:t>‹#›</a:t>
            </a:fld>
            <a:endParaRPr lang="en-US" sz="2400" dirty="0">
              <a:solidFill>
                <a:prstClr val="black"/>
              </a:solidFill>
            </a:endParaRPr>
          </a:p>
        </p:txBody>
      </p:sp>
    </p:spTree>
    <p:extLst>
      <p:ext uri="{BB962C8B-B14F-4D97-AF65-F5344CB8AC3E}">
        <p14:creationId xmlns:p14="http://schemas.microsoft.com/office/powerpoint/2010/main" val="3243883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grpSp>
        <p:nvGrpSpPr>
          <p:cNvPr id="7" name="Group 8"/>
          <p:cNvGrpSpPr>
            <a:grpSpLocks/>
          </p:cNvGrpSpPr>
          <p:nvPr/>
        </p:nvGrpSpPr>
        <p:grpSpPr bwMode="auto">
          <a:xfrm>
            <a:off x="4648200" y="6096000"/>
            <a:ext cx="3810000" cy="547688"/>
            <a:chOff x="4648200" y="6267450"/>
            <a:chExt cx="3810000" cy="547360"/>
          </a:xfrm>
        </p:grpSpPr>
        <p:pic>
          <p:nvPicPr>
            <p:cNvPr id="8" name="Picture 1" descr="UT Signature Horizontal"/>
            <p:cNvPicPr>
              <a:picLocks noChangeAspect="1" noChangeArrowheads="1"/>
            </p:cNvPicPr>
            <p:nvPr userDrawn="1"/>
          </p:nvPicPr>
          <p:blipFill>
            <a:blip r:embed="rId2" cstate="print"/>
            <a:srcRect/>
            <a:stretch>
              <a:fillRect/>
            </a:stretch>
          </p:blipFill>
          <p:spPr bwMode="auto">
            <a:xfrm>
              <a:off x="4648200" y="6267450"/>
              <a:ext cx="3810000" cy="285750"/>
            </a:xfrm>
            <a:prstGeom prst="rect">
              <a:avLst/>
            </a:prstGeom>
            <a:noFill/>
            <a:ln w="9525">
              <a:noFill/>
              <a:miter lim="800000"/>
              <a:headEnd/>
              <a:tailEnd/>
            </a:ln>
          </p:spPr>
        </p:pic>
        <p:sp>
          <p:nvSpPr>
            <p:cNvPr id="9" name="TextBox 9"/>
            <p:cNvSpPr txBox="1">
              <a:spLocks noChangeArrowheads="1"/>
            </p:cNvSpPr>
            <p:nvPr userDrawn="1"/>
          </p:nvSpPr>
          <p:spPr bwMode="auto">
            <a:xfrm>
              <a:off x="5078413" y="6553029"/>
              <a:ext cx="3379787" cy="261781"/>
            </a:xfrm>
            <a:prstGeom prst="rect">
              <a:avLst/>
            </a:prstGeom>
            <a:noFill/>
            <a:ln>
              <a:noFill/>
            </a:ln>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fontAlgn="base">
                <a:spcBef>
                  <a:spcPct val="0"/>
                </a:spcBef>
                <a:spcAft>
                  <a:spcPct val="0"/>
                </a:spcAft>
                <a:defRPr/>
              </a:pPr>
              <a:r>
                <a:rPr lang="en-US" sz="1100" b="1" smtClean="0">
                  <a:solidFill>
                    <a:prstClr val="black"/>
                  </a:solidFill>
                  <a:latin typeface="Times New Roman" pitchFamily="18" charset="0"/>
                  <a:cs typeface="Times New Roman" pitchFamily="18" charset="0"/>
                </a:rPr>
                <a:t>Center for Information and Communication Studies</a:t>
              </a:r>
            </a:p>
          </p:txBody>
        </p:sp>
      </p:grpSp>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Rectangle 4"/>
          <p:cNvSpPr>
            <a:spLocks noGrp="1" noChangeArrowheads="1"/>
          </p:cNvSpPr>
          <p:nvPr>
            <p:ph type="dt" sz="half" idx="10"/>
          </p:nvPr>
        </p:nvSpPr>
        <p:spPr>
          <a:xfrm>
            <a:off x="685800" y="6248400"/>
            <a:ext cx="1905000" cy="457200"/>
          </a:xfrm>
          <a:prstGeom prst="rect">
            <a:avLst/>
          </a:prstGeom>
        </p:spPr>
        <p:txBody>
          <a:bodyPr/>
          <a:lstStyle>
            <a:lvl1pPr eaLnBrk="0" hangingPunct="0">
              <a:defRPr>
                <a:latin typeface="Arial" charset="0"/>
                <a:ea typeface="ＭＳ Ｐゴシック" pitchFamily="-16" charset="-128"/>
                <a:cs typeface="+mn-cs"/>
              </a:defRPr>
            </a:lvl1pPr>
          </a:lstStyle>
          <a:p>
            <a:pPr fontAlgn="base">
              <a:spcBef>
                <a:spcPct val="0"/>
              </a:spcBef>
              <a:spcAft>
                <a:spcPct val="0"/>
              </a:spcAft>
              <a:defRPr/>
            </a:pPr>
            <a:endParaRPr lang="en-US" sz="2400">
              <a:solidFill>
                <a:prstClr val="black"/>
              </a:solidFill>
            </a:endParaRPr>
          </a:p>
        </p:txBody>
      </p:sp>
      <p:sp>
        <p:nvSpPr>
          <p:cNvPr id="11" name="Rectangle 5"/>
          <p:cNvSpPr>
            <a:spLocks noGrp="1" noChangeArrowheads="1"/>
          </p:cNvSpPr>
          <p:nvPr>
            <p:ph type="ftr" sz="quarter" idx="11"/>
          </p:nvPr>
        </p:nvSpPr>
        <p:spPr>
          <a:xfrm>
            <a:off x="3124200" y="6248400"/>
            <a:ext cx="2895600" cy="457200"/>
          </a:xfrm>
          <a:prstGeom prst="rect">
            <a:avLst/>
          </a:prstGeom>
        </p:spPr>
        <p:txBody>
          <a:bodyPr/>
          <a:lstStyle>
            <a:lvl1pPr eaLnBrk="0" hangingPunct="0">
              <a:defRPr>
                <a:latin typeface="Arial" charset="0"/>
                <a:ea typeface="ＭＳ Ｐゴシック" pitchFamily="-16" charset="-128"/>
                <a:cs typeface="+mn-cs"/>
              </a:defRPr>
            </a:lvl1pPr>
          </a:lstStyle>
          <a:p>
            <a:pPr fontAlgn="base">
              <a:spcBef>
                <a:spcPct val="0"/>
              </a:spcBef>
              <a:spcAft>
                <a:spcPct val="0"/>
              </a:spcAft>
              <a:defRPr/>
            </a:pPr>
            <a:r>
              <a:rPr lang="en-US" sz="2400" smtClean="0">
                <a:solidFill>
                  <a:prstClr val="black"/>
                </a:solidFill>
              </a:rPr>
              <a:t>Carol Tenopir</a:t>
            </a:r>
            <a:endParaRPr lang="en-US" sz="2400">
              <a:solidFill>
                <a:prstClr val="black"/>
              </a:solidFill>
            </a:endParaRPr>
          </a:p>
        </p:txBody>
      </p:sp>
      <p:sp>
        <p:nvSpPr>
          <p:cNvPr id="12" name="Rectangle 6"/>
          <p:cNvSpPr>
            <a:spLocks noGrp="1" noChangeArrowheads="1"/>
          </p:cNvSpPr>
          <p:nvPr>
            <p:ph type="sldNum" sz="quarter" idx="12"/>
          </p:nvPr>
        </p:nvSpPr>
        <p:spPr>
          <a:xfrm>
            <a:off x="6553200" y="6248400"/>
            <a:ext cx="19050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atin typeface="Arial" pitchFamily="34" charset="0"/>
                <a:ea typeface="ＭＳ Ｐゴシック" charset="-128"/>
                <a:cs typeface="+mn-cs"/>
              </a:defRPr>
            </a:lvl1pPr>
          </a:lstStyle>
          <a:p>
            <a:pPr fontAlgn="base">
              <a:spcBef>
                <a:spcPct val="0"/>
              </a:spcBef>
              <a:spcAft>
                <a:spcPct val="0"/>
              </a:spcAft>
              <a:defRPr/>
            </a:pPr>
            <a:fld id="{FCD53765-BE9E-49C8-8D09-994C272E2F63}" type="slidenum">
              <a:rPr lang="en-US" sz="2400">
                <a:solidFill>
                  <a:prstClr val="black"/>
                </a:solidFill>
              </a:rPr>
              <a:pPr fontAlgn="base">
                <a:spcBef>
                  <a:spcPct val="0"/>
                </a:spcBef>
                <a:spcAft>
                  <a:spcPct val="0"/>
                </a:spcAft>
                <a:defRPr/>
              </a:pPr>
              <a:t>‹#›</a:t>
            </a:fld>
            <a:endParaRPr lang="en-US" sz="2400" dirty="0">
              <a:solidFill>
                <a:prstClr val="black"/>
              </a:solidFill>
            </a:endParaRPr>
          </a:p>
        </p:txBody>
      </p:sp>
    </p:spTree>
    <p:extLst>
      <p:ext uri="{BB962C8B-B14F-4D97-AF65-F5344CB8AC3E}">
        <p14:creationId xmlns:p14="http://schemas.microsoft.com/office/powerpoint/2010/main" val="29739418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546640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5" name="Group 8"/>
          <p:cNvGrpSpPr>
            <a:grpSpLocks/>
          </p:cNvGrpSpPr>
          <p:nvPr/>
        </p:nvGrpSpPr>
        <p:grpSpPr bwMode="auto">
          <a:xfrm>
            <a:off x="4648200" y="6096000"/>
            <a:ext cx="3810000" cy="547688"/>
            <a:chOff x="4648200" y="6267450"/>
            <a:chExt cx="3810000" cy="547360"/>
          </a:xfrm>
        </p:grpSpPr>
        <p:pic>
          <p:nvPicPr>
            <p:cNvPr id="6" name="Picture 1" descr="UT Signature Horizontal"/>
            <p:cNvPicPr>
              <a:picLocks noChangeAspect="1" noChangeArrowheads="1"/>
            </p:cNvPicPr>
            <p:nvPr userDrawn="1"/>
          </p:nvPicPr>
          <p:blipFill>
            <a:blip r:embed="rId2" cstate="print"/>
            <a:srcRect/>
            <a:stretch>
              <a:fillRect/>
            </a:stretch>
          </p:blipFill>
          <p:spPr bwMode="auto">
            <a:xfrm>
              <a:off x="4648200" y="6267450"/>
              <a:ext cx="3810000" cy="285750"/>
            </a:xfrm>
            <a:prstGeom prst="rect">
              <a:avLst/>
            </a:prstGeom>
            <a:noFill/>
            <a:ln w="9525">
              <a:noFill/>
              <a:miter lim="800000"/>
              <a:headEnd/>
              <a:tailEnd/>
            </a:ln>
          </p:spPr>
        </p:pic>
        <p:sp>
          <p:nvSpPr>
            <p:cNvPr id="7" name="TextBox 9"/>
            <p:cNvSpPr txBox="1">
              <a:spLocks noChangeArrowheads="1"/>
            </p:cNvSpPr>
            <p:nvPr userDrawn="1"/>
          </p:nvSpPr>
          <p:spPr bwMode="auto">
            <a:xfrm>
              <a:off x="5078413" y="6553029"/>
              <a:ext cx="3379787" cy="261781"/>
            </a:xfrm>
            <a:prstGeom prst="rect">
              <a:avLst/>
            </a:prstGeom>
            <a:noFill/>
            <a:ln>
              <a:noFill/>
            </a:ln>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fontAlgn="base">
                <a:spcBef>
                  <a:spcPct val="0"/>
                </a:spcBef>
                <a:spcAft>
                  <a:spcPct val="0"/>
                </a:spcAft>
                <a:defRPr/>
              </a:pPr>
              <a:r>
                <a:rPr lang="en-US" sz="1100" b="1" smtClean="0">
                  <a:solidFill>
                    <a:prstClr val="black"/>
                  </a:solidFill>
                  <a:latin typeface="Times New Roman" pitchFamily="18" charset="0"/>
                  <a:cs typeface="Times New Roman" pitchFamily="18" charset="0"/>
                </a:rPr>
                <a:t>Center for Information and Communication Studies</a:t>
              </a:r>
            </a:p>
          </p:txBody>
        </p:sp>
      </p:grpSp>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4"/>
          <p:cNvSpPr>
            <a:spLocks noGrp="1" noChangeArrowheads="1"/>
          </p:cNvSpPr>
          <p:nvPr>
            <p:ph type="dt" sz="half" idx="10"/>
          </p:nvPr>
        </p:nvSpPr>
        <p:spPr>
          <a:xfrm>
            <a:off x="685800" y="6248400"/>
            <a:ext cx="1905000" cy="457200"/>
          </a:xfrm>
          <a:prstGeom prst="rect">
            <a:avLst/>
          </a:prstGeom>
        </p:spPr>
        <p:txBody>
          <a:bodyPr/>
          <a:lstStyle>
            <a:lvl1pPr eaLnBrk="0" hangingPunct="0">
              <a:defRPr>
                <a:latin typeface="Arial" charset="0"/>
                <a:ea typeface="ＭＳ Ｐゴシック" pitchFamily="-16" charset="-128"/>
                <a:cs typeface="+mn-cs"/>
              </a:defRPr>
            </a:lvl1pPr>
          </a:lstStyle>
          <a:p>
            <a:pPr fontAlgn="base">
              <a:spcBef>
                <a:spcPct val="0"/>
              </a:spcBef>
              <a:spcAft>
                <a:spcPct val="0"/>
              </a:spcAft>
              <a:defRPr/>
            </a:pPr>
            <a:endParaRPr lang="en-US" sz="2400">
              <a:solidFill>
                <a:prstClr val="black"/>
              </a:solidFill>
            </a:endParaRPr>
          </a:p>
        </p:txBody>
      </p:sp>
      <p:sp>
        <p:nvSpPr>
          <p:cNvPr id="9" name="Footer Placeholder 5"/>
          <p:cNvSpPr>
            <a:spLocks noGrp="1" noChangeArrowheads="1"/>
          </p:cNvSpPr>
          <p:nvPr>
            <p:ph type="ftr" sz="quarter" idx="11"/>
          </p:nvPr>
        </p:nvSpPr>
        <p:spPr>
          <a:xfrm>
            <a:off x="3124200" y="6248400"/>
            <a:ext cx="2895600" cy="457200"/>
          </a:xfrm>
          <a:prstGeom prst="rect">
            <a:avLst/>
          </a:prstGeom>
        </p:spPr>
        <p:txBody>
          <a:bodyPr/>
          <a:lstStyle>
            <a:lvl1pPr eaLnBrk="0" hangingPunct="0">
              <a:defRPr>
                <a:latin typeface="Arial" charset="0"/>
                <a:ea typeface="ＭＳ Ｐゴシック" pitchFamily="-16" charset="-128"/>
                <a:cs typeface="+mn-cs"/>
              </a:defRPr>
            </a:lvl1pPr>
          </a:lstStyle>
          <a:p>
            <a:pPr fontAlgn="base">
              <a:spcBef>
                <a:spcPct val="0"/>
              </a:spcBef>
              <a:spcAft>
                <a:spcPct val="0"/>
              </a:spcAft>
              <a:defRPr/>
            </a:pPr>
            <a:r>
              <a:rPr lang="en-US" sz="2400" smtClean="0">
                <a:solidFill>
                  <a:prstClr val="black"/>
                </a:solidFill>
              </a:rPr>
              <a:t>Carol Tenopir</a:t>
            </a:r>
            <a:endParaRPr lang="en-US" sz="2400">
              <a:solidFill>
                <a:prstClr val="black"/>
              </a:solidFill>
            </a:endParaRPr>
          </a:p>
        </p:txBody>
      </p:sp>
      <p:sp>
        <p:nvSpPr>
          <p:cNvPr id="10" name="Slide Number Placeholder 6"/>
          <p:cNvSpPr>
            <a:spLocks noGrp="1" noChangeArrowheads="1"/>
          </p:cNvSpPr>
          <p:nvPr>
            <p:ph type="sldNum" sz="quarter" idx="12"/>
          </p:nvPr>
        </p:nvSpPr>
        <p:spPr>
          <a:xfrm>
            <a:off x="6553200" y="6248400"/>
            <a:ext cx="19050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atin typeface="Arial" pitchFamily="34" charset="0"/>
                <a:ea typeface="ＭＳ Ｐゴシック" charset="-128"/>
                <a:cs typeface="+mn-cs"/>
              </a:defRPr>
            </a:lvl1pPr>
          </a:lstStyle>
          <a:p>
            <a:pPr fontAlgn="base">
              <a:spcBef>
                <a:spcPct val="0"/>
              </a:spcBef>
              <a:spcAft>
                <a:spcPct val="0"/>
              </a:spcAft>
              <a:defRPr/>
            </a:pPr>
            <a:fld id="{44576CDB-BDEC-4B2C-A8AC-E4041DEBF89F}" type="slidenum">
              <a:rPr lang="en-US" sz="2400">
                <a:solidFill>
                  <a:prstClr val="black"/>
                </a:solidFill>
              </a:rPr>
              <a:pPr fontAlgn="base">
                <a:spcBef>
                  <a:spcPct val="0"/>
                </a:spcBef>
                <a:spcAft>
                  <a:spcPct val="0"/>
                </a:spcAft>
                <a:defRPr/>
              </a:pPr>
              <a:t>‹#›</a:t>
            </a:fld>
            <a:endParaRPr lang="en-US" sz="2400" dirty="0">
              <a:solidFill>
                <a:prstClr val="black"/>
              </a:solidFill>
            </a:endParaRPr>
          </a:p>
        </p:txBody>
      </p:sp>
    </p:spTree>
    <p:extLst>
      <p:ext uri="{BB962C8B-B14F-4D97-AF65-F5344CB8AC3E}">
        <p14:creationId xmlns:p14="http://schemas.microsoft.com/office/powerpoint/2010/main" val="35399829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5" name="Group 8"/>
          <p:cNvGrpSpPr>
            <a:grpSpLocks/>
          </p:cNvGrpSpPr>
          <p:nvPr/>
        </p:nvGrpSpPr>
        <p:grpSpPr bwMode="auto">
          <a:xfrm>
            <a:off x="4648200" y="6096000"/>
            <a:ext cx="3810000" cy="547688"/>
            <a:chOff x="4648200" y="6267450"/>
            <a:chExt cx="3810000" cy="547360"/>
          </a:xfrm>
        </p:grpSpPr>
        <p:pic>
          <p:nvPicPr>
            <p:cNvPr id="6" name="Picture 1" descr="UT Signature Horizontal"/>
            <p:cNvPicPr>
              <a:picLocks noChangeAspect="1" noChangeArrowheads="1"/>
            </p:cNvPicPr>
            <p:nvPr userDrawn="1"/>
          </p:nvPicPr>
          <p:blipFill>
            <a:blip r:embed="rId2" cstate="print"/>
            <a:srcRect/>
            <a:stretch>
              <a:fillRect/>
            </a:stretch>
          </p:blipFill>
          <p:spPr bwMode="auto">
            <a:xfrm>
              <a:off x="4648200" y="6267450"/>
              <a:ext cx="3810000" cy="285750"/>
            </a:xfrm>
            <a:prstGeom prst="rect">
              <a:avLst/>
            </a:prstGeom>
            <a:noFill/>
            <a:ln w="9525">
              <a:noFill/>
              <a:miter lim="800000"/>
              <a:headEnd/>
              <a:tailEnd/>
            </a:ln>
          </p:spPr>
        </p:pic>
        <p:sp>
          <p:nvSpPr>
            <p:cNvPr id="7" name="TextBox 9"/>
            <p:cNvSpPr txBox="1">
              <a:spLocks noChangeArrowheads="1"/>
            </p:cNvSpPr>
            <p:nvPr userDrawn="1"/>
          </p:nvSpPr>
          <p:spPr bwMode="auto">
            <a:xfrm>
              <a:off x="5078413" y="6553029"/>
              <a:ext cx="3379787" cy="261781"/>
            </a:xfrm>
            <a:prstGeom prst="rect">
              <a:avLst/>
            </a:prstGeom>
            <a:noFill/>
            <a:ln>
              <a:noFill/>
            </a:ln>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fontAlgn="base">
                <a:spcBef>
                  <a:spcPct val="0"/>
                </a:spcBef>
                <a:spcAft>
                  <a:spcPct val="0"/>
                </a:spcAft>
                <a:defRPr/>
              </a:pPr>
              <a:r>
                <a:rPr lang="en-US" sz="1100" b="1" smtClean="0">
                  <a:solidFill>
                    <a:prstClr val="black"/>
                  </a:solidFill>
                  <a:latin typeface="Times New Roman" pitchFamily="18" charset="0"/>
                  <a:cs typeface="Times New Roman" pitchFamily="18" charset="0"/>
                </a:rPr>
                <a:t>Center for Information and Communication Studies</a:t>
              </a:r>
            </a:p>
          </p:txBody>
        </p:sp>
      </p:grpSp>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4"/>
          <p:cNvSpPr>
            <a:spLocks noGrp="1" noChangeArrowheads="1"/>
          </p:cNvSpPr>
          <p:nvPr>
            <p:ph type="dt" sz="half" idx="10"/>
          </p:nvPr>
        </p:nvSpPr>
        <p:spPr>
          <a:xfrm>
            <a:off x="685800" y="6248400"/>
            <a:ext cx="1905000" cy="457200"/>
          </a:xfrm>
          <a:prstGeom prst="rect">
            <a:avLst/>
          </a:prstGeom>
        </p:spPr>
        <p:txBody>
          <a:bodyPr/>
          <a:lstStyle>
            <a:lvl1pPr eaLnBrk="0" hangingPunct="0">
              <a:defRPr>
                <a:latin typeface="Arial" charset="0"/>
                <a:ea typeface="ＭＳ Ｐゴシック" pitchFamily="-16" charset="-128"/>
                <a:cs typeface="+mn-cs"/>
              </a:defRPr>
            </a:lvl1pPr>
          </a:lstStyle>
          <a:p>
            <a:pPr fontAlgn="base">
              <a:spcBef>
                <a:spcPct val="0"/>
              </a:spcBef>
              <a:spcAft>
                <a:spcPct val="0"/>
              </a:spcAft>
              <a:defRPr/>
            </a:pPr>
            <a:endParaRPr lang="en-US" sz="2400">
              <a:solidFill>
                <a:prstClr val="black"/>
              </a:solidFill>
            </a:endParaRPr>
          </a:p>
        </p:txBody>
      </p:sp>
      <p:sp>
        <p:nvSpPr>
          <p:cNvPr id="9" name="Footer Placeholder 5"/>
          <p:cNvSpPr>
            <a:spLocks noGrp="1" noChangeArrowheads="1"/>
          </p:cNvSpPr>
          <p:nvPr>
            <p:ph type="ftr" sz="quarter" idx="11"/>
          </p:nvPr>
        </p:nvSpPr>
        <p:spPr>
          <a:xfrm>
            <a:off x="3124200" y="6248400"/>
            <a:ext cx="2895600" cy="457200"/>
          </a:xfrm>
          <a:prstGeom prst="rect">
            <a:avLst/>
          </a:prstGeom>
        </p:spPr>
        <p:txBody>
          <a:bodyPr/>
          <a:lstStyle>
            <a:lvl1pPr eaLnBrk="0" hangingPunct="0">
              <a:defRPr>
                <a:latin typeface="Arial" charset="0"/>
                <a:ea typeface="ＭＳ Ｐゴシック" pitchFamily="-16" charset="-128"/>
                <a:cs typeface="+mn-cs"/>
              </a:defRPr>
            </a:lvl1pPr>
          </a:lstStyle>
          <a:p>
            <a:pPr fontAlgn="base">
              <a:spcBef>
                <a:spcPct val="0"/>
              </a:spcBef>
              <a:spcAft>
                <a:spcPct val="0"/>
              </a:spcAft>
              <a:defRPr/>
            </a:pPr>
            <a:r>
              <a:rPr lang="en-US" sz="2400" smtClean="0">
                <a:solidFill>
                  <a:prstClr val="black"/>
                </a:solidFill>
              </a:rPr>
              <a:t>Carol Tenopir</a:t>
            </a:r>
            <a:endParaRPr lang="en-US" sz="2400">
              <a:solidFill>
                <a:prstClr val="black"/>
              </a:solidFill>
            </a:endParaRPr>
          </a:p>
        </p:txBody>
      </p:sp>
      <p:sp>
        <p:nvSpPr>
          <p:cNvPr id="10" name="Slide Number Placeholder 6"/>
          <p:cNvSpPr>
            <a:spLocks noGrp="1" noChangeArrowheads="1"/>
          </p:cNvSpPr>
          <p:nvPr>
            <p:ph type="sldNum" sz="quarter" idx="12"/>
          </p:nvPr>
        </p:nvSpPr>
        <p:spPr>
          <a:xfrm>
            <a:off x="6553200" y="6248400"/>
            <a:ext cx="19050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atin typeface="Arial" pitchFamily="34" charset="0"/>
                <a:ea typeface="ＭＳ Ｐゴシック" charset="-128"/>
                <a:cs typeface="+mn-cs"/>
              </a:defRPr>
            </a:lvl1pPr>
          </a:lstStyle>
          <a:p>
            <a:pPr fontAlgn="base">
              <a:spcBef>
                <a:spcPct val="0"/>
              </a:spcBef>
              <a:spcAft>
                <a:spcPct val="0"/>
              </a:spcAft>
              <a:defRPr/>
            </a:pPr>
            <a:fld id="{430925BD-0EF4-44CA-8531-230760F653E7}" type="slidenum">
              <a:rPr lang="en-US" sz="2400">
                <a:solidFill>
                  <a:prstClr val="black"/>
                </a:solidFill>
              </a:rPr>
              <a:pPr fontAlgn="base">
                <a:spcBef>
                  <a:spcPct val="0"/>
                </a:spcBef>
                <a:spcAft>
                  <a:spcPct val="0"/>
                </a:spcAft>
                <a:defRPr/>
              </a:pPr>
              <a:t>‹#›</a:t>
            </a:fld>
            <a:endParaRPr lang="en-US" sz="2400" dirty="0">
              <a:solidFill>
                <a:prstClr val="black"/>
              </a:solidFill>
            </a:endParaRPr>
          </a:p>
        </p:txBody>
      </p:sp>
    </p:spTree>
    <p:extLst>
      <p:ext uri="{BB962C8B-B14F-4D97-AF65-F5344CB8AC3E}">
        <p14:creationId xmlns:p14="http://schemas.microsoft.com/office/powerpoint/2010/main" val="18716029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grpSp>
        <p:nvGrpSpPr>
          <p:cNvPr id="4" name="Group 8"/>
          <p:cNvGrpSpPr>
            <a:grpSpLocks/>
          </p:cNvGrpSpPr>
          <p:nvPr/>
        </p:nvGrpSpPr>
        <p:grpSpPr bwMode="auto">
          <a:xfrm>
            <a:off x="4648200" y="6096000"/>
            <a:ext cx="3810000" cy="547688"/>
            <a:chOff x="4648200" y="6267450"/>
            <a:chExt cx="3810000" cy="547360"/>
          </a:xfrm>
        </p:grpSpPr>
        <p:pic>
          <p:nvPicPr>
            <p:cNvPr id="5" name="Picture 1" descr="UT Signature Horizontal"/>
            <p:cNvPicPr>
              <a:picLocks noChangeAspect="1" noChangeArrowheads="1"/>
            </p:cNvPicPr>
            <p:nvPr userDrawn="1"/>
          </p:nvPicPr>
          <p:blipFill>
            <a:blip r:embed="rId2" cstate="print"/>
            <a:srcRect/>
            <a:stretch>
              <a:fillRect/>
            </a:stretch>
          </p:blipFill>
          <p:spPr bwMode="auto">
            <a:xfrm>
              <a:off x="4648200" y="6267450"/>
              <a:ext cx="3810000" cy="285750"/>
            </a:xfrm>
            <a:prstGeom prst="rect">
              <a:avLst/>
            </a:prstGeom>
            <a:noFill/>
            <a:ln w="9525">
              <a:noFill/>
              <a:miter lim="800000"/>
              <a:headEnd/>
              <a:tailEnd/>
            </a:ln>
          </p:spPr>
        </p:pic>
        <p:sp>
          <p:nvSpPr>
            <p:cNvPr id="6" name="TextBox 9"/>
            <p:cNvSpPr txBox="1">
              <a:spLocks noChangeArrowheads="1"/>
            </p:cNvSpPr>
            <p:nvPr userDrawn="1"/>
          </p:nvSpPr>
          <p:spPr bwMode="auto">
            <a:xfrm>
              <a:off x="5078413" y="6553029"/>
              <a:ext cx="3379787" cy="261781"/>
            </a:xfrm>
            <a:prstGeom prst="rect">
              <a:avLst/>
            </a:prstGeom>
            <a:noFill/>
            <a:ln>
              <a:noFill/>
            </a:ln>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fontAlgn="base">
                <a:spcBef>
                  <a:spcPct val="0"/>
                </a:spcBef>
                <a:spcAft>
                  <a:spcPct val="0"/>
                </a:spcAft>
                <a:defRPr/>
              </a:pPr>
              <a:r>
                <a:rPr lang="en-US" sz="1100" b="1" smtClean="0">
                  <a:solidFill>
                    <a:prstClr val="black"/>
                  </a:solidFill>
                  <a:latin typeface="Times New Roman" pitchFamily="18" charset="0"/>
                  <a:cs typeface="Times New Roman" pitchFamily="18" charset="0"/>
                </a:rPr>
                <a:t>Center for Information and Communication Studies</a:t>
              </a:r>
            </a:p>
          </p:txBody>
        </p:sp>
      </p:grpSp>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xfrm>
            <a:off x="685800" y="6248400"/>
            <a:ext cx="1905000" cy="457200"/>
          </a:xfrm>
          <a:prstGeom prst="rect">
            <a:avLst/>
          </a:prstGeom>
        </p:spPr>
        <p:txBody>
          <a:bodyPr/>
          <a:lstStyle>
            <a:lvl1pPr eaLnBrk="0" hangingPunct="0">
              <a:defRPr>
                <a:latin typeface="Arial" charset="0"/>
                <a:ea typeface="ＭＳ Ｐゴシック" pitchFamily="-16" charset="-128"/>
                <a:cs typeface="+mn-cs"/>
              </a:defRPr>
            </a:lvl1pPr>
          </a:lstStyle>
          <a:p>
            <a:pPr fontAlgn="base">
              <a:spcBef>
                <a:spcPct val="0"/>
              </a:spcBef>
              <a:spcAft>
                <a:spcPct val="0"/>
              </a:spcAft>
              <a:defRPr/>
            </a:pPr>
            <a:endParaRPr lang="en-US" sz="2400">
              <a:solidFill>
                <a:prstClr val="black"/>
              </a:solidFill>
            </a:endParaRPr>
          </a:p>
        </p:txBody>
      </p:sp>
      <p:sp>
        <p:nvSpPr>
          <p:cNvPr id="8" name="Rectangle 5"/>
          <p:cNvSpPr>
            <a:spLocks noGrp="1" noChangeArrowheads="1"/>
          </p:cNvSpPr>
          <p:nvPr>
            <p:ph type="ftr" sz="quarter" idx="11"/>
          </p:nvPr>
        </p:nvSpPr>
        <p:spPr>
          <a:xfrm>
            <a:off x="3124200" y="6248400"/>
            <a:ext cx="2895600" cy="457200"/>
          </a:xfrm>
          <a:prstGeom prst="rect">
            <a:avLst/>
          </a:prstGeom>
        </p:spPr>
        <p:txBody>
          <a:bodyPr/>
          <a:lstStyle>
            <a:lvl1pPr eaLnBrk="0" hangingPunct="0">
              <a:defRPr>
                <a:latin typeface="Arial" charset="0"/>
                <a:ea typeface="ＭＳ Ｐゴシック" pitchFamily="-16" charset="-128"/>
                <a:cs typeface="+mn-cs"/>
              </a:defRPr>
            </a:lvl1pPr>
          </a:lstStyle>
          <a:p>
            <a:pPr fontAlgn="base">
              <a:spcBef>
                <a:spcPct val="0"/>
              </a:spcBef>
              <a:spcAft>
                <a:spcPct val="0"/>
              </a:spcAft>
              <a:defRPr/>
            </a:pPr>
            <a:r>
              <a:rPr lang="en-US" sz="2400" smtClean="0">
                <a:solidFill>
                  <a:prstClr val="black"/>
                </a:solidFill>
              </a:rPr>
              <a:t>Carol Tenopir</a:t>
            </a:r>
            <a:endParaRPr lang="en-US" sz="2400">
              <a:solidFill>
                <a:prstClr val="black"/>
              </a:solidFill>
            </a:endParaRPr>
          </a:p>
        </p:txBody>
      </p:sp>
      <p:sp>
        <p:nvSpPr>
          <p:cNvPr id="9" name="Rectangle 6"/>
          <p:cNvSpPr>
            <a:spLocks noGrp="1" noChangeArrowheads="1"/>
          </p:cNvSpPr>
          <p:nvPr>
            <p:ph type="sldNum" sz="quarter" idx="12"/>
          </p:nvPr>
        </p:nvSpPr>
        <p:spPr>
          <a:xfrm>
            <a:off x="6553200" y="6248400"/>
            <a:ext cx="19050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atin typeface="Arial" pitchFamily="34" charset="0"/>
                <a:ea typeface="ＭＳ Ｐゴシック" charset="-128"/>
                <a:cs typeface="+mn-cs"/>
              </a:defRPr>
            </a:lvl1pPr>
          </a:lstStyle>
          <a:p>
            <a:pPr fontAlgn="base">
              <a:spcBef>
                <a:spcPct val="0"/>
              </a:spcBef>
              <a:spcAft>
                <a:spcPct val="0"/>
              </a:spcAft>
              <a:defRPr/>
            </a:pPr>
            <a:fld id="{C0B9EDE2-23AB-4C99-9B8A-70DB4674F5E2}" type="slidenum">
              <a:rPr lang="en-US" sz="2400">
                <a:solidFill>
                  <a:prstClr val="black"/>
                </a:solidFill>
              </a:rPr>
              <a:pPr fontAlgn="base">
                <a:spcBef>
                  <a:spcPct val="0"/>
                </a:spcBef>
                <a:spcAft>
                  <a:spcPct val="0"/>
                </a:spcAft>
                <a:defRPr/>
              </a:pPr>
              <a:t>‹#›</a:t>
            </a:fld>
            <a:endParaRPr lang="en-US" sz="2400" dirty="0">
              <a:solidFill>
                <a:prstClr val="black"/>
              </a:solidFill>
            </a:endParaRPr>
          </a:p>
        </p:txBody>
      </p:sp>
    </p:spTree>
    <p:extLst>
      <p:ext uri="{BB962C8B-B14F-4D97-AF65-F5344CB8AC3E}">
        <p14:creationId xmlns:p14="http://schemas.microsoft.com/office/powerpoint/2010/main" val="2105100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4" name="Group 8"/>
          <p:cNvGrpSpPr>
            <a:grpSpLocks/>
          </p:cNvGrpSpPr>
          <p:nvPr/>
        </p:nvGrpSpPr>
        <p:grpSpPr bwMode="auto">
          <a:xfrm>
            <a:off x="4648200" y="6096000"/>
            <a:ext cx="3810000" cy="547688"/>
            <a:chOff x="4648200" y="6267450"/>
            <a:chExt cx="3810000" cy="547360"/>
          </a:xfrm>
        </p:grpSpPr>
        <p:pic>
          <p:nvPicPr>
            <p:cNvPr id="5" name="Picture 1" descr="UT Signature Horizontal"/>
            <p:cNvPicPr>
              <a:picLocks noChangeAspect="1" noChangeArrowheads="1"/>
            </p:cNvPicPr>
            <p:nvPr userDrawn="1"/>
          </p:nvPicPr>
          <p:blipFill>
            <a:blip r:embed="rId2" cstate="print"/>
            <a:srcRect/>
            <a:stretch>
              <a:fillRect/>
            </a:stretch>
          </p:blipFill>
          <p:spPr bwMode="auto">
            <a:xfrm>
              <a:off x="4648200" y="6267450"/>
              <a:ext cx="3810000" cy="285750"/>
            </a:xfrm>
            <a:prstGeom prst="rect">
              <a:avLst/>
            </a:prstGeom>
            <a:noFill/>
            <a:ln w="9525">
              <a:noFill/>
              <a:miter lim="800000"/>
              <a:headEnd/>
              <a:tailEnd/>
            </a:ln>
          </p:spPr>
        </p:pic>
        <p:sp>
          <p:nvSpPr>
            <p:cNvPr id="6" name="TextBox 9"/>
            <p:cNvSpPr txBox="1">
              <a:spLocks noChangeArrowheads="1"/>
            </p:cNvSpPr>
            <p:nvPr userDrawn="1"/>
          </p:nvSpPr>
          <p:spPr bwMode="auto">
            <a:xfrm>
              <a:off x="5078413" y="6553029"/>
              <a:ext cx="3379787" cy="261781"/>
            </a:xfrm>
            <a:prstGeom prst="rect">
              <a:avLst/>
            </a:prstGeom>
            <a:noFill/>
            <a:ln>
              <a:noFill/>
            </a:ln>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fontAlgn="base">
                <a:spcBef>
                  <a:spcPct val="0"/>
                </a:spcBef>
                <a:spcAft>
                  <a:spcPct val="0"/>
                </a:spcAft>
                <a:defRPr/>
              </a:pPr>
              <a:r>
                <a:rPr lang="en-US" sz="1100" b="1" smtClean="0">
                  <a:solidFill>
                    <a:prstClr val="black"/>
                  </a:solidFill>
                  <a:latin typeface="Times New Roman" pitchFamily="18" charset="0"/>
                  <a:cs typeface="Times New Roman" pitchFamily="18" charset="0"/>
                </a:rPr>
                <a:t>Center for Information and Communication Studies</a:t>
              </a:r>
            </a:p>
          </p:txBody>
        </p:sp>
      </p:grpSp>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xfrm>
            <a:off x="685800" y="6248400"/>
            <a:ext cx="1905000" cy="457200"/>
          </a:xfrm>
          <a:prstGeom prst="rect">
            <a:avLst/>
          </a:prstGeom>
        </p:spPr>
        <p:txBody>
          <a:bodyPr/>
          <a:lstStyle>
            <a:lvl1pPr eaLnBrk="0" hangingPunct="0">
              <a:defRPr>
                <a:latin typeface="Arial" charset="0"/>
                <a:ea typeface="ＭＳ Ｐゴシック" pitchFamily="-16" charset="-128"/>
                <a:cs typeface="+mn-cs"/>
              </a:defRPr>
            </a:lvl1pPr>
          </a:lstStyle>
          <a:p>
            <a:pPr fontAlgn="base">
              <a:spcBef>
                <a:spcPct val="0"/>
              </a:spcBef>
              <a:spcAft>
                <a:spcPct val="0"/>
              </a:spcAft>
              <a:defRPr/>
            </a:pPr>
            <a:endParaRPr lang="en-US" sz="2400">
              <a:solidFill>
                <a:prstClr val="black"/>
              </a:solidFill>
            </a:endParaRPr>
          </a:p>
        </p:txBody>
      </p:sp>
      <p:sp>
        <p:nvSpPr>
          <p:cNvPr id="8" name="Rectangle 5"/>
          <p:cNvSpPr>
            <a:spLocks noGrp="1" noChangeArrowheads="1"/>
          </p:cNvSpPr>
          <p:nvPr>
            <p:ph type="ftr" sz="quarter" idx="11"/>
          </p:nvPr>
        </p:nvSpPr>
        <p:spPr>
          <a:xfrm>
            <a:off x="3124200" y="6248400"/>
            <a:ext cx="2895600" cy="457200"/>
          </a:xfrm>
          <a:prstGeom prst="rect">
            <a:avLst/>
          </a:prstGeom>
        </p:spPr>
        <p:txBody>
          <a:bodyPr/>
          <a:lstStyle>
            <a:lvl1pPr eaLnBrk="0" hangingPunct="0">
              <a:defRPr>
                <a:latin typeface="Arial" charset="0"/>
                <a:ea typeface="ＭＳ Ｐゴシック" pitchFamily="-16" charset="-128"/>
                <a:cs typeface="+mn-cs"/>
              </a:defRPr>
            </a:lvl1pPr>
          </a:lstStyle>
          <a:p>
            <a:pPr fontAlgn="base">
              <a:spcBef>
                <a:spcPct val="0"/>
              </a:spcBef>
              <a:spcAft>
                <a:spcPct val="0"/>
              </a:spcAft>
              <a:defRPr/>
            </a:pPr>
            <a:r>
              <a:rPr lang="en-US" sz="2400" smtClean="0">
                <a:solidFill>
                  <a:prstClr val="black"/>
                </a:solidFill>
              </a:rPr>
              <a:t>Carol Tenopir</a:t>
            </a:r>
            <a:endParaRPr lang="en-US" sz="2400">
              <a:solidFill>
                <a:prstClr val="black"/>
              </a:solidFill>
            </a:endParaRPr>
          </a:p>
        </p:txBody>
      </p:sp>
      <p:sp>
        <p:nvSpPr>
          <p:cNvPr id="9" name="Rectangle 6"/>
          <p:cNvSpPr>
            <a:spLocks noGrp="1" noChangeArrowheads="1"/>
          </p:cNvSpPr>
          <p:nvPr>
            <p:ph type="sldNum" sz="quarter" idx="12"/>
          </p:nvPr>
        </p:nvSpPr>
        <p:spPr>
          <a:xfrm>
            <a:off x="6553200" y="6248400"/>
            <a:ext cx="19050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a:latin typeface="Arial" pitchFamily="34" charset="0"/>
                <a:ea typeface="ＭＳ Ｐゴシック" charset="-128"/>
                <a:cs typeface="+mn-cs"/>
              </a:defRPr>
            </a:lvl1pPr>
          </a:lstStyle>
          <a:p>
            <a:pPr fontAlgn="base">
              <a:spcBef>
                <a:spcPct val="0"/>
              </a:spcBef>
              <a:spcAft>
                <a:spcPct val="0"/>
              </a:spcAft>
              <a:defRPr/>
            </a:pPr>
            <a:fld id="{719CC90A-CBE9-4626-9F00-3134D967279D}" type="slidenum">
              <a:rPr lang="en-US" sz="2400">
                <a:solidFill>
                  <a:prstClr val="black"/>
                </a:solidFill>
              </a:rPr>
              <a:pPr fontAlgn="base">
                <a:spcBef>
                  <a:spcPct val="0"/>
                </a:spcBef>
                <a:spcAft>
                  <a:spcPct val="0"/>
                </a:spcAft>
                <a:defRPr/>
              </a:pPr>
              <a:t>‹#›</a:t>
            </a:fld>
            <a:endParaRPr lang="en-US" sz="2400" dirty="0">
              <a:solidFill>
                <a:prstClr val="black"/>
              </a:solidFill>
            </a:endParaRPr>
          </a:p>
        </p:txBody>
      </p:sp>
    </p:spTree>
    <p:extLst>
      <p:ext uri="{BB962C8B-B14F-4D97-AF65-F5344CB8AC3E}">
        <p14:creationId xmlns:p14="http://schemas.microsoft.com/office/powerpoint/2010/main" val="9072574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ontent Placeholder 2"/>
          <p:cNvSpPr>
            <a:spLocks noGrp="1"/>
          </p:cNvSpPr>
          <p:nvPr>
            <p:ph idx="1"/>
          </p:nvPr>
        </p:nvSpPr>
        <p:spPr>
          <a:xfrm>
            <a:off x="685800" y="1981200"/>
            <a:ext cx="77724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074425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52360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73117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Title + 1 column">
    <p:spTree>
      <p:nvGrpSpPr>
        <p:cNvPr id="1" name="Shape 15"/>
        <p:cNvGrpSpPr/>
        <p:nvPr/>
      </p:nvGrpSpPr>
      <p:grpSpPr>
        <a:xfrm>
          <a:off x="0" y="0"/>
          <a:ext cx="0" cy="0"/>
          <a:chOff x="0" y="0"/>
          <a:chExt cx="0" cy="0"/>
        </a:xfrm>
      </p:grpSpPr>
      <p:sp>
        <p:nvSpPr>
          <p:cNvPr id="16" name="Shape 16"/>
          <p:cNvSpPr txBox="1">
            <a:spLocks noGrp="1"/>
          </p:cNvSpPr>
          <p:nvPr>
            <p:ph type="title"/>
          </p:nvPr>
        </p:nvSpPr>
        <p:spPr>
          <a:xfrm>
            <a:off x="844424" y="204148"/>
            <a:ext cx="7618235" cy="11432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rgbClr val="666666"/>
              </a:buClr>
              <a:buFont typeface="Titillium Web"/>
              <a:buNone/>
              <a:defRPr sz="3000" b="1" i="0" u="none" strike="noStrike" cap="none">
                <a:solidFill>
                  <a:srgbClr val="666666"/>
                </a:solidFill>
                <a:latin typeface="Source Sans Pro"/>
                <a:ea typeface="Source Sans Pro"/>
                <a:cs typeface="Source Sans Pro"/>
                <a:sym typeface="Source Sans Pro"/>
                <a:rtl val="0"/>
              </a:defRPr>
            </a:lvl1pPr>
            <a:lvl2pPr lvl="1" indent="0">
              <a:spcBef>
                <a:spcPts val="0"/>
              </a:spcBef>
              <a:buFont typeface="Titillium Web"/>
              <a:buNone/>
              <a:defRPr sz="2600" b="1">
                <a:latin typeface="Titillium Web"/>
                <a:ea typeface="Titillium Web"/>
                <a:cs typeface="Titillium Web"/>
                <a:sym typeface="Titillium Web"/>
              </a:defRPr>
            </a:lvl2pPr>
            <a:lvl3pPr lvl="2" indent="0">
              <a:spcBef>
                <a:spcPts val="0"/>
              </a:spcBef>
              <a:buFont typeface="Titillium Web"/>
              <a:buNone/>
              <a:defRPr sz="2600" b="1">
                <a:latin typeface="Titillium Web"/>
                <a:ea typeface="Titillium Web"/>
                <a:cs typeface="Titillium Web"/>
                <a:sym typeface="Titillium Web"/>
              </a:defRPr>
            </a:lvl3pPr>
            <a:lvl4pPr lvl="3" indent="0">
              <a:spcBef>
                <a:spcPts val="0"/>
              </a:spcBef>
              <a:buFont typeface="Titillium Web"/>
              <a:buNone/>
              <a:defRPr sz="2600" b="1">
                <a:latin typeface="Titillium Web"/>
                <a:ea typeface="Titillium Web"/>
                <a:cs typeface="Titillium Web"/>
                <a:sym typeface="Titillium Web"/>
              </a:defRPr>
            </a:lvl4pPr>
            <a:lvl5pPr lvl="4" indent="0">
              <a:spcBef>
                <a:spcPts val="0"/>
              </a:spcBef>
              <a:buFont typeface="Titillium Web"/>
              <a:buNone/>
              <a:defRPr sz="2600" b="1">
                <a:latin typeface="Titillium Web"/>
                <a:ea typeface="Titillium Web"/>
                <a:cs typeface="Titillium Web"/>
                <a:sym typeface="Titillium Web"/>
              </a:defRPr>
            </a:lvl5pPr>
            <a:lvl6pPr lvl="5" indent="0">
              <a:spcBef>
                <a:spcPts val="0"/>
              </a:spcBef>
              <a:buFont typeface="Titillium Web"/>
              <a:buNone/>
              <a:defRPr sz="2600" b="1">
                <a:latin typeface="Titillium Web"/>
                <a:ea typeface="Titillium Web"/>
                <a:cs typeface="Titillium Web"/>
                <a:sym typeface="Titillium Web"/>
              </a:defRPr>
            </a:lvl6pPr>
            <a:lvl7pPr lvl="6" indent="0">
              <a:spcBef>
                <a:spcPts val="0"/>
              </a:spcBef>
              <a:buFont typeface="Titillium Web"/>
              <a:buNone/>
              <a:defRPr sz="2600" b="1">
                <a:latin typeface="Titillium Web"/>
                <a:ea typeface="Titillium Web"/>
                <a:cs typeface="Titillium Web"/>
                <a:sym typeface="Titillium Web"/>
              </a:defRPr>
            </a:lvl7pPr>
            <a:lvl8pPr lvl="7" indent="0">
              <a:spcBef>
                <a:spcPts val="0"/>
              </a:spcBef>
              <a:buFont typeface="Titillium Web"/>
              <a:buNone/>
              <a:defRPr sz="2600" b="1">
                <a:latin typeface="Titillium Web"/>
                <a:ea typeface="Titillium Web"/>
                <a:cs typeface="Titillium Web"/>
                <a:sym typeface="Titillium Web"/>
              </a:defRPr>
            </a:lvl8pPr>
            <a:lvl9pPr lvl="8" indent="0">
              <a:spcBef>
                <a:spcPts val="0"/>
              </a:spcBef>
              <a:buFont typeface="Titillium Web"/>
              <a:buNone/>
              <a:defRPr sz="2600" b="1">
                <a:latin typeface="Titillium Web"/>
                <a:ea typeface="Titillium Web"/>
                <a:cs typeface="Titillium Web"/>
                <a:sym typeface="Titillium Web"/>
              </a:defRPr>
            </a:lvl9pPr>
          </a:lstStyle>
          <a:p>
            <a:endParaRPr/>
          </a:p>
        </p:txBody>
      </p:sp>
      <p:sp>
        <p:nvSpPr>
          <p:cNvPr id="17" name="Shape 17"/>
          <p:cNvSpPr/>
          <p:nvPr/>
        </p:nvSpPr>
        <p:spPr>
          <a:xfrm>
            <a:off x="579000" y="412816"/>
            <a:ext cx="54300" cy="900798"/>
          </a:xfrm>
          <a:prstGeom prst="rect">
            <a:avLst/>
          </a:prstGeom>
          <a:solidFill>
            <a:srgbClr val="006666"/>
          </a:solidFill>
          <a:ln>
            <a:noFill/>
          </a:ln>
        </p:spPr>
        <p:txBody>
          <a:bodyPr lIns="91425" tIns="91425" rIns="91425" bIns="91425" anchor="ctr" anchorCtr="0">
            <a:noAutofit/>
          </a:bodyPr>
          <a:lstStyle/>
          <a:p>
            <a:pPr>
              <a:buClr>
                <a:srgbClr val="000000"/>
              </a:buClr>
              <a:buFont typeface="Arial"/>
              <a:buNone/>
            </a:pPr>
            <a:endParaRPr sz="1400">
              <a:solidFill>
                <a:srgbClr val="000000"/>
              </a:solidFill>
              <a:latin typeface="Arial"/>
              <a:ea typeface="Arial"/>
              <a:cs typeface="Arial"/>
              <a:sym typeface="Arial"/>
              <a:rtl val="0"/>
            </a:endParaRPr>
          </a:p>
        </p:txBody>
      </p:sp>
      <p:sp>
        <p:nvSpPr>
          <p:cNvPr id="18" name="Shape 18"/>
          <p:cNvSpPr/>
          <p:nvPr/>
        </p:nvSpPr>
        <p:spPr>
          <a:xfrm>
            <a:off x="9089700" y="0"/>
            <a:ext cx="54300" cy="6857999"/>
          </a:xfrm>
          <a:prstGeom prst="rect">
            <a:avLst/>
          </a:prstGeom>
          <a:solidFill>
            <a:srgbClr val="006666"/>
          </a:solidFill>
          <a:ln>
            <a:noFill/>
          </a:ln>
        </p:spPr>
        <p:txBody>
          <a:bodyPr lIns="91425" tIns="91425" rIns="91425" bIns="91425" anchor="ctr" anchorCtr="0">
            <a:noAutofit/>
          </a:bodyPr>
          <a:lstStyle/>
          <a:p>
            <a:pPr>
              <a:buClr>
                <a:srgbClr val="000000"/>
              </a:buClr>
              <a:buFont typeface="Arial"/>
              <a:buNone/>
            </a:pPr>
            <a:endParaRPr sz="1400">
              <a:solidFill>
                <a:srgbClr val="000000"/>
              </a:solidFill>
              <a:latin typeface="Arial"/>
              <a:ea typeface="Arial"/>
              <a:cs typeface="Arial"/>
              <a:sym typeface="Arial"/>
              <a:rtl val="0"/>
            </a:endParaRPr>
          </a:p>
        </p:txBody>
      </p:sp>
      <p:sp>
        <p:nvSpPr>
          <p:cNvPr id="19" name="Shape 19"/>
          <p:cNvSpPr txBox="1">
            <a:spLocks noGrp="1"/>
          </p:cNvSpPr>
          <p:nvPr>
            <p:ph type="body" idx="1"/>
          </p:nvPr>
        </p:nvSpPr>
        <p:spPr>
          <a:xfrm>
            <a:off x="844424" y="1347349"/>
            <a:ext cx="7618235" cy="5057585"/>
          </a:xfrm>
          <a:prstGeom prst="rect">
            <a:avLst/>
          </a:prstGeom>
          <a:noFill/>
          <a:ln>
            <a:noFill/>
          </a:ln>
        </p:spPr>
        <p:txBody>
          <a:bodyPr lIns="91425" tIns="91425" rIns="91425" bIns="91425" anchor="t" anchorCtr="0"/>
          <a:lstStyle>
            <a:lvl1pPr marL="225425" marR="0" lvl="0" indent="-47625" algn="l" rtl="0">
              <a:lnSpc>
                <a:spcPct val="100000"/>
              </a:lnSpc>
              <a:spcBef>
                <a:spcPts val="0"/>
              </a:spcBef>
              <a:spcAft>
                <a:spcPts val="0"/>
              </a:spcAft>
              <a:buClr>
                <a:srgbClr val="006666"/>
              </a:buClr>
              <a:buSzPct val="100000"/>
              <a:buFont typeface="Noto Sans Symbols"/>
              <a:buChar char="▪"/>
              <a:defRPr sz="2800" b="0" i="0" u="none" strike="noStrike" cap="none">
                <a:solidFill>
                  <a:srgbClr val="666666"/>
                </a:solidFill>
                <a:latin typeface="Source Sans Pro"/>
                <a:ea typeface="Source Sans Pro"/>
                <a:cs typeface="Source Sans Pro"/>
                <a:sym typeface="Source Sans Pro"/>
                <a:rtl val="0"/>
              </a:defRPr>
            </a:lvl1pPr>
            <a:lvl2pPr marL="457200" marR="0" lvl="1"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rtl val="0"/>
              </a:defRPr>
            </a:lvl2pPr>
            <a:lvl3pPr marL="1033463" marR="0" lvl="2" indent="-68262" algn="l" rtl="0">
              <a:lnSpc>
                <a:spcPct val="100000"/>
              </a:lnSpc>
              <a:spcBef>
                <a:spcPts val="0"/>
              </a:spcBef>
              <a:spcAft>
                <a:spcPts val="0"/>
              </a:spcAft>
              <a:buClr>
                <a:srgbClr val="006666"/>
              </a:buClr>
              <a:buSzPct val="100000"/>
              <a:buFont typeface="Noto Sans Symbols"/>
              <a:buChar char="▪"/>
              <a:defRPr sz="2800" b="0" i="0" u="none" strike="noStrike" cap="none">
                <a:solidFill>
                  <a:srgbClr val="666666"/>
                </a:solidFill>
                <a:latin typeface="Source Sans Pro"/>
                <a:ea typeface="Source Sans Pro"/>
                <a:cs typeface="Source Sans Pro"/>
                <a:sym typeface="Source Sans Pro"/>
                <a:rtl val="0"/>
              </a:defRPr>
            </a:lvl3pPr>
            <a:lvl4pPr marL="1033463" marR="0" lvl="3" indent="-4762" algn="l" rtl="0">
              <a:lnSpc>
                <a:spcPct val="100000"/>
              </a:lnSpc>
              <a:spcBef>
                <a:spcPts val="0"/>
              </a:spcBef>
              <a:spcAft>
                <a:spcPts val="0"/>
              </a:spcAft>
              <a:buClr>
                <a:srgbClr val="006666"/>
              </a:buClr>
              <a:buFont typeface="Noto Sans Symbols"/>
              <a:buNone/>
              <a:defRPr sz="2400" b="0" i="1" u="none" strike="noStrike" cap="none">
                <a:solidFill>
                  <a:schemeClr val="accent1"/>
                </a:solidFill>
                <a:latin typeface="Source Sans Pro"/>
                <a:ea typeface="Source Sans Pro"/>
                <a:cs typeface="Source Sans Pro"/>
                <a:sym typeface="Source Sans Pro"/>
                <a:rtl val="0"/>
              </a:defRPr>
            </a:lvl4pPr>
            <a:lvl5pPr marL="573088" marR="0" lvl="4" indent="-52387" algn="l" rtl="0">
              <a:lnSpc>
                <a:spcPct val="100000"/>
              </a:lnSpc>
              <a:spcBef>
                <a:spcPts val="0"/>
              </a:spcBef>
              <a:spcAft>
                <a:spcPts val="0"/>
              </a:spcAft>
              <a:buClr>
                <a:srgbClr val="006666"/>
              </a:buClr>
              <a:buSzPct val="100000"/>
              <a:buFont typeface="Noto Sans Symbols"/>
              <a:buChar char="▪"/>
              <a:defRPr sz="2800" b="0" i="0" u="none" strike="noStrike" cap="none">
                <a:solidFill>
                  <a:srgbClr val="666666"/>
                </a:solidFill>
                <a:latin typeface="Source Sans Pro"/>
                <a:ea typeface="Source Sans Pro"/>
                <a:cs typeface="Source Sans Pro"/>
                <a:sym typeface="Source Sans Pro"/>
                <a:rtl val="0"/>
              </a:defRPr>
            </a:lvl5pPr>
            <a:lvl6pPr marL="909638" marR="0" lvl="5" indent="-7937" algn="l" rtl="0">
              <a:lnSpc>
                <a:spcPct val="100000"/>
              </a:lnSpc>
              <a:spcBef>
                <a:spcPts val="0"/>
              </a:spcBef>
              <a:spcAft>
                <a:spcPts val="0"/>
              </a:spcAft>
              <a:buClr>
                <a:schemeClr val="accent1"/>
              </a:buClr>
              <a:buFont typeface="Source Sans Pro"/>
              <a:buNone/>
              <a:defRPr sz="2400" b="0" i="1" u="none" strike="noStrike" cap="none">
                <a:solidFill>
                  <a:schemeClr val="accent1"/>
                </a:solidFill>
                <a:latin typeface="Source Sans Pro"/>
                <a:ea typeface="Source Sans Pro"/>
                <a:cs typeface="Source Sans Pro"/>
                <a:sym typeface="Source Sans Pro"/>
                <a:rtl val="0"/>
              </a:defRPr>
            </a:lvl6pPr>
            <a:lvl7pPr marL="2743200" marR="0" lvl="6"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rtl val="0"/>
              </a:defRPr>
            </a:lvl7pPr>
            <a:lvl8pPr marL="3200400" marR="0" lvl="7"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rtl val="0"/>
              </a:defRPr>
            </a:lvl8pPr>
            <a:lvl9pPr marL="3657600" marR="0" lvl="8" indent="0" algn="l" rtl="0">
              <a:lnSpc>
                <a:spcPct val="100000"/>
              </a:lnSpc>
              <a:spcBef>
                <a:spcPts val="0"/>
              </a:spcBef>
              <a:spcAft>
                <a:spcPts val="0"/>
              </a:spcAft>
              <a:buClr>
                <a:srgbClr val="000000"/>
              </a:buClr>
              <a:buFont typeface="Arial"/>
              <a:buNone/>
              <a:defRPr sz="1400" b="0" i="0" u="none" strike="noStrike" cap="none">
                <a:solidFill>
                  <a:srgbClr val="000000"/>
                </a:solidFill>
                <a:latin typeface="Arial"/>
                <a:ea typeface="Arial"/>
                <a:cs typeface="Arial"/>
                <a:sym typeface="Arial"/>
                <a:rtl val="0"/>
              </a:defRPr>
            </a:lvl9pPr>
          </a:lstStyle>
          <a:p>
            <a:endParaRPr/>
          </a:p>
        </p:txBody>
      </p:sp>
      <p:sp>
        <p:nvSpPr>
          <p:cNvPr id="20" name="Shape 20"/>
          <p:cNvSpPr txBox="1">
            <a:spLocks noGrp="1"/>
          </p:cNvSpPr>
          <p:nvPr>
            <p:ph type="sldNum" idx="12"/>
          </p:nvPr>
        </p:nvSpPr>
        <p:spPr>
          <a:xfrm>
            <a:off x="6987921" y="6456089"/>
            <a:ext cx="2133599" cy="365125"/>
          </a:xfrm>
          <a:prstGeom prst="rect">
            <a:avLst/>
          </a:prstGeom>
          <a:noFill/>
          <a:ln>
            <a:noFill/>
          </a:ln>
        </p:spPr>
        <p:txBody>
          <a:bodyPr lIns="91425" tIns="45700" rIns="91425" bIns="45700" anchor="b" anchorCtr="0">
            <a:noAutofit/>
          </a:bodyPr>
          <a:lstStyle/>
          <a:p>
            <a:pPr>
              <a:buClr>
                <a:srgbClr val="44546A"/>
              </a:buClr>
              <a:buSzPct val="25000"/>
              <a:buFont typeface="Arial"/>
              <a:buNone/>
            </a:pPr>
            <a:fld id="{00000000-1234-1234-1234-123412341234}" type="slidenum">
              <a:rPr lang="en-US" sz="900">
                <a:solidFill>
                  <a:srgbClr val="44546A"/>
                </a:solidFill>
                <a:latin typeface="Arial"/>
                <a:ea typeface="Arial"/>
                <a:cs typeface="Arial"/>
                <a:sym typeface="Arial"/>
                <a:rtl val="0"/>
              </a:rPr>
              <a:pPr>
                <a:buClr>
                  <a:srgbClr val="44546A"/>
                </a:buClr>
                <a:buSzPct val="25000"/>
                <a:buFont typeface="Arial"/>
                <a:buNone/>
              </a:pPr>
              <a:t>‹#›</a:t>
            </a:fld>
            <a:endParaRPr lang="en-US" sz="900">
              <a:solidFill>
                <a:srgbClr val="44546A"/>
              </a:solidFill>
              <a:latin typeface="Arial"/>
              <a:ea typeface="Arial"/>
              <a:cs typeface="Arial"/>
              <a:sym typeface="Arial"/>
              <a:rtl val="0"/>
            </a:endParaRPr>
          </a:p>
        </p:txBody>
      </p:sp>
      <p:pic>
        <p:nvPicPr>
          <p:cNvPr id="21" name="Shape 21"/>
          <p:cNvPicPr preferRelativeResize="0"/>
          <p:nvPr/>
        </p:nvPicPr>
        <p:blipFill rotWithShape="1">
          <a:blip r:embed="rId2">
            <a:alphaModFix/>
          </a:blip>
          <a:srcRect/>
          <a:stretch/>
        </p:blipFill>
        <p:spPr>
          <a:xfrm rot="-5400000">
            <a:off x="-385639" y="6134517"/>
            <a:ext cx="1108830" cy="264561"/>
          </a:xfrm>
          <a:prstGeom prst="rect">
            <a:avLst/>
          </a:prstGeom>
          <a:noFill/>
          <a:ln>
            <a:noFill/>
          </a:ln>
        </p:spPr>
      </p:pic>
    </p:spTree>
    <p:extLst>
      <p:ext uri="{BB962C8B-B14F-4D97-AF65-F5344CB8AC3E}">
        <p14:creationId xmlns:p14="http://schemas.microsoft.com/office/powerpoint/2010/main" val="7746928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30708"/>
            <a:ext cx="7772400" cy="1470025"/>
          </a:xfrm>
        </p:spPr>
        <p:txBody>
          <a:bodyPr/>
          <a:lstStyle>
            <a:lvl1pPr algn="l">
              <a:defRPr b="1">
                <a:solidFill>
                  <a:srgbClr val="1A435D"/>
                </a:solidFill>
                <a:latin typeface="+mj-lt"/>
                <a:cs typeface="Candara"/>
              </a:defRPr>
            </a:lvl1pPr>
          </a:lstStyle>
          <a:p>
            <a:r>
              <a:rPr lang="en-US" smtClean="0"/>
              <a:t>Click to edit Master title style</a:t>
            </a:r>
            <a:endParaRPr lang="en-US" dirty="0"/>
          </a:p>
        </p:txBody>
      </p:sp>
      <p:sp>
        <p:nvSpPr>
          <p:cNvPr id="3" name="Subtitle 2"/>
          <p:cNvSpPr>
            <a:spLocks noGrp="1"/>
          </p:cNvSpPr>
          <p:nvPr>
            <p:ph type="subTitle" idx="1"/>
          </p:nvPr>
        </p:nvSpPr>
        <p:spPr>
          <a:xfrm>
            <a:off x="683670" y="2348705"/>
            <a:ext cx="4881059"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B16AB14-B601-5148-B233-4062AA705253}" type="datetimeFigureOut">
              <a:rPr lang="en-US" smtClean="0">
                <a:solidFill>
                  <a:prstClr val="black">
                    <a:tint val="75000"/>
                  </a:prstClr>
                </a:solidFill>
              </a:rPr>
              <a:pPr/>
              <a:t>6/20/2019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EF2230-5450-D547-A1D3-5726BEA55F5C}" type="slidenum">
              <a:rPr lang="en-US" smtClean="0">
                <a:solidFill>
                  <a:prstClr val="black">
                    <a:tint val="75000"/>
                  </a:prstClr>
                </a:solidFill>
              </a:rPr>
              <a:pPr/>
              <a:t>‹#›</a:t>
            </a:fld>
            <a:endParaRPr lang="en-US">
              <a:solidFill>
                <a:prstClr val="black">
                  <a:tint val="75000"/>
                </a:prstClr>
              </a:solidFill>
            </a:endParaRPr>
          </a:p>
        </p:txBody>
      </p:sp>
      <p:pic>
        <p:nvPicPr>
          <p:cNvPr id="9" name="Picture 8" descr="globepiece.tif"/>
          <p:cNvPicPr>
            <a:picLocks noChangeAspect="1"/>
          </p:cNvPicPr>
          <p:nvPr/>
        </p:nvPicPr>
        <p:blipFill>
          <a:blip r:embed="rId2" cstate="print"/>
          <a:stretch>
            <a:fillRect/>
          </a:stretch>
        </p:blipFill>
        <p:spPr>
          <a:xfrm>
            <a:off x="5398099" y="1994638"/>
            <a:ext cx="3758730" cy="4876190"/>
          </a:xfrm>
          <a:prstGeom prst="rect">
            <a:avLst/>
          </a:prstGeom>
        </p:spPr>
      </p:pic>
      <p:pic>
        <p:nvPicPr>
          <p:cNvPr id="11" name="Picture 10" descr="DataONE_South America LOGO.tif"/>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5800" y="5869284"/>
            <a:ext cx="1905000" cy="454523"/>
          </a:xfrm>
          <a:prstGeom prst="rect">
            <a:avLst/>
          </a:prstGeom>
        </p:spPr>
      </p:pic>
      <p:pic>
        <p:nvPicPr>
          <p:cNvPr id="10" name="Picture 9" descr="globepiece.tif"/>
          <p:cNvPicPr>
            <a:picLocks noChangeAspect="1"/>
          </p:cNvPicPr>
          <p:nvPr userDrawn="1"/>
        </p:nvPicPr>
        <p:blipFill>
          <a:blip r:embed="rId2" cstate="print"/>
          <a:stretch>
            <a:fillRect/>
          </a:stretch>
        </p:blipFill>
        <p:spPr>
          <a:xfrm>
            <a:off x="5398099" y="1994638"/>
            <a:ext cx="3758730" cy="4876190"/>
          </a:xfrm>
          <a:prstGeom prst="rect">
            <a:avLst/>
          </a:prstGeom>
        </p:spPr>
      </p:pic>
      <p:pic>
        <p:nvPicPr>
          <p:cNvPr id="12" name="Picture 11" descr="DataONE_South America LOGO.tif"/>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85800" y="5869284"/>
            <a:ext cx="1905000" cy="454523"/>
          </a:xfrm>
          <a:prstGeom prst="rect">
            <a:avLst/>
          </a:prstGeom>
        </p:spPr>
      </p:pic>
    </p:spTree>
    <p:extLst>
      <p:ext uri="{BB962C8B-B14F-4D97-AF65-F5344CB8AC3E}">
        <p14:creationId xmlns:p14="http://schemas.microsoft.com/office/powerpoint/2010/main" val="29396009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Date Placeholder 3"/>
          <p:cNvSpPr>
            <a:spLocks noGrp="1"/>
          </p:cNvSpPr>
          <p:nvPr>
            <p:ph type="dt" sz="half" idx="10"/>
          </p:nvPr>
        </p:nvSpPr>
        <p:spPr/>
        <p:txBody>
          <a:bodyPr/>
          <a:lstStyle/>
          <a:p>
            <a:fld id="{EB16AB14-B601-5148-B233-4062AA705253}" type="datetimeFigureOut">
              <a:rPr lang="en-US" smtClean="0">
                <a:solidFill>
                  <a:prstClr val="black">
                    <a:tint val="75000"/>
                  </a:prstClr>
                </a:solidFill>
              </a:rPr>
              <a:pPr/>
              <a:t>6/20/2019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EF2230-5450-D547-A1D3-5726BEA55F5C}" type="slidenum">
              <a:rPr lang="en-US" smtClean="0">
                <a:solidFill>
                  <a:prstClr val="black">
                    <a:tint val="75000"/>
                  </a:prstClr>
                </a:solidFill>
              </a:rPr>
              <a:pPr/>
              <a:t>‹#›</a:t>
            </a:fld>
            <a:endParaRPr lang="en-US">
              <a:solidFill>
                <a:prstClr val="black">
                  <a:tint val="75000"/>
                </a:prstClr>
              </a:solidFill>
            </a:endParaRPr>
          </a:p>
        </p:txBody>
      </p:sp>
      <p:sp>
        <p:nvSpPr>
          <p:cNvPr id="8" name="Slide Number Placeholder 133"/>
          <p:cNvSpPr txBox="1">
            <a:spLocks/>
          </p:cNvSpPr>
          <p:nvPr/>
        </p:nvSpPr>
        <p:spPr>
          <a:xfrm>
            <a:off x="7005496" y="648683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sp>
        <p:nvSpPr>
          <p:cNvPr id="11" name="Title 1"/>
          <p:cNvSpPr>
            <a:spLocks noGrp="1"/>
          </p:cNvSpPr>
          <p:nvPr>
            <p:ph type="title"/>
          </p:nvPr>
        </p:nvSpPr>
        <p:spPr>
          <a:xfrm>
            <a:off x="457200" y="274638"/>
            <a:ext cx="8229600" cy="892681"/>
          </a:xfrm>
        </p:spPr>
        <p:txBody>
          <a:bodyPr/>
          <a:lstStyle>
            <a:lvl1pPr>
              <a:defRPr/>
            </a:lvl1pPr>
          </a:lstStyle>
          <a:p>
            <a:r>
              <a:rPr lang="en-US" smtClean="0"/>
              <a:t>Click to edit Master title style</a:t>
            </a:r>
            <a:endParaRPr lang="en-US"/>
          </a:p>
        </p:txBody>
      </p:sp>
      <p:cxnSp>
        <p:nvCxnSpPr>
          <p:cNvPr id="12" name="Straight Connector 11"/>
          <p:cNvCxnSpPr/>
          <p:nvPr/>
        </p:nvCxnSpPr>
        <p:spPr>
          <a:xfrm>
            <a:off x="457200" y="1167319"/>
            <a:ext cx="8229600" cy="1588"/>
          </a:xfrm>
          <a:prstGeom prst="line">
            <a:avLst/>
          </a:prstGeom>
          <a:ln>
            <a:solidFill>
              <a:srgbClr val="186072"/>
            </a:solidFill>
          </a:ln>
          <a:effectLst/>
        </p:spPr>
        <p:style>
          <a:lnRef idx="2">
            <a:schemeClr val="accent1"/>
          </a:lnRef>
          <a:fillRef idx="0">
            <a:schemeClr val="accent1"/>
          </a:fillRef>
          <a:effectRef idx="1">
            <a:schemeClr val="accent1"/>
          </a:effectRef>
          <a:fontRef idx="minor">
            <a:schemeClr val="tx1"/>
          </a:fontRef>
        </p:style>
      </p:cxnSp>
      <p:sp>
        <p:nvSpPr>
          <p:cNvPr id="9" name="Slide Number Placeholder 133"/>
          <p:cNvSpPr txBox="1">
            <a:spLocks/>
          </p:cNvSpPr>
          <p:nvPr userDrawn="1"/>
        </p:nvSpPr>
        <p:spPr>
          <a:xfrm>
            <a:off x="7005496" y="648683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spTree>
    <p:extLst>
      <p:ext uri="{BB962C8B-B14F-4D97-AF65-F5344CB8AC3E}">
        <p14:creationId xmlns:p14="http://schemas.microsoft.com/office/powerpoint/2010/main" val="10136603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B16AB14-B601-5148-B233-4062AA705253}" type="datetimeFigureOut">
              <a:rPr lang="en-US" smtClean="0">
                <a:solidFill>
                  <a:prstClr val="black">
                    <a:tint val="75000"/>
                  </a:prstClr>
                </a:solidFill>
              </a:rPr>
              <a:pPr/>
              <a:t>6/20/2019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7EF2230-5450-D547-A1D3-5726BEA55F5C}" type="slidenum">
              <a:rPr lang="en-US" smtClean="0">
                <a:solidFill>
                  <a:prstClr val="black">
                    <a:tint val="75000"/>
                  </a:prstClr>
                </a:solidFill>
              </a:rPr>
              <a:pPr/>
              <a:t>‹#›</a:t>
            </a:fld>
            <a:endParaRPr lang="en-US">
              <a:solidFill>
                <a:prstClr val="black">
                  <a:tint val="75000"/>
                </a:prstClr>
              </a:solidFill>
            </a:endParaRPr>
          </a:p>
        </p:txBody>
      </p:sp>
      <p:sp>
        <p:nvSpPr>
          <p:cNvPr id="8" name="Slide Number Placeholder 133"/>
          <p:cNvSpPr txBox="1">
            <a:spLocks/>
          </p:cNvSpPr>
          <p:nvPr/>
        </p:nvSpPr>
        <p:spPr>
          <a:xfrm>
            <a:off x="7005496" y="648683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sp>
        <p:nvSpPr>
          <p:cNvPr id="9" name="Slide Number Placeholder 133"/>
          <p:cNvSpPr txBox="1">
            <a:spLocks/>
          </p:cNvSpPr>
          <p:nvPr userDrawn="1"/>
        </p:nvSpPr>
        <p:spPr>
          <a:xfrm>
            <a:off x="7005496" y="650034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spTree>
    <p:extLst>
      <p:ext uri="{BB962C8B-B14F-4D97-AF65-F5344CB8AC3E}">
        <p14:creationId xmlns:p14="http://schemas.microsoft.com/office/powerpoint/2010/main" val="23812536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5" name="Date Placeholder 4"/>
          <p:cNvSpPr>
            <a:spLocks noGrp="1"/>
          </p:cNvSpPr>
          <p:nvPr>
            <p:ph type="dt" sz="half" idx="10"/>
          </p:nvPr>
        </p:nvSpPr>
        <p:spPr/>
        <p:txBody>
          <a:bodyPr/>
          <a:lstStyle/>
          <a:p>
            <a:fld id="{EB16AB14-B601-5148-B233-4062AA705253}" type="datetimeFigureOut">
              <a:rPr lang="en-US" smtClean="0">
                <a:solidFill>
                  <a:prstClr val="black">
                    <a:tint val="75000"/>
                  </a:prstClr>
                </a:solidFill>
              </a:rPr>
              <a:pPr/>
              <a:t>6/20/2019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7EF2230-5450-D547-A1D3-5726BEA55F5C}" type="slidenum">
              <a:rPr lang="en-US" smtClean="0">
                <a:solidFill>
                  <a:prstClr val="black">
                    <a:tint val="75000"/>
                  </a:prstClr>
                </a:solidFill>
              </a:rPr>
              <a:pPr/>
              <a:t>‹#›</a:t>
            </a:fld>
            <a:endParaRPr lang="en-US">
              <a:solidFill>
                <a:prstClr val="black">
                  <a:tint val="75000"/>
                </a:prstClr>
              </a:solidFill>
            </a:endParaRPr>
          </a:p>
        </p:txBody>
      </p:sp>
      <p:cxnSp>
        <p:nvCxnSpPr>
          <p:cNvPr id="8" name="Straight Connector 7"/>
          <p:cNvCxnSpPr/>
          <p:nvPr/>
        </p:nvCxnSpPr>
        <p:spPr>
          <a:xfrm>
            <a:off x="457200" y="1167319"/>
            <a:ext cx="8229600" cy="1588"/>
          </a:xfrm>
          <a:prstGeom prst="line">
            <a:avLst/>
          </a:prstGeom>
          <a:ln>
            <a:solidFill>
              <a:srgbClr val="186072"/>
            </a:solidFill>
          </a:ln>
          <a:effectLst/>
        </p:spPr>
        <p:style>
          <a:lnRef idx="2">
            <a:schemeClr val="accent1"/>
          </a:lnRef>
          <a:fillRef idx="0">
            <a:schemeClr val="accent1"/>
          </a:fillRef>
          <a:effectRef idx="1">
            <a:schemeClr val="accent1"/>
          </a:effectRef>
          <a:fontRef idx="minor">
            <a:schemeClr val="tx1"/>
          </a:fontRef>
        </p:style>
      </p:cxnSp>
      <p:sp>
        <p:nvSpPr>
          <p:cNvPr id="9" name="Slide Number Placeholder 133"/>
          <p:cNvSpPr txBox="1">
            <a:spLocks/>
          </p:cNvSpPr>
          <p:nvPr/>
        </p:nvSpPr>
        <p:spPr>
          <a:xfrm>
            <a:off x="7005496" y="648683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sp>
        <p:nvSpPr>
          <p:cNvPr id="10" name="Slide Number Placeholder 133"/>
          <p:cNvSpPr txBox="1">
            <a:spLocks/>
          </p:cNvSpPr>
          <p:nvPr userDrawn="1"/>
        </p:nvSpPr>
        <p:spPr>
          <a:xfrm>
            <a:off x="7005496" y="648683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spTree>
    <p:extLst>
      <p:ext uri="{BB962C8B-B14F-4D97-AF65-F5344CB8AC3E}">
        <p14:creationId xmlns:p14="http://schemas.microsoft.com/office/powerpoint/2010/main" val="14496812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7" name="Date Placeholder 6"/>
          <p:cNvSpPr>
            <a:spLocks noGrp="1"/>
          </p:cNvSpPr>
          <p:nvPr>
            <p:ph type="dt" sz="half" idx="10"/>
          </p:nvPr>
        </p:nvSpPr>
        <p:spPr/>
        <p:txBody>
          <a:bodyPr/>
          <a:lstStyle/>
          <a:p>
            <a:fld id="{EB16AB14-B601-5148-B233-4062AA705253}" type="datetimeFigureOut">
              <a:rPr lang="en-US" smtClean="0">
                <a:solidFill>
                  <a:prstClr val="black">
                    <a:tint val="75000"/>
                  </a:prstClr>
                </a:solidFill>
              </a:rPr>
              <a:pPr/>
              <a:t>6/20/2019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87EF2230-5450-D547-A1D3-5726BEA55F5C}" type="slidenum">
              <a:rPr lang="en-US" smtClean="0">
                <a:solidFill>
                  <a:prstClr val="black">
                    <a:tint val="75000"/>
                  </a:prstClr>
                </a:solidFill>
              </a:rPr>
              <a:pPr/>
              <a:t>‹#›</a:t>
            </a:fld>
            <a:endParaRPr lang="en-US">
              <a:solidFill>
                <a:prstClr val="black">
                  <a:tint val="75000"/>
                </a:prstClr>
              </a:solidFill>
            </a:endParaRPr>
          </a:p>
        </p:txBody>
      </p:sp>
      <p:cxnSp>
        <p:nvCxnSpPr>
          <p:cNvPr id="10" name="Straight Connector 9"/>
          <p:cNvCxnSpPr/>
          <p:nvPr/>
        </p:nvCxnSpPr>
        <p:spPr>
          <a:xfrm>
            <a:off x="457200" y="1167319"/>
            <a:ext cx="8229600" cy="1588"/>
          </a:xfrm>
          <a:prstGeom prst="line">
            <a:avLst/>
          </a:prstGeom>
          <a:ln>
            <a:solidFill>
              <a:srgbClr val="186072"/>
            </a:solidFill>
          </a:ln>
          <a:effectLst/>
        </p:spPr>
        <p:style>
          <a:lnRef idx="2">
            <a:schemeClr val="accent1"/>
          </a:lnRef>
          <a:fillRef idx="0">
            <a:schemeClr val="accent1"/>
          </a:fillRef>
          <a:effectRef idx="1">
            <a:schemeClr val="accent1"/>
          </a:effectRef>
          <a:fontRef idx="minor">
            <a:schemeClr val="tx1"/>
          </a:fontRef>
        </p:style>
      </p:cxnSp>
      <p:sp>
        <p:nvSpPr>
          <p:cNvPr id="11" name="Slide Number Placeholder 133"/>
          <p:cNvSpPr txBox="1">
            <a:spLocks/>
          </p:cNvSpPr>
          <p:nvPr/>
        </p:nvSpPr>
        <p:spPr>
          <a:xfrm>
            <a:off x="7005496" y="648683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sp>
        <p:nvSpPr>
          <p:cNvPr id="12" name="Slide Number Placeholder 133"/>
          <p:cNvSpPr txBox="1">
            <a:spLocks/>
          </p:cNvSpPr>
          <p:nvPr userDrawn="1"/>
        </p:nvSpPr>
        <p:spPr>
          <a:xfrm>
            <a:off x="7005496" y="648683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spTree>
    <p:extLst>
      <p:ext uri="{BB962C8B-B14F-4D97-AF65-F5344CB8AC3E}">
        <p14:creationId xmlns:p14="http://schemas.microsoft.com/office/powerpoint/2010/main" val="14437813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B16AB14-B601-5148-B233-4062AA705253}" type="datetimeFigureOut">
              <a:rPr lang="en-US" smtClean="0">
                <a:solidFill>
                  <a:prstClr val="black">
                    <a:tint val="75000"/>
                  </a:prstClr>
                </a:solidFill>
              </a:rPr>
              <a:pPr/>
              <a:t>6/20/2019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87EF2230-5450-D547-A1D3-5726BEA55F5C}" type="slidenum">
              <a:rPr lang="en-US" smtClean="0">
                <a:solidFill>
                  <a:prstClr val="black">
                    <a:tint val="75000"/>
                  </a:prstClr>
                </a:solidFill>
              </a:rPr>
              <a:pPr/>
              <a:t>‹#›</a:t>
            </a:fld>
            <a:endParaRPr lang="en-US">
              <a:solidFill>
                <a:prstClr val="black">
                  <a:tint val="75000"/>
                </a:prstClr>
              </a:solidFill>
            </a:endParaRPr>
          </a:p>
        </p:txBody>
      </p:sp>
      <p:cxnSp>
        <p:nvCxnSpPr>
          <p:cNvPr id="6" name="Straight Connector 5"/>
          <p:cNvCxnSpPr/>
          <p:nvPr/>
        </p:nvCxnSpPr>
        <p:spPr>
          <a:xfrm>
            <a:off x="457200" y="1167319"/>
            <a:ext cx="8229600" cy="1588"/>
          </a:xfrm>
          <a:prstGeom prst="line">
            <a:avLst/>
          </a:prstGeom>
          <a:ln>
            <a:solidFill>
              <a:srgbClr val="186072"/>
            </a:solidFill>
          </a:ln>
          <a:effectLst/>
        </p:spPr>
        <p:style>
          <a:lnRef idx="2">
            <a:schemeClr val="accent1"/>
          </a:lnRef>
          <a:fillRef idx="0">
            <a:schemeClr val="accent1"/>
          </a:fillRef>
          <a:effectRef idx="1">
            <a:schemeClr val="accent1"/>
          </a:effectRef>
          <a:fontRef idx="minor">
            <a:schemeClr val="tx1"/>
          </a:fontRef>
        </p:style>
      </p:cxnSp>
      <p:sp>
        <p:nvSpPr>
          <p:cNvPr id="7" name="Slide Number Placeholder 133"/>
          <p:cNvSpPr txBox="1">
            <a:spLocks/>
          </p:cNvSpPr>
          <p:nvPr/>
        </p:nvSpPr>
        <p:spPr>
          <a:xfrm>
            <a:off x="7005496" y="648683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sp>
        <p:nvSpPr>
          <p:cNvPr id="8" name="Slide Number Placeholder 133"/>
          <p:cNvSpPr txBox="1">
            <a:spLocks/>
          </p:cNvSpPr>
          <p:nvPr userDrawn="1"/>
        </p:nvSpPr>
        <p:spPr>
          <a:xfrm>
            <a:off x="7005496" y="648683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spTree>
    <p:extLst>
      <p:ext uri="{BB962C8B-B14F-4D97-AF65-F5344CB8AC3E}">
        <p14:creationId xmlns:p14="http://schemas.microsoft.com/office/powerpoint/2010/main" val="375718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16AB14-B601-5148-B233-4062AA705253}" type="datetimeFigureOut">
              <a:rPr lang="en-US" smtClean="0">
                <a:solidFill>
                  <a:prstClr val="black">
                    <a:tint val="75000"/>
                  </a:prstClr>
                </a:solidFill>
              </a:rPr>
              <a:pPr/>
              <a:t>6/20/2019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133"/>
          <p:cNvSpPr txBox="1">
            <a:spLocks/>
          </p:cNvSpPr>
          <p:nvPr/>
        </p:nvSpPr>
        <p:spPr>
          <a:xfrm>
            <a:off x="7005496" y="648683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sp>
        <p:nvSpPr>
          <p:cNvPr id="6" name="Slide Number Placeholder 133"/>
          <p:cNvSpPr txBox="1">
            <a:spLocks/>
          </p:cNvSpPr>
          <p:nvPr userDrawn="1"/>
        </p:nvSpPr>
        <p:spPr>
          <a:xfrm>
            <a:off x="7005496" y="648683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spTree>
    <p:extLst>
      <p:ext uri="{BB962C8B-B14F-4D97-AF65-F5344CB8AC3E}">
        <p14:creationId xmlns:p14="http://schemas.microsoft.com/office/powerpoint/2010/main" val="30816957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1_Blank">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chemeClr val="bg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
        <p:nvSpPr>
          <p:cNvPr id="6" name="Title 1"/>
          <p:cNvSpPr>
            <a:spLocks noGrp="1"/>
          </p:cNvSpPr>
          <p:nvPr>
            <p:ph type="title"/>
          </p:nvPr>
        </p:nvSpPr>
        <p:spPr>
          <a:xfrm>
            <a:off x="457200" y="274638"/>
            <a:ext cx="8229600" cy="892681"/>
          </a:xfrm>
        </p:spPr>
        <p:txBody>
          <a:bodyPr/>
          <a:lstStyle/>
          <a:p>
            <a:r>
              <a:rPr lang="en-US" smtClean="0"/>
              <a:t>Click to edit Master title style</a:t>
            </a:r>
            <a:endParaRPr lang="en-US"/>
          </a:p>
        </p:txBody>
      </p:sp>
      <p:cxnSp>
        <p:nvCxnSpPr>
          <p:cNvPr id="7" name="Straight Connector 6"/>
          <p:cNvCxnSpPr/>
          <p:nvPr/>
        </p:nvCxnSpPr>
        <p:spPr>
          <a:xfrm>
            <a:off x="457200" y="1167319"/>
            <a:ext cx="8229600" cy="1588"/>
          </a:xfrm>
          <a:prstGeom prst="line">
            <a:avLst/>
          </a:prstGeom>
          <a:ln>
            <a:solidFill>
              <a:srgbClr val="186072"/>
            </a:solidFill>
          </a:ln>
          <a:effectLst/>
        </p:spPr>
        <p:style>
          <a:lnRef idx="2">
            <a:schemeClr val="accent1"/>
          </a:lnRef>
          <a:fillRef idx="0">
            <a:schemeClr val="accent1"/>
          </a:fillRef>
          <a:effectRef idx="1">
            <a:schemeClr val="accent1"/>
          </a:effectRef>
          <a:fontRef idx="minor">
            <a:schemeClr val="tx1"/>
          </a:fontRef>
        </p:style>
      </p:cxnSp>
      <p:sp>
        <p:nvSpPr>
          <p:cNvPr id="5" name="Slide Number Placeholder 133"/>
          <p:cNvSpPr txBox="1">
            <a:spLocks/>
          </p:cNvSpPr>
          <p:nvPr/>
        </p:nvSpPr>
        <p:spPr>
          <a:xfrm>
            <a:off x="7005496" y="648683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spTree>
    <p:extLst>
      <p:ext uri="{BB962C8B-B14F-4D97-AF65-F5344CB8AC3E}">
        <p14:creationId xmlns:p14="http://schemas.microsoft.com/office/powerpoint/2010/main" val="14703916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16AB14-B601-5148-B233-4062AA705253}" type="datetimeFigureOut">
              <a:rPr lang="en-US" smtClean="0">
                <a:solidFill>
                  <a:prstClr val="black">
                    <a:tint val="75000"/>
                  </a:prstClr>
                </a:solidFill>
              </a:rPr>
              <a:pPr/>
              <a:t>6/20/2019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8" name="Slide Number Placeholder 133"/>
          <p:cNvSpPr txBox="1">
            <a:spLocks/>
          </p:cNvSpPr>
          <p:nvPr/>
        </p:nvSpPr>
        <p:spPr>
          <a:xfrm>
            <a:off x="7005496" y="648683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sp>
        <p:nvSpPr>
          <p:cNvPr id="9" name="Slide Number Placeholder 133"/>
          <p:cNvSpPr txBox="1">
            <a:spLocks/>
          </p:cNvSpPr>
          <p:nvPr userDrawn="1"/>
        </p:nvSpPr>
        <p:spPr>
          <a:xfrm>
            <a:off x="7005496" y="648683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spTree>
    <p:extLst>
      <p:ext uri="{BB962C8B-B14F-4D97-AF65-F5344CB8AC3E}">
        <p14:creationId xmlns:p14="http://schemas.microsoft.com/office/powerpoint/2010/main" val="24242157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16AB14-B601-5148-B233-4062AA705253}" type="datetimeFigureOut">
              <a:rPr lang="en-US" smtClean="0">
                <a:solidFill>
                  <a:prstClr val="black">
                    <a:tint val="75000"/>
                  </a:prstClr>
                </a:solidFill>
              </a:rPr>
              <a:pPr/>
              <a:t>6/20/2019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8" name="Slide Number Placeholder 133"/>
          <p:cNvSpPr txBox="1">
            <a:spLocks/>
          </p:cNvSpPr>
          <p:nvPr/>
        </p:nvSpPr>
        <p:spPr>
          <a:xfrm>
            <a:off x="7005496" y="648683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sp>
        <p:nvSpPr>
          <p:cNvPr id="9" name="Slide Number Placeholder 133"/>
          <p:cNvSpPr txBox="1">
            <a:spLocks/>
          </p:cNvSpPr>
          <p:nvPr userDrawn="1"/>
        </p:nvSpPr>
        <p:spPr>
          <a:xfrm>
            <a:off x="7005496" y="648683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spTree>
    <p:extLst>
      <p:ext uri="{BB962C8B-B14F-4D97-AF65-F5344CB8AC3E}">
        <p14:creationId xmlns:p14="http://schemas.microsoft.com/office/powerpoint/2010/main" val="24660655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lvl5pPr>
              <a:defRPr i="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B16AB14-B601-5148-B233-4062AA705253}" type="datetimeFigureOut">
              <a:rPr lang="en-US" smtClean="0">
                <a:solidFill>
                  <a:prstClr val="black">
                    <a:tint val="75000"/>
                  </a:prstClr>
                </a:solidFill>
              </a:rPr>
              <a:pPr/>
              <a:t>6/20/2019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cxnSp>
        <p:nvCxnSpPr>
          <p:cNvPr id="7" name="Straight Connector 6"/>
          <p:cNvCxnSpPr/>
          <p:nvPr/>
        </p:nvCxnSpPr>
        <p:spPr>
          <a:xfrm>
            <a:off x="457200" y="1167319"/>
            <a:ext cx="8229600" cy="1588"/>
          </a:xfrm>
          <a:prstGeom prst="line">
            <a:avLst/>
          </a:prstGeom>
          <a:ln>
            <a:solidFill>
              <a:srgbClr val="186072"/>
            </a:solidFill>
          </a:ln>
          <a:effectLst/>
        </p:spPr>
        <p:style>
          <a:lnRef idx="2">
            <a:schemeClr val="accent1"/>
          </a:lnRef>
          <a:fillRef idx="0">
            <a:schemeClr val="accent1"/>
          </a:fillRef>
          <a:effectRef idx="1">
            <a:schemeClr val="accent1"/>
          </a:effectRef>
          <a:fontRef idx="minor">
            <a:schemeClr val="tx1"/>
          </a:fontRef>
        </p:style>
      </p:cxnSp>
      <p:sp>
        <p:nvSpPr>
          <p:cNvPr id="8" name="Slide Number Placeholder 133"/>
          <p:cNvSpPr txBox="1">
            <a:spLocks/>
          </p:cNvSpPr>
          <p:nvPr/>
        </p:nvSpPr>
        <p:spPr>
          <a:xfrm>
            <a:off x="7005496" y="648683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cxnSp>
        <p:nvCxnSpPr>
          <p:cNvPr id="9" name="Straight Connector 8"/>
          <p:cNvCxnSpPr/>
          <p:nvPr userDrawn="1"/>
        </p:nvCxnSpPr>
        <p:spPr>
          <a:xfrm>
            <a:off x="457200" y="1167319"/>
            <a:ext cx="8229600" cy="1588"/>
          </a:xfrm>
          <a:prstGeom prst="line">
            <a:avLst/>
          </a:prstGeom>
          <a:ln>
            <a:solidFill>
              <a:srgbClr val="186072"/>
            </a:solidFill>
          </a:ln>
          <a:effectLst/>
        </p:spPr>
        <p:style>
          <a:lnRef idx="2">
            <a:schemeClr val="accent1"/>
          </a:lnRef>
          <a:fillRef idx="0">
            <a:schemeClr val="accent1"/>
          </a:fillRef>
          <a:effectRef idx="1">
            <a:schemeClr val="accent1"/>
          </a:effectRef>
          <a:fontRef idx="minor">
            <a:schemeClr val="tx1"/>
          </a:fontRef>
        </p:style>
      </p:cxnSp>
      <p:sp>
        <p:nvSpPr>
          <p:cNvPr id="10" name="Slide Number Placeholder 133"/>
          <p:cNvSpPr txBox="1">
            <a:spLocks/>
          </p:cNvSpPr>
          <p:nvPr userDrawn="1"/>
        </p:nvSpPr>
        <p:spPr>
          <a:xfrm>
            <a:off x="7005496" y="648683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spTree>
    <p:extLst>
      <p:ext uri="{BB962C8B-B14F-4D97-AF65-F5344CB8AC3E}">
        <p14:creationId xmlns:p14="http://schemas.microsoft.com/office/powerpoint/2010/main" val="111789650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B16AB14-B601-5148-B233-4062AA705253}" type="datetimeFigureOut">
              <a:rPr lang="en-US" smtClean="0">
                <a:solidFill>
                  <a:prstClr val="black">
                    <a:tint val="75000"/>
                  </a:prstClr>
                </a:solidFill>
              </a:rPr>
              <a:pPr/>
              <a:t>6/20/2019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133"/>
          <p:cNvSpPr txBox="1">
            <a:spLocks/>
          </p:cNvSpPr>
          <p:nvPr/>
        </p:nvSpPr>
        <p:spPr>
          <a:xfrm>
            <a:off x="7005496" y="648683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sp>
        <p:nvSpPr>
          <p:cNvPr id="8" name="Slide Number Placeholder 133"/>
          <p:cNvSpPr txBox="1">
            <a:spLocks/>
          </p:cNvSpPr>
          <p:nvPr userDrawn="1"/>
        </p:nvSpPr>
        <p:spPr>
          <a:xfrm>
            <a:off x="7005496" y="648683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spTree>
    <p:extLst>
      <p:ext uri="{BB962C8B-B14F-4D97-AF65-F5344CB8AC3E}">
        <p14:creationId xmlns:p14="http://schemas.microsoft.com/office/powerpoint/2010/main" val="177349403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9" name="Rectangle 8"/>
          <p:cNvSpPr/>
          <p:nvPr userDrawn="1"/>
        </p:nvSpPr>
        <p:spPr>
          <a:xfrm>
            <a:off x="0" y="0"/>
            <a:ext cx="9144000" cy="6858000"/>
          </a:xfrm>
          <a:prstGeom prst="rect">
            <a:avLst/>
          </a:prstGeom>
          <a:solidFill>
            <a:schemeClr val="bg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
        <p:nvSpPr>
          <p:cNvPr id="10" name="Title 1"/>
          <p:cNvSpPr>
            <a:spLocks noGrp="1"/>
          </p:cNvSpPr>
          <p:nvPr>
            <p:ph type="title"/>
          </p:nvPr>
        </p:nvSpPr>
        <p:spPr>
          <a:xfrm>
            <a:off x="457200" y="274638"/>
            <a:ext cx="8229600" cy="892681"/>
          </a:xfrm>
        </p:spPr>
        <p:txBody>
          <a:bodyPr/>
          <a:lstStyle/>
          <a:p>
            <a:r>
              <a:rPr lang="en-US" smtClean="0"/>
              <a:t>Click to edit Master title style</a:t>
            </a:r>
            <a:endParaRPr lang="en-US"/>
          </a:p>
        </p:txBody>
      </p:sp>
      <p:cxnSp>
        <p:nvCxnSpPr>
          <p:cNvPr id="11" name="Straight Connector 10"/>
          <p:cNvCxnSpPr/>
          <p:nvPr userDrawn="1"/>
        </p:nvCxnSpPr>
        <p:spPr>
          <a:xfrm>
            <a:off x="457200" y="1167319"/>
            <a:ext cx="8229600" cy="1588"/>
          </a:xfrm>
          <a:prstGeom prst="line">
            <a:avLst/>
          </a:prstGeom>
          <a:ln>
            <a:solidFill>
              <a:srgbClr val="18607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061255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woColTx" userDrawn="1">
  <p:cSld name="twoColTx">
    <p:spTree>
      <p:nvGrpSpPr>
        <p:cNvPr id="1" name="Shape 13"/>
        <p:cNvGrpSpPr/>
        <p:nvPr/>
      </p:nvGrpSpPr>
      <p:grpSpPr>
        <a:xfrm>
          <a:off x="0" y="0"/>
          <a:ext cx="0" cy="0"/>
          <a:chOff x="0" y="0"/>
          <a:chExt cx="0" cy="0"/>
        </a:xfrm>
      </p:grpSpPr>
      <p:sp>
        <p:nvSpPr>
          <p:cNvPr id="2" name="Slide Number Placeholder 133"/>
          <p:cNvSpPr txBox="1">
            <a:spLocks/>
          </p:cNvSpPr>
          <p:nvPr userDrawn="1"/>
        </p:nvSpPr>
        <p:spPr>
          <a:xfrm>
            <a:off x="7005496" y="648683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spTree>
    <p:extLst>
      <p:ext uri="{BB962C8B-B14F-4D97-AF65-F5344CB8AC3E}">
        <p14:creationId xmlns:p14="http://schemas.microsoft.com/office/powerpoint/2010/main" val="26107193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Content slide with white background">
    <p:spTree>
      <p:nvGrpSpPr>
        <p:cNvPr id="1" name=""/>
        <p:cNvGrpSpPr/>
        <p:nvPr/>
      </p:nvGrpSpPr>
      <p:grpSpPr>
        <a:xfrm>
          <a:off x="0" y="0"/>
          <a:ext cx="0" cy="0"/>
          <a:chOff x="0" y="0"/>
          <a:chExt cx="0" cy="0"/>
        </a:xfrm>
      </p:grpSpPr>
      <p:sp>
        <p:nvSpPr>
          <p:cNvPr id="5" name="Rectangle 4"/>
          <p:cNvSpPr/>
          <p:nvPr userDrawn="1"/>
        </p:nvSpPr>
        <p:spPr>
          <a:xfrm>
            <a:off x="0" y="0"/>
            <a:ext cx="9146208" cy="6856575"/>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endParaRPr>
          </a:p>
        </p:txBody>
      </p:sp>
      <p:sp>
        <p:nvSpPr>
          <p:cNvPr id="6" name="Title 1"/>
          <p:cNvSpPr>
            <a:spLocks noGrp="1"/>
          </p:cNvSpPr>
          <p:nvPr>
            <p:ph type="title"/>
          </p:nvPr>
        </p:nvSpPr>
        <p:spPr>
          <a:xfrm>
            <a:off x="457200" y="274638"/>
            <a:ext cx="8229600" cy="892681"/>
          </a:xfrm>
        </p:spPr>
        <p:txBody>
          <a:bodyPr/>
          <a:lstStyle/>
          <a:p>
            <a:r>
              <a:rPr lang="en-US" dirty="0" smtClean="0"/>
              <a:t>Click to edit Master title style</a:t>
            </a:r>
            <a:endParaRPr lang="en-US" dirty="0"/>
          </a:p>
        </p:txBody>
      </p:sp>
      <p:sp>
        <p:nvSpPr>
          <p:cNvPr id="7" name="Content Placeholder 2"/>
          <p:cNvSpPr>
            <a:spLocks noGrp="1"/>
          </p:cNvSpPr>
          <p:nvPr>
            <p:ph idx="1"/>
          </p:nvPr>
        </p:nvSpPr>
        <p:spPr>
          <a:xfrm>
            <a:off x="457200" y="1346908"/>
            <a:ext cx="8229600" cy="497321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endParaRPr lang="en-US" dirty="0"/>
          </a:p>
        </p:txBody>
      </p:sp>
      <p:cxnSp>
        <p:nvCxnSpPr>
          <p:cNvPr id="8" name="Straight Connector 7"/>
          <p:cNvCxnSpPr/>
          <p:nvPr userDrawn="1"/>
        </p:nvCxnSpPr>
        <p:spPr>
          <a:xfrm>
            <a:off x="457200" y="1167319"/>
            <a:ext cx="8229600" cy="1588"/>
          </a:xfrm>
          <a:prstGeom prst="line">
            <a:avLst/>
          </a:prstGeom>
          <a:ln>
            <a:solidFill>
              <a:srgbClr val="186072"/>
            </a:solidFill>
          </a:ln>
          <a:effectLst/>
        </p:spPr>
        <p:style>
          <a:lnRef idx="2">
            <a:schemeClr val="accent1"/>
          </a:lnRef>
          <a:fillRef idx="0">
            <a:schemeClr val="accent1"/>
          </a:fillRef>
          <a:effectRef idx="1">
            <a:schemeClr val="accent1"/>
          </a:effectRef>
          <a:fontRef idx="minor">
            <a:schemeClr val="tx1"/>
          </a:fontRef>
        </p:style>
      </p:cxnSp>
      <p:sp>
        <p:nvSpPr>
          <p:cNvPr id="9" name="Slide Number Placeholder 133"/>
          <p:cNvSpPr txBox="1">
            <a:spLocks/>
          </p:cNvSpPr>
          <p:nvPr userDrawn="1"/>
        </p:nvSpPr>
        <p:spPr>
          <a:xfrm>
            <a:off x="7005496" y="6486835"/>
            <a:ext cx="2133600" cy="365125"/>
          </a:xfrm>
          <a:prstGeom prst="rect">
            <a:avLst/>
          </a:prstGeom>
        </p:spPr>
        <p:txBody>
          <a:bodyPr vert="horz" lIns="91440" tIns="45720" rIns="91440" bIns="45720" rtlCol="0" anchor="ctr"/>
          <a:lstStyle/>
          <a:p>
            <a:pPr algn="r" defTabSz="457200">
              <a:defRPr/>
            </a:pPr>
            <a:fld id="{87EF2230-5450-D547-A1D3-5726BEA55F5C}" type="slidenum">
              <a:rPr lang="en-US" sz="1200" smtClean="0">
                <a:solidFill>
                  <a:srgbClr val="7FA6A4"/>
                </a:solidFill>
              </a:rPr>
              <a:pPr algn="r" defTabSz="457200">
                <a:defRPr/>
              </a:pPr>
              <a:t>‹#›</a:t>
            </a:fld>
            <a:endParaRPr lang="en-US" sz="1200" dirty="0">
              <a:solidFill>
                <a:srgbClr val="7FA6A4"/>
              </a:solidFill>
            </a:endParaRPr>
          </a:p>
        </p:txBody>
      </p:sp>
    </p:spTree>
    <p:extLst>
      <p:ext uri="{BB962C8B-B14F-4D97-AF65-F5344CB8AC3E}">
        <p14:creationId xmlns:p14="http://schemas.microsoft.com/office/powerpoint/2010/main" val="25221986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image" Target="../media/image4.tiff"/><Relationship Id="rId2" Type="http://schemas.openxmlformats.org/officeDocument/2006/relationships/slideLayout" Target="../slideLayouts/slideLayout15.xml"/><Relationship Id="rId16" Type="http://schemas.openxmlformats.org/officeDocument/2006/relationships/theme" Target="../theme/theme2.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grpSp>
        <p:nvGrpSpPr>
          <p:cNvPr id="1028" name="Group 8"/>
          <p:cNvGrpSpPr>
            <a:grpSpLocks/>
          </p:cNvGrpSpPr>
          <p:nvPr/>
        </p:nvGrpSpPr>
        <p:grpSpPr bwMode="auto">
          <a:xfrm>
            <a:off x="4648200" y="6096000"/>
            <a:ext cx="3810000" cy="546100"/>
            <a:chOff x="4648200" y="6267450"/>
            <a:chExt cx="3810000" cy="545773"/>
          </a:xfrm>
        </p:grpSpPr>
        <p:pic>
          <p:nvPicPr>
            <p:cNvPr id="1029" name="Picture 1" descr="UT Signature Horizontal"/>
            <p:cNvPicPr>
              <a:picLocks noChangeAspect="1" noChangeArrowheads="1"/>
            </p:cNvPicPr>
            <p:nvPr userDrawn="1"/>
          </p:nvPicPr>
          <p:blipFill>
            <a:blip r:embed="rId16" cstate="print"/>
            <a:srcRect/>
            <a:stretch>
              <a:fillRect/>
            </a:stretch>
          </p:blipFill>
          <p:spPr bwMode="auto">
            <a:xfrm>
              <a:off x="4648200" y="6267450"/>
              <a:ext cx="3810000" cy="285750"/>
            </a:xfrm>
            <a:prstGeom prst="rect">
              <a:avLst/>
            </a:prstGeom>
            <a:noFill/>
            <a:ln w="9525">
              <a:noFill/>
              <a:miter lim="800000"/>
              <a:headEnd/>
              <a:tailEnd/>
            </a:ln>
          </p:spPr>
        </p:pic>
        <p:sp>
          <p:nvSpPr>
            <p:cNvPr id="1030" name="TextBox 7"/>
            <p:cNvSpPr txBox="1">
              <a:spLocks noChangeArrowheads="1"/>
            </p:cNvSpPr>
            <p:nvPr userDrawn="1"/>
          </p:nvSpPr>
          <p:spPr bwMode="auto">
            <a:xfrm>
              <a:off x="5078413" y="6553029"/>
              <a:ext cx="3294062" cy="260194"/>
            </a:xfrm>
            <a:prstGeom prst="rect">
              <a:avLst/>
            </a:prstGeom>
            <a:noFill/>
            <a:ln>
              <a:noFill/>
            </a:ln>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fontAlgn="base">
                <a:spcBef>
                  <a:spcPct val="0"/>
                </a:spcBef>
                <a:spcAft>
                  <a:spcPct val="0"/>
                </a:spcAft>
                <a:defRPr/>
              </a:pPr>
              <a:r>
                <a:rPr lang="en-US" sz="1100" b="1" smtClean="0">
                  <a:solidFill>
                    <a:prstClr val="black"/>
                  </a:solidFill>
                  <a:latin typeface="Times New Roman" pitchFamily="18" charset="0"/>
                  <a:cs typeface="Times New Roman" pitchFamily="18" charset="0"/>
                </a:rPr>
                <a:t>Center for Information and Communication Studies</a:t>
              </a:r>
            </a:p>
          </p:txBody>
        </p:sp>
      </p:grpSp>
    </p:spTree>
    <p:extLst>
      <p:ext uri="{BB962C8B-B14F-4D97-AF65-F5344CB8AC3E}">
        <p14:creationId xmlns:p14="http://schemas.microsoft.com/office/powerpoint/2010/main" val="3092963290"/>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73" r:id="rId11"/>
    <p:sldLayoutId id="2147483661" r:id="rId12"/>
    <p:sldLayoutId id="2147483794" r:id="rId13"/>
  </p:sldLayoutIdLst>
  <p:hf sldNum="0" hdr="0" ftr="0" dt="0"/>
  <p:txStyles>
    <p:titleStyle>
      <a:lvl1pPr algn="ctr" rtl="0" eaLnBrk="0" fontAlgn="base" hangingPunct="0">
        <a:spcBef>
          <a:spcPct val="0"/>
        </a:spcBef>
        <a:spcAft>
          <a:spcPct val="0"/>
        </a:spcAft>
        <a:defRPr sz="4400">
          <a:solidFill>
            <a:schemeClr val="tx2"/>
          </a:solidFill>
          <a:latin typeface="+mj-lt"/>
          <a:ea typeface="+mj-ea"/>
          <a:cs typeface="ＭＳ Ｐゴシック"/>
        </a:defRPr>
      </a:lvl1pPr>
      <a:lvl2pPr algn="ctr" rtl="0" eaLnBrk="0" fontAlgn="base" hangingPunct="0">
        <a:spcBef>
          <a:spcPct val="0"/>
        </a:spcBef>
        <a:spcAft>
          <a:spcPct val="0"/>
        </a:spcAft>
        <a:defRPr sz="4400">
          <a:solidFill>
            <a:schemeClr val="tx2"/>
          </a:solidFill>
          <a:latin typeface="Arial" charset="0"/>
          <a:ea typeface="ＭＳ Ｐゴシック" pitchFamily="-16" charset="-128"/>
          <a:cs typeface="ＭＳ Ｐゴシック"/>
        </a:defRPr>
      </a:lvl2pPr>
      <a:lvl3pPr algn="ctr" rtl="0" eaLnBrk="0" fontAlgn="base" hangingPunct="0">
        <a:spcBef>
          <a:spcPct val="0"/>
        </a:spcBef>
        <a:spcAft>
          <a:spcPct val="0"/>
        </a:spcAft>
        <a:defRPr sz="4400">
          <a:solidFill>
            <a:schemeClr val="tx2"/>
          </a:solidFill>
          <a:latin typeface="Arial" charset="0"/>
          <a:ea typeface="ＭＳ Ｐゴシック" pitchFamily="-16" charset="-128"/>
          <a:cs typeface="ＭＳ Ｐゴシック"/>
        </a:defRPr>
      </a:lvl3pPr>
      <a:lvl4pPr algn="ctr" rtl="0" eaLnBrk="0" fontAlgn="base" hangingPunct="0">
        <a:spcBef>
          <a:spcPct val="0"/>
        </a:spcBef>
        <a:spcAft>
          <a:spcPct val="0"/>
        </a:spcAft>
        <a:defRPr sz="4400">
          <a:solidFill>
            <a:schemeClr val="tx2"/>
          </a:solidFill>
          <a:latin typeface="Arial" charset="0"/>
          <a:ea typeface="ＭＳ Ｐゴシック" pitchFamily="-16" charset="-128"/>
          <a:cs typeface="ＭＳ Ｐゴシック"/>
        </a:defRPr>
      </a:lvl4pPr>
      <a:lvl5pPr algn="ctr" rtl="0" eaLnBrk="0" fontAlgn="base" hangingPunct="0">
        <a:spcBef>
          <a:spcPct val="0"/>
        </a:spcBef>
        <a:spcAft>
          <a:spcPct val="0"/>
        </a:spcAft>
        <a:defRPr sz="4400">
          <a:solidFill>
            <a:schemeClr val="tx2"/>
          </a:solidFill>
          <a:latin typeface="Arial" charset="0"/>
          <a:ea typeface="ＭＳ Ｐゴシック" pitchFamily="-16" charset="-128"/>
          <a:cs typeface="ＭＳ Ｐゴシック"/>
        </a:defRPr>
      </a:lvl5pPr>
      <a:lvl6pPr marL="457200" algn="ctr" rtl="0" eaLnBrk="1" fontAlgn="base" hangingPunct="1">
        <a:spcBef>
          <a:spcPct val="0"/>
        </a:spcBef>
        <a:spcAft>
          <a:spcPct val="0"/>
        </a:spcAft>
        <a:defRPr sz="4400">
          <a:solidFill>
            <a:schemeClr val="tx2"/>
          </a:solidFill>
          <a:latin typeface="Arial" charset="0"/>
          <a:ea typeface="ＭＳ Ｐゴシック" pitchFamily="-16" charset="-128"/>
        </a:defRPr>
      </a:lvl6pPr>
      <a:lvl7pPr marL="914400" algn="ctr" rtl="0" eaLnBrk="1" fontAlgn="base" hangingPunct="1">
        <a:spcBef>
          <a:spcPct val="0"/>
        </a:spcBef>
        <a:spcAft>
          <a:spcPct val="0"/>
        </a:spcAft>
        <a:defRPr sz="4400">
          <a:solidFill>
            <a:schemeClr val="tx2"/>
          </a:solidFill>
          <a:latin typeface="Arial" charset="0"/>
          <a:ea typeface="ＭＳ Ｐゴシック" pitchFamily="-16" charset="-128"/>
        </a:defRPr>
      </a:lvl7pPr>
      <a:lvl8pPr marL="1371600" algn="ctr" rtl="0" eaLnBrk="1" fontAlgn="base" hangingPunct="1">
        <a:spcBef>
          <a:spcPct val="0"/>
        </a:spcBef>
        <a:spcAft>
          <a:spcPct val="0"/>
        </a:spcAft>
        <a:defRPr sz="4400">
          <a:solidFill>
            <a:schemeClr val="tx2"/>
          </a:solidFill>
          <a:latin typeface="Arial" charset="0"/>
          <a:ea typeface="ＭＳ Ｐゴシック" pitchFamily="-16" charset="-128"/>
        </a:defRPr>
      </a:lvl8pPr>
      <a:lvl9pPr marL="1828800" algn="ctr" rtl="0" eaLnBrk="1" fontAlgn="base" hangingPunct="1">
        <a:spcBef>
          <a:spcPct val="0"/>
        </a:spcBef>
        <a:spcAft>
          <a:spcPct val="0"/>
        </a:spcAft>
        <a:defRPr sz="4400">
          <a:solidFill>
            <a:schemeClr val="tx2"/>
          </a:solidFill>
          <a:latin typeface="Arial" charset="0"/>
          <a:ea typeface="ＭＳ Ｐゴシック" pitchFamily="-16" charset="-128"/>
        </a:defRPr>
      </a:lvl9pPr>
    </p:titleStyle>
    <p:bodyStyle>
      <a:lvl1pPr marL="342900" indent="-342900" algn="l" rtl="0" eaLnBrk="0" fontAlgn="base" hangingPunct="0">
        <a:spcBef>
          <a:spcPct val="20000"/>
        </a:spcBef>
        <a:spcAft>
          <a:spcPct val="0"/>
        </a:spcAft>
        <a:buChar char="•"/>
        <a:defRPr sz="3600">
          <a:solidFill>
            <a:schemeClr val="tx1"/>
          </a:solidFill>
          <a:latin typeface="Times New Roman" pitchFamily="18" charset="0"/>
          <a:ea typeface="+mn-ea"/>
          <a:cs typeface="Times New Roman" pitchFamily="18" charset="0"/>
        </a:defRPr>
      </a:lvl1pPr>
      <a:lvl2pPr marL="742950" indent="-285750" algn="l" rtl="0" eaLnBrk="0" fontAlgn="base" hangingPunct="0">
        <a:spcBef>
          <a:spcPct val="20000"/>
        </a:spcBef>
        <a:spcAft>
          <a:spcPct val="0"/>
        </a:spcAft>
        <a:buChar char="–"/>
        <a:defRPr>
          <a:solidFill>
            <a:schemeClr val="tx1"/>
          </a:solidFill>
          <a:latin typeface="Times New Roman" pitchFamily="18" charset="0"/>
          <a:ea typeface="+mn-ea"/>
          <a:cs typeface="Times New Roman" pitchFamily="18" charset="0"/>
        </a:defRPr>
      </a:lvl2pPr>
      <a:lvl3pPr marL="1143000" indent="-228600" algn="l" rtl="0" eaLnBrk="0" fontAlgn="base" hangingPunct="0">
        <a:spcBef>
          <a:spcPct val="20000"/>
        </a:spcBef>
        <a:spcAft>
          <a:spcPct val="0"/>
        </a:spcAft>
        <a:buChar char="•"/>
        <a:defRPr sz="2400">
          <a:solidFill>
            <a:schemeClr val="tx1"/>
          </a:solidFill>
          <a:latin typeface="+mn-lt"/>
          <a:ea typeface="+mn-ea"/>
          <a:cs typeface="ＭＳ Ｐゴシック"/>
        </a:defRPr>
      </a:lvl3pPr>
      <a:lvl4pPr marL="1600200" indent="-228600" algn="l" rtl="0" eaLnBrk="0" fontAlgn="base" hangingPunct="0">
        <a:spcBef>
          <a:spcPct val="20000"/>
        </a:spcBef>
        <a:spcAft>
          <a:spcPct val="0"/>
        </a:spcAft>
        <a:buChar char="–"/>
        <a:defRPr sz="2000">
          <a:solidFill>
            <a:schemeClr val="tx1"/>
          </a:solidFill>
          <a:latin typeface="+mn-lt"/>
          <a:ea typeface="+mn-ea"/>
          <a:cs typeface="ＭＳ Ｐゴシック"/>
        </a:defRPr>
      </a:lvl4pPr>
      <a:lvl5pPr marL="2057400" indent="-228600" algn="l" rtl="0" eaLnBrk="0" fontAlgn="base" hangingPunct="0">
        <a:spcBef>
          <a:spcPct val="20000"/>
        </a:spcBef>
        <a:spcAft>
          <a:spcPct val="0"/>
        </a:spcAft>
        <a:buChar char="»"/>
        <a:defRPr sz="2000">
          <a:solidFill>
            <a:schemeClr val="tx1"/>
          </a:solidFill>
          <a:latin typeface="+mn-lt"/>
          <a:ea typeface="+mn-ea"/>
          <a:cs typeface="ＭＳ Ｐゴシック"/>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6000">
              <a:schemeClr val="bg1"/>
            </a:gs>
            <a:gs pos="100000">
              <a:srgbClr val="DCEBEE"/>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892681"/>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346908"/>
            <a:ext cx="8229600" cy="4779256"/>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EB16AB14-B601-5148-B233-4062AA705253}" type="datetimeFigureOut">
              <a:rPr lang="en-US" smtClean="0">
                <a:solidFill>
                  <a:prstClr val="black">
                    <a:tint val="75000"/>
                  </a:prstClr>
                </a:solidFill>
              </a:rPr>
              <a:pPr defTabSz="457200"/>
              <a:t>6/20/2019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87EF2230-5450-D547-A1D3-5726BEA55F5C}" type="slidenum">
              <a:rPr lang="en-US" smtClean="0">
                <a:solidFill>
                  <a:prstClr val="black">
                    <a:tint val="75000"/>
                  </a:prstClr>
                </a:solidFill>
              </a:rPr>
              <a:pPr defTabSz="457200"/>
              <a:t>‹#›</a:t>
            </a:fld>
            <a:endParaRPr lang="en-US">
              <a:solidFill>
                <a:prstClr val="black">
                  <a:tint val="75000"/>
                </a:prstClr>
              </a:solidFill>
            </a:endParaRPr>
          </a:p>
        </p:txBody>
      </p:sp>
      <p:pic>
        <p:nvPicPr>
          <p:cNvPr id="9" name="Picture 8" descr="globepiece.tif"/>
          <p:cNvPicPr>
            <a:picLocks noChangeAspect="1"/>
          </p:cNvPicPr>
          <p:nvPr/>
        </p:nvPicPr>
        <p:blipFill>
          <a:blip r:embed="rId17" cstate="print">
            <a:alphaModFix amt="10000"/>
          </a:blip>
          <a:stretch>
            <a:fillRect/>
          </a:stretch>
        </p:blipFill>
        <p:spPr>
          <a:xfrm>
            <a:off x="5385270" y="1981810"/>
            <a:ext cx="3758730" cy="4876190"/>
          </a:xfrm>
          <a:prstGeom prst="rect">
            <a:avLst/>
          </a:prstGeom>
        </p:spPr>
      </p:pic>
      <p:pic>
        <p:nvPicPr>
          <p:cNvPr id="8" name="Picture 7" descr="globepiece.tif"/>
          <p:cNvPicPr>
            <a:picLocks noChangeAspect="1"/>
          </p:cNvPicPr>
          <p:nvPr/>
        </p:nvPicPr>
        <p:blipFill>
          <a:blip r:embed="rId17" cstate="print">
            <a:alphaModFix amt="10000"/>
          </a:blip>
          <a:stretch>
            <a:fillRect/>
          </a:stretch>
        </p:blipFill>
        <p:spPr>
          <a:xfrm>
            <a:off x="5385270" y="1981810"/>
            <a:ext cx="3758730" cy="4876190"/>
          </a:xfrm>
          <a:prstGeom prst="rect">
            <a:avLst/>
          </a:prstGeom>
        </p:spPr>
      </p:pic>
    </p:spTree>
    <p:extLst>
      <p:ext uri="{BB962C8B-B14F-4D97-AF65-F5344CB8AC3E}">
        <p14:creationId xmlns:p14="http://schemas.microsoft.com/office/powerpoint/2010/main" val="1408254742"/>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 id="2147483790" r:id="rId13"/>
    <p:sldLayoutId id="2147483791" r:id="rId14"/>
    <p:sldLayoutId id="2147483792" r:id="rId15"/>
  </p:sldLayoutIdLst>
  <p:txStyles>
    <p:titleStyle>
      <a:lvl1pPr algn="l" defTabSz="457200" rtl="0" eaLnBrk="1" latinLnBrk="0" hangingPunct="1">
        <a:spcBef>
          <a:spcPct val="0"/>
        </a:spcBef>
        <a:buNone/>
        <a:defRPr sz="4000" kern="1200">
          <a:solidFill>
            <a:srgbClr val="186072"/>
          </a:solidFill>
          <a:latin typeface="+mj-lt"/>
          <a:ea typeface="+mj-ea"/>
          <a:cs typeface="+mj-cs"/>
        </a:defRPr>
      </a:lvl1pPr>
    </p:titleStyle>
    <p:bodyStyle>
      <a:lvl1pPr marL="0" indent="0" algn="l" defTabSz="457200" rtl="0" eaLnBrk="1" latinLnBrk="0" hangingPunct="1">
        <a:spcBef>
          <a:spcPct val="20000"/>
        </a:spcBef>
        <a:buFont typeface="Arial"/>
        <a:buNone/>
        <a:defRPr sz="2800" kern="1200">
          <a:solidFill>
            <a:srgbClr val="1A435D"/>
          </a:solidFill>
          <a:latin typeface="+mn-lt"/>
          <a:ea typeface="+mn-ea"/>
          <a:cs typeface="Cambria"/>
        </a:defRPr>
      </a:lvl1pPr>
      <a:lvl2pPr marL="577850" indent="-231775" algn="l" defTabSz="457200" rtl="0" eaLnBrk="1" latinLnBrk="0" hangingPunct="1">
        <a:spcBef>
          <a:spcPct val="20000"/>
        </a:spcBef>
        <a:buFont typeface="Arial"/>
        <a:buChar char="•"/>
        <a:defRPr sz="2400" kern="1200">
          <a:solidFill>
            <a:srgbClr val="1A435D"/>
          </a:solidFill>
          <a:latin typeface="+mn-lt"/>
          <a:ea typeface="+mn-ea"/>
          <a:cs typeface="Cambria"/>
        </a:defRPr>
      </a:lvl2pPr>
      <a:lvl3pPr marL="795338" indent="-217488" algn="l" defTabSz="457200" rtl="0" eaLnBrk="1" latinLnBrk="0" hangingPunct="1">
        <a:spcBef>
          <a:spcPct val="20000"/>
        </a:spcBef>
        <a:buFont typeface="Arial"/>
        <a:buChar char="•"/>
        <a:defRPr sz="2200" kern="1200">
          <a:solidFill>
            <a:srgbClr val="1A435D"/>
          </a:solidFill>
          <a:latin typeface="+mn-lt"/>
          <a:ea typeface="+mn-ea"/>
          <a:cs typeface="Cambria"/>
        </a:defRPr>
      </a:lvl3pPr>
      <a:lvl4pPr marL="1257300" indent="-231775" algn="l" defTabSz="457200" rtl="0" eaLnBrk="1" latinLnBrk="0" hangingPunct="1">
        <a:spcBef>
          <a:spcPct val="20000"/>
        </a:spcBef>
        <a:buFontTx/>
        <a:buNone/>
        <a:defRPr sz="2000" i="1" kern="1200">
          <a:solidFill>
            <a:srgbClr val="1A435D"/>
          </a:solidFill>
          <a:latin typeface="+mn-lt"/>
          <a:ea typeface="+mn-ea"/>
          <a:cs typeface="Cambria"/>
        </a:defRPr>
      </a:lvl4pPr>
      <a:lvl5pPr marL="2057400" indent="-228600" algn="l" defTabSz="457200" rtl="0" eaLnBrk="1" latinLnBrk="0" hangingPunct="1">
        <a:spcBef>
          <a:spcPct val="20000"/>
        </a:spcBef>
        <a:buFontTx/>
        <a:buNone/>
        <a:defRPr sz="2000" i="1" kern="1200">
          <a:solidFill>
            <a:srgbClr val="1A435D"/>
          </a:solidFill>
          <a:latin typeface="+mn-lt"/>
          <a:ea typeface="+mn-ea"/>
          <a:cs typeface="Cambr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ctenopir@utk.edu" TargetMode="External"/><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jpg"/><Relationship Id="rId2" Type="http://schemas.openxmlformats.org/officeDocument/2006/relationships/notesSlide" Target="../notesSlides/notesSlide2.xml"/><Relationship Id="rId1" Type="http://schemas.openxmlformats.org/officeDocument/2006/relationships/slideLayout" Target="../slideLayouts/slideLayout10.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10.xml"/><Relationship Id="rId6" Type="http://schemas.openxmlformats.org/officeDocument/2006/relationships/image" Target="../media/image18.jpeg"/><Relationship Id="rId5" Type="http://schemas.openxmlformats.org/officeDocument/2006/relationships/image" Target="../media/image17.png"/><Relationship Id="rId4" Type="http://schemas.openxmlformats.org/officeDocument/2006/relationships/image" Target="../media/image16.jpeg"/><Relationship Id="rId9" Type="http://schemas.openxmlformats.org/officeDocument/2006/relationships/image" Target="../media/image21.png"/></Relationships>
</file>

<file path=ppt/slides/_rels/slide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23.tiff"/></Relationships>
</file>

<file path=ppt/slides/_rels/slide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5.jpeg"/><Relationship Id="rId7" Type="http://schemas.openxmlformats.org/officeDocument/2006/relationships/diagramColors" Target="../diagrams/colors2.xml"/><Relationship Id="rId2" Type="http://schemas.openxmlformats.org/officeDocument/2006/relationships/notesSlide" Target="../notesSlides/notesSlide12.xml"/><Relationship Id="rId1" Type="http://schemas.openxmlformats.org/officeDocument/2006/relationships/slideLayout" Target="../slideLayouts/slideLayout15.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10.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8" Type="http://schemas.openxmlformats.org/officeDocument/2006/relationships/image" Target="../media/image45.jpeg"/><Relationship Id="rId13" Type="http://schemas.openxmlformats.org/officeDocument/2006/relationships/image" Target="../media/image50.png"/><Relationship Id="rId3" Type="http://schemas.openxmlformats.org/officeDocument/2006/relationships/image" Target="../media/image40.jpeg"/><Relationship Id="rId7" Type="http://schemas.openxmlformats.org/officeDocument/2006/relationships/image" Target="../media/image44.jpeg"/><Relationship Id="rId12" Type="http://schemas.openxmlformats.org/officeDocument/2006/relationships/image" Target="../media/image49.jpg"/><Relationship Id="rId2" Type="http://schemas.openxmlformats.org/officeDocument/2006/relationships/notesSlide" Target="../notesSlides/notesSlide23.xml"/><Relationship Id="rId1" Type="http://schemas.openxmlformats.org/officeDocument/2006/relationships/slideLayout" Target="../slideLayouts/slideLayout10.xml"/><Relationship Id="rId6" Type="http://schemas.openxmlformats.org/officeDocument/2006/relationships/image" Target="../media/image43.jpeg"/><Relationship Id="rId11" Type="http://schemas.openxmlformats.org/officeDocument/2006/relationships/image" Target="../media/image48.tiff"/><Relationship Id="rId5" Type="http://schemas.openxmlformats.org/officeDocument/2006/relationships/image" Target="../media/image42.jpeg"/><Relationship Id="rId10" Type="http://schemas.openxmlformats.org/officeDocument/2006/relationships/image" Target="../media/image47.jpeg"/><Relationship Id="rId4" Type="http://schemas.openxmlformats.org/officeDocument/2006/relationships/image" Target="../media/image41.jpeg"/><Relationship Id="rId9" Type="http://schemas.openxmlformats.org/officeDocument/2006/relationships/image" Target="../media/image46.jpeg"/></Relationships>
</file>

<file path=ppt/slides/_rels/slide2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image" Target="../media/image44.jpeg"/></Relationships>
</file>

<file path=ppt/slides/_rels/slide3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4"/>
          <p:cNvSpPr txBox="1">
            <a:spLocks noChangeArrowheads="1"/>
          </p:cNvSpPr>
          <p:nvPr/>
        </p:nvSpPr>
        <p:spPr bwMode="auto">
          <a:xfrm>
            <a:off x="1295400" y="609600"/>
            <a:ext cx="6858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fontAlgn="base">
              <a:spcBef>
                <a:spcPct val="50000"/>
              </a:spcBef>
              <a:spcAft>
                <a:spcPct val="0"/>
              </a:spcAft>
            </a:pPr>
            <a:endParaRPr lang="en-US">
              <a:solidFill>
                <a:srgbClr val="000000"/>
              </a:solidFill>
              <a:latin typeface="Garamond" pitchFamily="18" charset="0"/>
            </a:endParaRPr>
          </a:p>
        </p:txBody>
      </p:sp>
      <p:sp>
        <p:nvSpPr>
          <p:cNvPr id="11267" name="Text Box 7"/>
          <p:cNvSpPr txBox="1">
            <a:spLocks noChangeArrowheads="1"/>
          </p:cNvSpPr>
          <p:nvPr/>
        </p:nvSpPr>
        <p:spPr bwMode="auto">
          <a:xfrm>
            <a:off x="838200" y="5257800"/>
            <a:ext cx="7772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fontAlgn="base">
              <a:spcBef>
                <a:spcPct val="50000"/>
              </a:spcBef>
              <a:spcAft>
                <a:spcPct val="0"/>
              </a:spcAft>
            </a:pPr>
            <a:endParaRPr lang="en-US">
              <a:solidFill>
                <a:srgbClr val="000000"/>
              </a:solidFill>
              <a:latin typeface="Garamond" pitchFamily="18" charset="0"/>
            </a:endParaRPr>
          </a:p>
        </p:txBody>
      </p:sp>
      <p:sp>
        <p:nvSpPr>
          <p:cNvPr id="11269" name="Rectangle 10"/>
          <p:cNvSpPr>
            <a:spLocks noGrp="1" noChangeArrowheads="1"/>
          </p:cNvSpPr>
          <p:nvPr>
            <p:ph type="ctrTitle" idx="4294967295"/>
          </p:nvPr>
        </p:nvSpPr>
        <p:spPr>
          <a:xfrm>
            <a:off x="304800" y="762000"/>
            <a:ext cx="8534400" cy="1136837"/>
          </a:xfrm>
          <a:ln>
            <a:noFill/>
          </a:ln>
        </p:spPr>
        <p:txBody>
          <a:bodyPr>
            <a:noAutofit/>
          </a:bodyPr>
          <a:lstStyle/>
          <a:p>
            <a:r>
              <a:rPr lang="sv-FI" sz="4000" dirty="0" smtClean="0">
                <a:solidFill>
                  <a:srgbClr val="006666"/>
                </a:solidFill>
              </a:rPr>
              <a:t>E-</a:t>
            </a:r>
            <a:r>
              <a:rPr lang="sv-FI" sz="4000" dirty="0" err="1" smtClean="0">
                <a:solidFill>
                  <a:srgbClr val="006666"/>
                </a:solidFill>
              </a:rPr>
              <a:t>Scholarship</a:t>
            </a:r>
            <a:r>
              <a:rPr lang="sv-FI" sz="4000" dirty="0" smtClean="0">
                <a:solidFill>
                  <a:srgbClr val="006666"/>
                </a:solidFill>
              </a:rPr>
              <a:t> and New </a:t>
            </a:r>
            <a:r>
              <a:rPr lang="sv-FI" sz="4000" dirty="0" err="1" smtClean="0">
                <a:solidFill>
                  <a:srgbClr val="006666"/>
                </a:solidFill>
              </a:rPr>
              <a:t>Roles</a:t>
            </a:r>
            <a:r>
              <a:rPr lang="sv-FI" sz="4000" dirty="0" smtClean="0">
                <a:solidFill>
                  <a:srgbClr val="006666"/>
                </a:solidFill>
              </a:rPr>
              <a:t> for Research </a:t>
            </a:r>
            <a:r>
              <a:rPr lang="sv-FI" sz="4000" dirty="0" err="1" smtClean="0">
                <a:solidFill>
                  <a:srgbClr val="006666"/>
                </a:solidFill>
              </a:rPr>
              <a:t>Libraries</a:t>
            </a:r>
            <a:endParaRPr lang="en-US" sz="4000" dirty="0">
              <a:solidFill>
                <a:srgbClr val="006666"/>
              </a:solidFill>
            </a:endParaRPr>
          </a:p>
        </p:txBody>
      </p:sp>
      <p:sp>
        <p:nvSpPr>
          <p:cNvPr id="11270" name="Text Box 11"/>
          <p:cNvSpPr txBox="1">
            <a:spLocks noChangeArrowheads="1"/>
          </p:cNvSpPr>
          <p:nvPr/>
        </p:nvSpPr>
        <p:spPr bwMode="auto">
          <a:xfrm>
            <a:off x="3505200" y="2286000"/>
            <a:ext cx="45116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fontAlgn="base" hangingPunct="1">
              <a:spcBef>
                <a:spcPct val="0"/>
              </a:spcBef>
              <a:spcAft>
                <a:spcPct val="0"/>
              </a:spcAft>
            </a:pPr>
            <a:endParaRPr lang="en-US">
              <a:solidFill>
                <a:srgbClr val="000000"/>
              </a:solidFill>
            </a:endParaRPr>
          </a:p>
        </p:txBody>
      </p:sp>
      <p:sp>
        <p:nvSpPr>
          <p:cNvPr id="11271" name="Text Box 12"/>
          <p:cNvSpPr txBox="1">
            <a:spLocks noChangeArrowheads="1"/>
          </p:cNvSpPr>
          <p:nvPr/>
        </p:nvSpPr>
        <p:spPr bwMode="auto">
          <a:xfrm>
            <a:off x="1181100" y="2826365"/>
            <a:ext cx="7086600" cy="2431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eaLnBrk="1" fontAlgn="base" hangingPunct="1">
              <a:spcBef>
                <a:spcPct val="0"/>
              </a:spcBef>
              <a:spcAft>
                <a:spcPct val="0"/>
              </a:spcAft>
            </a:pPr>
            <a:r>
              <a:rPr lang="en-US" sz="3200" b="1" dirty="0">
                <a:solidFill>
                  <a:srgbClr val="000000"/>
                </a:solidFill>
              </a:rPr>
              <a:t>Carol Tenopir</a:t>
            </a:r>
            <a:r>
              <a:rPr lang="en-US" dirty="0">
                <a:solidFill>
                  <a:srgbClr val="000000"/>
                </a:solidFill>
              </a:rPr>
              <a:t/>
            </a:r>
            <a:br>
              <a:rPr lang="en-US" dirty="0">
                <a:solidFill>
                  <a:srgbClr val="000000"/>
                </a:solidFill>
              </a:rPr>
            </a:br>
            <a:r>
              <a:rPr lang="en-US" dirty="0">
                <a:solidFill>
                  <a:srgbClr val="000000"/>
                </a:solidFill>
              </a:rPr>
              <a:t>University of </a:t>
            </a:r>
            <a:r>
              <a:rPr lang="en-US" dirty="0" smtClean="0">
                <a:solidFill>
                  <a:srgbClr val="000000"/>
                </a:solidFill>
              </a:rPr>
              <a:t>Tennessee, Knoxville, USA </a:t>
            </a:r>
          </a:p>
          <a:p>
            <a:pPr algn="ctr" eaLnBrk="1" fontAlgn="base" hangingPunct="1">
              <a:spcBef>
                <a:spcPct val="0"/>
              </a:spcBef>
              <a:spcAft>
                <a:spcPct val="0"/>
              </a:spcAft>
            </a:pPr>
            <a:r>
              <a:rPr lang="en-US" dirty="0" smtClean="0">
                <a:solidFill>
                  <a:srgbClr val="000000"/>
                </a:solidFill>
              </a:rPr>
              <a:t>and</a:t>
            </a:r>
          </a:p>
          <a:p>
            <a:pPr algn="ctr" eaLnBrk="1" fontAlgn="base" hangingPunct="1">
              <a:spcBef>
                <a:spcPct val="0"/>
              </a:spcBef>
              <a:spcAft>
                <a:spcPct val="0"/>
              </a:spcAft>
            </a:pPr>
            <a:r>
              <a:rPr lang="en-US" dirty="0" err="1" smtClean="0">
                <a:solidFill>
                  <a:srgbClr val="000000"/>
                </a:solidFill>
              </a:rPr>
              <a:t>Hanken</a:t>
            </a:r>
            <a:r>
              <a:rPr lang="en-US" dirty="0" smtClean="0">
                <a:solidFill>
                  <a:srgbClr val="000000"/>
                </a:solidFill>
              </a:rPr>
              <a:t> School of Economics, Helsinki, Finland</a:t>
            </a:r>
          </a:p>
          <a:p>
            <a:pPr algn="ctr" eaLnBrk="1" fontAlgn="base" hangingPunct="1">
              <a:spcBef>
                <a:spcPct val="0"/>
              </a:spcBef>
              <a:spcAft>
                <a:spcPct val="0"/>
              </a:spcAft>
            </a:pPr>
            <a:endParaRPr lang="en-US" dirty="0">
              <a:solidFill>
                <a:srgbClr val="000000"/>
              </a:solidFill>
              <a:hlinkClick r:id="rId3"/>
            </a:endParaRPr>
          </a:p>
          <a:p>
            <a:pPr algn="ctr" eaLnBrk="1" fontAlgn="base" hangingPunct="1">
              <a:spcBef>
                <a:spcPct val="0"/>
              </a:spcBef>
              <a:spcAft>
                <a:spcPct val="0"/>
              </a:spcAft>
            </a:pPr>
            <a:r>
              <a:rPr lang="en-US" dirty="0" smtClean="0">
                <a:solidFill>
                  <a:srgbClr val="000000"/>
                </a:solidFill>
                <a:hlinkClick r:id="rId3"/>
              </a:rPr>
              <a:t>ctenopir@utk.edu</a:t>
            </a:r>
            <a:endParaRPr lang="en-US" dirty="0" smtClean="0">
              <a:solidFill>
                <a:srgbClr val="000000"/>
              </a:solidFill>
            </a:endParaRPr>
          </a:p>
        </p:txBody>
      </p:sp>
      <p:cxnSp>
        <p:nvCxnSpPr>
          <p:cNvPr id="13" name="Straight Connector 12"/>
          <p:cNvCxnSpPr/>
          <p:nvPr/>
        </p:nvCxnSpPr>
        <p:spPr>
          <a:xfrm>
            <a:off x="495301" y="1981200"/>
            <a:ext cx="8248649" cy="0"/>
          </a:xfrm>
          <a:prstGeom prst="line">
            <a:avLst/>
          </a:prstGeom>
          <a:ln>
            <a:solidFill>
              <a:srgbClr val="186072"/>
            </a:solidFill>
          </a:ln>
        </p:spPr>
        <p:style>
          <a:lnRef idx="2">
            <a:schemeClr val="accent1"/>
          </a:lnRef>
          <a:fillRef idx="0">
            <a:schemeClr val="accent1"/>
          </a:fillRef>
          <a:effectRef idx="1">
            <a:schemeClr val="accent1"/>
          </a:effectRef>
          <a:fontRef idx="minor">
            <a:schemeClr val="tx1"/>
          </a:fontRef>
        </p:style>
      </p:cxnSp>
      <p:pic>
        <p:nvPicPr>
          <p:cNvPr id="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450" y="4743450"/>
            <a:ext cx="1943100" cy="1943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19460328"/>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09600"/>
            <a:ext cx="4038600" cy="302895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00600" y="3124200"/>
            <a:ext cx="4343400" cy="2895600"/>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52800" y="1600200"/>
            <a:ext cx="3482126" cy="2328672"/>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78623" y="899160"/>
            <a:ext cx="3334954" cy="2225040"/>
          </a:xfrm>
          <a:prstGeom prst="rect">
            <a:avLst/>
          </a:prstGeom>
        </p:spPr>
      </p:pic>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9688" y="3669030"/>
            <a:ext cx="4283676" cy="2971800"/>
          </a:xfrm>
          <a:prstGeom prst="rect">
            <a:avLst/>
          </a:prstGeom>
        </p:spPr>
      </p:pic>
    </p:spTree>
    <p:extLst>
      <p:ext uri="{BB962C8B-B14F-4D97-AF65-F5344CB8AC3E}">
        <p14:creationId xmlns:p14="http://schemas.microsoft.com/office/powerpoint/2010/main" val="39808511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8623" y="381000"/>
            <a:ext cx="5305425" cy="563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89336" y="5867400"/>
            <a:ext cx="4572000" cy="830997"/>
          </a:xfrm>
          <a:prstGeom prst="rect">
            <a:avLst/>
          </a:prstGeom>
        </p:spPr>
        <p:txBody>
          <a:bodyPr>
            <a:spAutoFit/>
          </a:bodyPr>
          <a:lstStyle/>
          <a:p>
            <a:r>
              <a:rPr lang="en-US" sz="1600" dirty="0" err="1"/>
              <a:t>Jisc</a:t>
            </a:r>
            <a:r>
              <a:rPr lang="en-US" sz="1600" dirty="0"/>
              <a:t> 2014 http://www.jisc.ac.uk/whatwedo/campaigns/res3/jischelp.aspx</a:t>
            </a:r>
          </a:p>
        </p:txBody>
      </p:sp>
    </p:spTree>
    <p:extLst>
      <p:ext uri="{BB962C8B-B14F-4D97-AF65-F5344CB8AC3E}">
        <p14:creationId xmlns:p14="http://schemas.microsoft.com/office/powerpoint/2010/main" val="13982575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8153400" cy="1143000"/>
          </a:xfrm>
        </p:spPr>
        <p:txBody>
          <a:bodyPr/>
          <a:lstStyle/>
          <a:p>
            <a:r>
              <a:rPr lang="sv-FI" dirty="0"/>
              <a:t>A</a:t>
            </a:r>
            <a:r>
              <a:rPr lang="sv-FI" dirty="0" smtClean="0"/>
              <a:t>reas </a:t>
            </a:r>
            <a:r>
              <a:rPr lang="sv-FI" dirty="0" err="1" smtClean="0"/>
              <a:t>transforming</a:t>
            </a:r>
            <a:r>
              <a:rPr lang="sv-FI" dirty="0" smtClean="0"/>
              <a:t> </a:t>
            </a:r>
            <a:r>
              <a:rPr lang="sv-FI" dirty="0" err="1" smtClean="0"/>
              <a:t>scholarship</a:t>
            </a:r>
            <a:r>
              <a:rPr lang="sv-FI" dirty="0" smtClean="0"/>
              <a:t>:</a:t>
            </a:r>
            <a:endParaRPr lang="en-US" dirty="0"/>
          </a:p>
        </p:txBody>
      </p:sp>
      <p:sp>
        <p:nvSpPr>
          <p:cNvPr id="3" name="Content Placeholder 2"/>
          <p:cNvSpPr>
            <a:spLocks noGrp="1"/>
          </p:cNvSpPr>
          <p:nvPr>
            <p:ph idx="1"/>
          </p:nvPr>
        </p:nvSpPr>
        <p:spPr>
          <a:xfrm>
            <a:off x="0" y="2362200"/>
            <a:ext cx="8915400" cy="4114800"/>
          </a:xfrm>
        </p:spPr>
        <p:txBody>
          <a:bodyPr/>
          <a:lstStyle/>
          <a:p>
            <a:pPr marL="742950" indent="-742950">
              <a:buFont typeface="+mj-lt"/>
              <a:buAutoNum type="arabicPeriod"/>
            </a:pPr>
            <a:r>
              <a:rPr lang="sv-FI" dirty="0" smtClean="0"/>
              <a:t>Awareness </a:t>
            </a:r>
            <a:r>
              <a:rPr lang="sv-FI" dirty="0" err="1" smtClean="0"/>
              <a:t>of</a:t>
            </a:r>
            <a:r>
              <a:rPr lang="sv-FI" dirty="0" smtClean="0"/>
              <a:t> Research </a:t>
            </a:r>
            <a:r>
              <a:rPr lang="sv-FI" dirty="0"/>
              <a:t>D</a:t>
            </a:r>
            <a:r>
              <a:rPr lang="sv-FI" dirty="0" smtClean="0"/>
              <a:t>ata </a:t>
            </a:r>
            <a:r>
              <a:rPr lang="sv-FI" dirty="0"/>
              <a:t>M</a:t>
            </a:r>
            <a:r>
              <a:rPr lang="sv-FI" dirty="0" smtClean="0"/>
              <a:t>anagement</a:t>
            </a:r>
          </a:p>
          <a:p>
            <a:pPr marL="742950" indent="-742950">
              <a:buFont typeface="+mj-lt"/>
              <a:buAutoNum type="arabicPeriod"/>
            </a:pPr>
            <a:r>
              <a:rPr lang="sv-FI" dirty="0" err="1" smtClean="0"/>
              <a:t>Increase</a:t>
            </a:r>
            <a:r>
              <a:rPr lang="sv-FI" dirty="0" smtClean="0"/>
              <a:t> in </a:t>
            </a:r>
            <a:r>
              <a:rPr lang="sv-FI" dirty="0" err="1"/>
              <a:t>O</a:t>
            </a:r>
            <a:r>
              <a:rPr lang="sv-FI" dirty="0" err="1" smtClean="0"/>
              <a:t>pen</a:t>
            </a:r>
            <a:r>
              <a:rPr lang="sv-FI" dirty="0" smtClean="0"/>
              <a:t> </a:t>
            </a:r>
            <a:r>
              <a:rPr lang="sv-FI" dirty="0"/>
              <a:t>A</a:t>
            </a:r>
            <a:r>
              <a:rPr lang="sv-FI" dirty="0" smtClean="0"/>
              <a:t>ccess alternatives</a:t>
            </a:r>
          </a:p>
          <a:p>
            <a:pPr marL="742950" indent="-742950">
              <a:buFont typeface="+mj-lt"/>
              <a:buAutoNum type="arabicPeriod"/>
            </a:pPr>
            <a:r>
              <a:rPr lang="sv-FI" dirty="0" err="1" smtClean="0"/>
              <a:t>Growth</a:t>
            </a:r>
            <a:r>
              <a:rPr lang="sv-FI" dirty="0" smtClean="0"/>
              <a:t> </a:t>
            </a:r>
            <a:r>
              <a:rPr lang="sv-FI" dirty="0" err="1" smtClean="0"/>
              <a:t>of</a:t>
            </a:r>
            <a:r>
              <a:rPr lang="sv-FI" dirty="0" smtClean="0"/>
              <a:t> </a:t>
            </a:r>
            <a:r>
              <a:rPr lang="sv-FI" dirty="0" err="1"/>
              <a:t>C</a:t>
            </a:r>
            <a:r>
              <a:rPr lang="sv-FI" dirty="0" err="1" smtClean="0"/>
              <a:t>ollaborative</a:t>
            </a:r>
            <a:r>
              <a:rPr lang="sv-FI" dirty="0" smtClean="0"/>
              <a:t> </a:t>
            </a:r>
            <a:r>
              <a:rPr lang="sv-FI" dirty="0" err="1"/>
              <a:t>S</a:t>
            </a:r>
            <a:r>
              <a:rPr lang="sv-FI" dirty="0" err="1" smtClean="0"/>
              <a:t>cholarship</a:t>
            </a:r>
            <a:endParaRPr lang="en-US" dirty="0"/>
          </a:p>
        </p:txBody>
      </p:sp>
    </p:spTree>
    <p:extLst>
      <p:ext uri="{BB962C8B-B14F-4D97-AF65-F5344CB8AC3E}">
        <p14:creationId xmlns:p14="http://schemas.microsoft.com/office/powerpoint/2010/main" val="32525705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FI" dirty="0" smtClean="0"/>
              <a:t>Research Data Management</a:t>
            </a:r>
            <a:endParaRPr lang="en-US" dirty="0"/>
          </a:p>
        </p:txBody>
      </p:sp>
      <p:pic>
        <p:nvPicPr>
          <p:cNvPr id="2050"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371600" y="1981200"/>
            <a:ext cx="3158002" cy="6706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533400" y="3048000"/>
            <a:ext cx="8229600" cy="2862322"/>
          </a:xfrm>
          <a:prstGeom prst="rect">
            <a:avLst/>
          </a:prstGeom>
        </p:spPr>
        <p:txBody>
          <a:bodyPr wrap="square">
            <a:spAutoFit/>
          </a:bodyPr>
          <a:lstStyle/>
          <a:p>
            <a:r>
              <a:rPr lang="en-US" sz="3600" b="1" dirty="0" err="1"/>
              <a:t>DataONE</a:t>
            </a:r>
            <a:r>
              <a:rPr lang="en-US" sz="3600" b="1" dirty="0"/>
              <a:t> mission:</a:t>
            </a:r>
            <a:r>
              <a:rPr lang="en-US" sz="3600" dirty="0"/>
              <a:t> Enable new science and knowledge creation through universal access to data about life on earth and the environment that sustains it</a:t>
            </a:r>
            <a:r>
              <a:rPr lang="en-US" sz="3600" dirty="0" smtClean="0"/>
              <a:t>. </a:t>
            </a:r>
            <a:r>
              <a:rPr lang="en-US" sz="3200" dirty="0" smtClean="0"/>
              <a:t>(dataone.org)</a:t>
            </a:r>
            <a:endParaRPr lang="en-US" sz="3200" dirty="0"/>
          </a:p>
        </p:txBody>
      </p:sp>
    </p:spTree>
    <p:extLst>
      <p:ext uri="{BB962C8B-B14F-4D97-AF65-F5344CB8AC3E}">
        <p14:creationId xmlns:p14="http://schemas.microsoft.com/office/powerpoint/2010/main" val="31618672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304800" y="457200"/>
            <a:ext cx="8382000" cy="1143000"/>
          </a:xfrm>
        </p:spPr>
        <p:txBody>
          <a:bodyPr>
            <a:normAutofit/>
          </a:bodyPr>
          <a:lstStyle/>
          <a:p>
            <a:r>
              <a:rPr lang="en-US" sz="3600" dirty="0" err="1" smtClean="0">
                <a:solidFill>
                  <a:srgbClr val="006666"/>
                </a:solidFill>
              </a:rPr>
              <a:t>DataONE</a:t>
            </a:r>
            <a:r>
              <a:rPr lang="en-US" sz="3600" dirty="0" smtClean="0">
                <a:solidFill>
                  <a:srgbClr val="006666"/>
                </a:solidFill>
              </a:rPr>
              <a:t> Assessment of Stakeholders</a:t>
            </a:r>
            <a:endParaRPr lang="en-US" sz="3600" dirty="0">
              <a:solidFill>
                <a:srgbClr val="006666"/>
              </a:solidFill>
            </a:endParaRPr>
          </a:p>
        </p:txBody>
      </p:sp>
      <p:pic>
        <p:nvPicPr>
          <p:cNvPr id="22532" name="Picture 16"/>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457202" y="4286346"/>
            <a:ext cx="1829385" cy="1234345"/>
          </a:xfrm>
          <a:prstGeom prst="rect">
            <a:avLst/>
          </a:prstGeom>
          <a:noFill/>
          <a:ln w="31750" cmpd="sng">
            <a:solidFill>
              <a:srgbClr val="FF0000"/>
            </a:solidFill>
            <a:miter lim="800000"/>
            <a:headEnd/>
            <a:tailEnd/>
          </a:ln>
        </p:spPr>
      </p:pic>
      <p:grpSp>
        <p:nvGrpSpPr>
          <p:cNvPr id="2" name="Group 19"/>
          <p:cNvGrpSpPr/>
          <p:nvPr/>
        </p:nvGrpSpPr>
        <p:grpSpPr>
          <a:xfrm>
            <a:off x="457200" y="1600200"/>
            <a:ext cx="8305800" cy="4535655"/>
            <a:chOff x="457200" y="1828800"/>
            <a:chExt cx="8305800" cy="4535655"/>
          </a:xfrm>
        </p:grpSpPr>
        <p:pic>
          <p:nvPicPr>
            <p:cNvPr id="1029" name="Picture 5" descr="C:\Users\Kayce\AppData\Local\Microsoft\Windows\Temporary Internet Files\Content.IE5\Q8FI8WN5\MP900439522[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52251" y="3953258"/>
              <a:ext cx="2050834" cy="1764866"/>
            </a:xfrm>
            <a:prstGeom prst="rect">
              <a:avLst/>
            </a:prstGeom>
            <a:noFill/>
            <a:ln w="12700" cmpd="sng">
              <a:solidFill>
                <a:schemeClr val="tx1"/>
              </a:solidFill>
            </a:ln>
            <a:extLst>
              <a:ext uri="{909E8E84-426E-40DD-AFC4-6F175D3DCCD1}">
                <a14:hiddenFill xmlns:a14="http://schemas.microsoft.com/office/drawing/2010/main">
                  <a:solidFill>
                    <a:srgbClr val="FFFFFF"/>
                  </a:solidFill>
                </a14:hiddenFill>
              </a:ext>
            </a:extLst>
          </p:spPr>
        </p:pic>
        <p:pic>
          <p:nvPicPr>
            <p:cNvPr id="22531" name="Picture 3"/>
            <p:cNvPicPr>
              <a:picLocks noChangeAspect="1" noChangeArrowheads="1"/>
            </p:cNvPicPr>
            <p:nvPr/>
          </p:nvPicPr>
          <p:blipFill>
            <a:blip r:embed="rId5" cstate="print"/>
            <a:srcRect/>
            <a:stretch>
              <a:fillRect/>
            </a:stretch>
          </p:blipFill>
          <p:spPr bwMode="auto">
            <a:xfrm>
              <a:off x="4664912" y="3953258"/>
              <a:ext cx="1821406" cy="1567429"/>
            </a:xfrm>
            <a:prstGeom prst="rect">
              <a:avLst/>
            </a:prstGeom>
            <a:noFill/>
            <a:ln w="12700" cmpd="sng">
              <a:solidFill>
                <a:schemeClr val="tx1"/>
              </a:solidFill>
              <a:miter lim="800000"/>
              <a:headEnd/>
              <a:tailEnd/>
            </a:ln>
          </p:spPr>
        </p:pic>
        <p:sp>
          <p:nvSpPr>
            <p:cNvPr id="22533" name="TextBox 13"/>
            <p:cNvSpPr txBox="1">
              <a:spLocks noChangeArrowheads="1"/>
            </p:cNvSpPr>
            <p:nvPr/>
          </p:nvSpPr>
          <p:spPr bwMode="auto">
            <a:xfrm>
              <a:off x="457200" y="5786735"/>
              <a:ext cx="1752600" cy="369332"/>
            </a:xfrm>
            <a:prstGeom prst="rect">
              <a:avLst/>
            </a:prstGeom>
            <a:noFill/>
            <a:ln w="9525">
              <a:solidFill>
                <a:schemeClr val="tx1"/>
              </a:solidFill>
              <a:miter lim="800000"/>
              <a:headEnd/>
              <a:tailEnd/>
            </a:ln>
          </p:spPr>
          <p:txBody>
            <a:bodyPr wrap="square">
              <a:spAutoFit/>
            </a:bodyPr>
            <a:lstStyle/>
            <a:p>
              <a:pPr algn="ctr"/>
              <a:r>
                <a:rPr lang="en-US" b="1" dirty="0">
                  <a:solidFill>
                    <a:srgbClr val="186072"/>
                  </a:solidFill>
                </a:rPr>
                <a:t>Scientists</a:t>
              </a:r>
            </a:p>
          </p:txBody>
        </p:sp>
        <p:pic>
          <p:nvPicPr>
            <p:cNvPr id="22534" name="Picture 20"/>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6663982" y="4181348"/>
              <a:ext cx="2099018" cy="1197676"/>
            </a:xfrm>
            <a:prstGeom prst="rect">
              <a:avLst/>
            </a:prstGeom>
            <a:solidFill>
              <a:srgbClr val="FF0000"/>
            </a:solidFill>
            <a:ln w="28575" cmpd="sng">
              <a:solidFill>
                <a:srgbClr val="FF0000"/>
              </a:solidFill>
              <a:miter lim="800000"/>
              <a:headEnd/>
              <a:tailEnd/>
            </a:ln>
          </p:spPr>
        </p:pic>
        <p:sp>
          <p:nvSpPr>
            <p:cNvPr id="22536" name="TextBox 18"/>
            <p:cNvSpPr txBox="1">
              <a:spLocks noChangeArrowheads="1"/>
            </p:cNvSpPr>
            <p:nvPr/>
          </p:nvSpPr>
          <p:spPr bwMode="auto">
            <a:xfrm>
              <a:off x="838200" y="2217003"/>
              <a:ext cx="1975405" cy="369332"/>
            </a:xfrm>
            <a:prstGeom prst="rect">
              <a:avLst/>
            </a:prstGeom>
            <a:noFill/>
            <a:ln w="9525">
              <a:solidFill>
                <a:schemeClr val="tx1"/>
              </a:solidFill>
              <a:miter lim="800000"/>
              <a:headEnd/>
              <a:tailEnd/>
            </a:ln>
          </p:spPr>
          <p:txBody>
            <a:bodyPr wrap="square">
              <a:spAutoFit/>
            </a:bodyPr>
            <a:lstStyle/>
            <a:p>
              <a:pPr algn="ctr"/>
              <a:r>
                <a:rPr lang="en-US" b="1" dirty="0" smtClean="0">
                  <a:solidFill>
                    <a:srgbClr val="186072"/>
                  </a:solidFill>
                </a:rPr>
                <a:t>Data Managers</a:t>
              </a:r>
              <a:endParaRPr lang="en-US" b="1" dirty="0">
                <a:solidFill>
                  <a:srgbClr val="186072"/>
                </a:solidFill>
              </a:endParaRPr>
            </a:p>
          </p:txBody>
        </p:sp>
        <p:sp>
          <p:nvSpPr>
            <p:cNvPr id="22537" name="TextBox 19"/>
            <p:cNvSpPr txBox="1">
              <a:spLocks noChangeArrowheads="1"/>
            </p:cNvSpPr>
            <p:nvPr/>
          </p:nvSpPr>
          <p:spPr bwMode="auto">
            <a:xfrm>
              <a:off x="3032926" y="1828800"/>
              <a:ext cx="2732994" cy="369332"/>
            </a:xfrm>
            <a:prstGeom prst="rect">
              <a:avLst/>
            </a:prstGeom>
            <a:noFill/>
            <a:ln w="9525">
              <a:solidFill>
                <a:schemeClr val="tx1"/>
              </a:solidFill>
              <a:miter lim="800000"/>
              <a:headEnd/>
              <a:tailEnd/>
            </a:ln>
          </p:spPr>
          <p:txBody>
            <a:bodyPr>
              <a:spAutoFit/>
            </a:bodyPr>
            <a:lstStyle/>
            <a:p>
              <a:pPr algn="ctr"/>
              <a:r>
                <a:rPr lang="en-US" b="1" dirty="0">
                  <a:solidFill>
                    <a:srgbClr val="186072"/>
                  </a:solidFill>
                </a:rPr>
                <a:t>Public Officials</a:t>
              </a:r>
            </a:p>
          </p:txBody>
        </p:sp>
        <p:sp>
          <p:nvSpPr>
            <p:cNvPr id="22538" name="TextBox 20"/>
            <p:cNvSpPr txBox="1">
              <a:spLocks noChangeArrowheads="1"/>
            </p:cNvSpPr>
            <p:nvPr/>
          </p:nvSpPr>
          <p:spPr bwMode="auto">
            <a:xfrm>
              <a:off x="4664912" y="5486400"/>
              <a:ext cx="1821406" cy="369332"/>
            </a:xfrm>
            <a:prstGeom prst="rect">
              <a:avLst/>
            </a:prstGeom>
            <a:noFill/>
            <a:ln w="9525">
              <a:solidFill>
                <a:schemeClr val="tx1"/>
              </a:solidFill>
              <a:miter lim="800000"/>
              <a:headEnd/>
              <a:tailEnd/>
            </a:ln>
          </p:spPr>
          <p:txBody>
            <a:bodyPr wrap="square">
              <a:spAutoFit/>
            </a:bodyPr>
            <a:lstStyle/>
            <a:p>
              <a:pPr algn="ctr"/>
              <a:r>
                <a:rPr lang="en-US" b="1" dirty="0" smtClean="0">
                  <a:solidFill>
                    <a:srgbClr val="186072"/>
                  </a:solidFill>
                </a:rPr>
                <a:t>Citizen-scientists</a:t>
              </a:r>
              <a:endParaRPr lang="en-US" b="1" dirty="0">
                <a:solidFill>
                  <a:srgbClr val="186072"/>
                </a:solidFill>
              </a:endParaRPr>
            </a:p>
          </p:txBody>
        </p:sp>
        <p:sp>
          <p:nvSpPr>
            <p:cNvPr id="22539" name="TextBox 21"/>
            <p:cNvSpPr txBox="1">
              <a:spLocks noChangeArrowheads="1"/>
            </p:cNvSpPr>
            <p:nvPr/>
          </p:nvSpPr>
          <p:spPr bwMode="auto">
            <a:xfrm>
              <a:off x="6674171" y="5379024"/>
              <a:ext cx="2088829" cy="646331"/>
            </a:xfrm>
            <a:prstGeom prst="rect">
              <a:avLst/>
            </a:prstGeom>
            <a:noFill/>
            <a:ln w="9525">
              <a:solidFill>
                <a:schemeClr val="tx1"/>
              </a:solidFill>
              <a:miter lim="800000"/>
              <a:headEnd/>
              <a:tailEnd/>
            </a:ln>
          </p:spPr>
          <p:txBody>
            <a:bodyPr wrap="square">
              <a:spAutoFit/>
            </a:bodyPr>
            <a:lstStyle/>
            <a:p>
              <a:pPr algn="ctr"/>
              <a:r>
                <a:rPr lang="en-US" b="1" dirty="0" smtClean="0">
                  <a:solidFill>
                    <a:srgbClr val="186072"/>
                  </a:solidFill>
                </a:rPr>
                <a:t>Libraries </a:t>
              </a:r>
              <a:br>
                <a:rPr lang="en-US" b="1" dirty="0" smtClean="0">
                  <a:solidFill>
                    <a:srgbClr val="186072"/>
                  </a:solidFill>
                </a:rPr>
              </a:br>
              <a:r>
                <a:rPr lang="en-US" b="1" dirty="0" smtClean="0">
                  <a:solidFill>
                    <a:srgbClr val="186072"/>
                  </a:solidFill>
                </a:rPr>
                <a:t>&amp; </a:t>
              </a:r>
              <a:r>
                <a:rPr lang="en-US" b="1" dirty="0">
                  <a:solidFill>
                    <a:srgbClr val="186072"/>
                  </a:solidFill>
                </a:rPr>
                <a:t>Librarians</a:t>
              </a:r>
            </a:p>
          </p:txBody>
        </p:sp>
        <p:pic>
          <p:nvPicPr>
            <p:cNvPr id="6157" name="Picture 14"/>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906035" y="2637424"/>
              <a:ext cx="1975403" cy="1113468"/>
            </a:xfrm>
            <a:prstGeom prst="rect">
              <a:avLst/>
            </a:prstGeom>
            <a:noFill/>
            <a:ln w="28575" cmpd="sng" algn="ctr">
              <a:solidFill>
                <a:schemeClr val="tx1"/>
              </a:solidFill>
              <a:miter lim="800000"/>
              <a:headEnd/>
              <a:tailEnd/>
            </a:ln>
          </p:spPr>
        </p:pic>
        <p:sp>
          <p:nvSpPr>
            <p:cNvPr id="3" name="TextBox 2"/>
            <p:cNvSpPr txBox="1"/>
            <p:nvPr/>
          </p:nvSpPr>
          <p:spPr>
            <a:xfrm>
              <a:off x="2462438" y="5718124"/>
              <a:ext cx="2050835" cy="646331"/>
            </a:xfrm>
            <a:prstGeom prst="rect">
              <a:avLst/>
            </a:prstGeom>
            <a:noFill/>
            <a:ln>
              <a:solidFill>
                <a:schemeClr val="tx1"/>
              </a:solidFill>
            </a:ln>
          </p:spPr>
          <p:txBody>
            <a:bodyPr wrap="square" rtlCol="0">
              <a:spAutoFit/>
            </a:bodyPr>
            <a:lstStyle/>
            <a:p>
              <a:pPr algn="ctr"/>
              <a:r>
                <a:rPr lang="en-US" b="1" dirty="0">
                  <a:solidFill>
                    <a:srgbClr val="186072"/>
                  </a:solidFill>
                </a:rPr>
                <a:t>Students</a:t>
              </a:r>
              <a:r>
                <a:rPr lang="en-US" b="1" dirty="0" smtClean="0">
                  <a:solidFill>
                    <a:srgbClr val="186072"/>
                  </a:solidFill>
                </a:rPr>
                <a:t> </a:t>
              </a:r>
              <a:br>
                <a:rPr lang="en-US" b="1" dirty="0" smtClean="0">
                  <a:solidFill>
                    <a:srgbClr val="186072"/>
                  </a:solidFill>
                </a:rPr>
              </a:br>
              <a:r>
                <a:rPr lang="en-US" b="1" dirty="0" smtClean="0">
                  <a:solidFill>
                    <a:srgbClr val="186072"/>
                  </a:solidFill>
                </a:rPr>
                <a:t>&amp; </a:t>
              </a:r>
              <a:r>
                <a:rPr lang="en-US" b="1" dirty="0">
                  <a:solidFill>
                    <a:srgbClr val="186072"/>
                  </a:solidFill>
                </a:rPr>
                <a:t>Teachers</a:t>
              </a:r>
            </a:p>
          </p:txBody>
        </p:sp>
        <p:pic>
          <p:nvPicPr>
            <p:cNvPr id="1026" name="Picture 2"/>
            <p:cNvPicPr>
              <a:picLocks noChangeAspect="1" noChangeArrowheads="1"/>
            </p:cNvPicPr>
            <p:nvPr/>
          </p:nvPicPr>
          <p:blipFill>
            <a:blip r:embed="rId8" cstate="print">
              <a:extLst>
                <a:ext uri="{28A0092B-C50C-407E-A947-70E740481C1C}">
                  <a14:useLocalDpi xmlns:a14="http://schemas.microsoft.com/office/drawing/2010/main" val="0"/>
                </a:ext>
              </a:extLst>
            </a:blip>
            <a:stretch>
              <a:fillRect/>
            </a:stretch>
          </p:blipFill>
          <p:spPr bwMode="auto">
            <a:xfrm>
              <a:off x="3026358" y="2148937"/>
              <a:ext cx="2750695" cy="1589364"/>
            </a:xfrm>
            <a:prstGeom prst="rect">
              <a:avLst/>
            </a:prstGeom>
            <a:noFill/>
            <a:ln w="12700" cmpd="sng">
              <a:solidFill>
                <a:schemeClr val="tx1"/>
              </a:solidFill>
            </a:ln>
            <a:extLst>
              <a:ext uri="{909E8E84-426E-40DD-AFC4-6F175D3DCCD1}">
                <a14:hiddenFill xmlns:a14="http://schemas.microsoft.com/office/drawing/2010/main">
                  <a:solidFill>
                    <a:srgbClr val="FFFFFF"/>
                  </a:solidFill>
                </a14:hiddenFill>
              </a:ext>
            </a:extLst>
          </p:spPr>
        </p:pic>
        <p:pic>
          <p:nvPicPr>
            <p:cNvPr id="15" name="Picture 14"/>
            <p:cNvPicPr>
              <a:picLocks noChangeAspect="1"/>
            </p:cNvPicPr>
            <p:nvPr/>
          </p:nvPicPr>
          <p:blipFill>
            <a:blip r:embed="rId9" cstate="print"/>
            <a:stretch>
              <a:fillRect/>
            </a:stretch>
          </p:blipFill>
          <p:spPr>
            <a:xfrm>
              <a:off x="5922792" y="2427190"/>
              <a:ext cx="2302671" cy="1402963"/>
            </a:xfrm>
            <a:prstGeom prst="rect">
              <a:avLst/>
            </a:prstGeom>
            <a:ln>
              <a:solidFill>
                <a:schemeClr val="tx1"/>
              </a:solidFill>
            </a:ln>
          </p:spPr>
        </p:pic>
        <p:sp>
          <p:nvSpPr>
            <p:cNvPr id="18" name="TextBox 21"/>
            <p:cNvSpPr txBox="1">
              <a:spLocks noChangeArrowheads="1"/>
            </p:cNvSpPr>
            <p:nvPr/>
          </p:nvSpPr>
          <p:spPr bwMode="auto">
            <a:xfrm>
              <a:off x="6222761" y="2060371"/>
              <a:ext cx="1930639" cy="369332"/>
            </a:xfrm>
            <a:prstGeom prst="rect">
              <a:avLst/>
            </a:prstGeom>
            <a:noFill/>
            <a:ln w="9525">
              <a:solidFill>
                <a:schemeClr val="tx1"/>
              </a:solidFill>
              <a:miter lim="800000"/>
              <a:headEnd/>
              <a:tailEnd/>
            </a:ln>
          </p:spPr>
          <p:txBody>
            <a:bodyPr wrap="square">
              <a:spAutoFit/>
            </a:bodyPr>
            <a:lstStyle/>
            <a:p>
              <a:pPr algn="ctr"/>
              <a:r>
                <a:rPr lang="en-US" b="1" dirty="0" smtClean="0">
                  <a:solidFill>
                    <a:srgbClr val="186072"/>
                  </a:solidFill>
                </a:rPr>
                <a:t>Publishers</a:t>
              </a:r>
              <a:endParaRPr lang="en-US" b="1" dirty="0">
                <a:solidFill>
                  <a:srgbClr val="186072"/>
                </a:solidFill>
              </a:endParaRPr>
            </a:p>
          </p:txBody>
        </p:sp>
      </p:grpSp>
      <p:cxnSp>
        <p:nvCxnSpPr>
          <p:cNvPr id="20" name="Straight Connector 19"/>
          <p:cNvCxnSpPr/>
          <p:nvPr/>
        </p:nvCxnSpPr>
        <p:spPr bwMode="auto">
          <a:xfrm>
            <a:off x="304800" y="1524000"/>
            <a:ext cx="8458200" cy="0"/>
          </a:xfrm>
          <a:prstGeom prst="line">
            <a:avLst/>
          </a:prstGeom>
          <a:solidFill>
            <a:schemeClr val="accent1"/>
          </a:solidFill>
          <a:ln w="31750" cap="flat" cmpd="sng" algn="ctr">
            <a:solidFill>
              <a:srgbClr val="006666"/>
            </a:solidFill>
            <a:prstDash val="solid"/>
            <a:round/>
            <a:headEnd type="none" w="med" len="med"/>
            <a:tailEnd type="none" w="med" len="med"/>
          </a:ln>
          <a:effectLst/>
        </p:spPr>
      </p:cxnSp>
    </p:spTree>
    <p:extLst>
      <p:ext uri="{BB962C8B-B14F-4D97-AF65-F5344CB8AC3E}">
        <p14:creationId xmlns:p14="http://schemas.microsoft.com/office/powerpoint/2010/main" val="2646306578"/>
      </p:ext>
    </p:extLst>
  </p:cSld>
  <p:clrMapOvr>
    <a:masterClrMapping/>
  </p:clrMapOvr>
  <p:transition advClick="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p:cNvGraphicFramePr>
            <a:graphicFrameLocks noGrp="1" noChangeAspect="1"/>
          </p:cNvGraphicFramePr>
          <p:nvPr>
            <p:ph idx="1"/>
            <p:extLst/>
          </p:nvPr>
        </p:nvGraphicFramePr>
        <p:xfrm>
          <a:off x="1123077" y="1447800"/>
          <a:ext cx="6877923"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p:cNvSpPr>
            <a:spLocks noGrp="1"/>
          </p:cNvSpPr>
          <p:nvPr>
            <p:ph type="title"/>
          </p:nvPr>
        </p:nvSpPr>
        <p:spPr>
          <a:xfrm>
            <a:off x="533400" y="609600"/>
            <a:ext cx="8229600" cy="762000"/>
          </a:xfrm>
        </p:spPr>
        <p:txBody>
          <a:bodyPr>
            <a:normAutofit/>
          </a:bodyPr>
          <a:lstStyle/>
          <a:p>
            <a:pPr algn="l"/>
            <a:r>
              <a:rPr lang="en-US" sz="4000" dirty="0" smtClean="0">
                <a:solidFill>
                  <a:srgbClr val="006666"/>
                </a:solidFill>
              </a:rPr>
              <a:t>                          Data Lifecycle</a:t>
            </a:r>
            <a:endParaRPr lang="en-US" sz="4000" dirty="0">
              <a:solidFill>
                <a:srgbClr val="006666"/>
              </a:solidFill>
            </a:endParaRPr>
          </a:p>
        </p:txBody>
      </p:sp>
      <p:cxnSp>
        <p:nvCxnSpPr>
          <p:cNvPr id="6" name="Straight Connector 5"/>
          <p:cNvCxnSpPr/>
          <p:nvPr/>
        </p:nvCxnSpPr>
        <p:spPr bwMode="auto">
          <a:xfrm>
            <a:off x="304800" y="1371600"/>
            <a:ext cx="8458200" cy="0"/>
          </a:xfrm>
          <a:prstGeom prst="line">
            <a:avLst/>
          </a:prstGeom>
          <a:solidFill>
            <a:schemeClr val="accent1"/>
          </a:solidFill>
          <a:ln w="25400" cap="flat" cmpd="sng" algn="ctr">
            <a:solidFill>
              <a:srgbClr val="006666"/>
            </a:solidFill>
            <a:prstDash val="solid"/>
            <a:round/>
            <a:headEnd type="none" w="med" len="med"/>
            <a:tailEnd type="none" w="med" len="med"/>
          </a:ln>
          <a:effectLst/>
        </p:spPr>
      </p:cxnSp>
      <p:pic>
        <p:nvPicPr>
          <p:cNvPr id="7" name="Picture 6"/>
          <p:cNvPicPr/>
          <p:nvPr/>
        </p:nvPicPr>
        <p:blipFill>
          <a:blip r:embed="rId8" cstate="print"/>
          <a:srcRect/>
          <a:stretch>
            <a:fillRect/>
          </a:stretch>
        </p:blipFill>
        <p:spPr bwMode="auto">
          <a:xfrm>
            <a:off x="852932" y="702945"/>
            <a:ext cx="3157220" cy="668655"/>
          </a:xfrm>
          <a:prstGeom prst="rect">
            <a:avLst/>
          </a:prstGeom>
          <a:noFill/>
          <a:ln w="9525">
            <a:noFill/>
            <a:miter lim="800000"/>
            <a:headEnd/>
            <a:tailEnd/>
          </a:ln>
        </p:spPr>
      </p:pic>
      <p:pic>
        <p:nvPicPr>
          <p:cNvPr id="8" name="Picture 7" descr="scientist trans color.tif"/>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3568997" y="2286000"/>
            <a:ext cx="2069803" cy="2484775"/>
          </a:xfrm>
          <a:prstGeom prst="rect">
            <a:avLst/>
          </a:prstGeom>
        </p:spPr>
      </p:pic>
    </p:spTree>
    <p:extLst>
      <p:ext uri="{BB962C8B-B14F-4D97-AF65-F5344CB8AC3E}">
        <p14:creationId xmlns:p14="http://schemas.microsoft.com/office/powerpoint/2010/main" val="4757016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4"/>
        <p:cNvGrpSpPr/>
        <p:nvPr/>
      </p:nvGrpSpPr>
      <p:grpSpPr>
        <a:xfrm>
          <a:off x="0" y="0"/>
          <a:ext cx="0" cy="0"/>
          <a:chOff x="0" y="0"/>
          <a:chExt cx="0" cy="0"/>
        </a:xfrm>
      </p:grpSpPr>
      <p:sp>
        <p:nvSpPr>
          <p:cNvPr id="46" name="Shape 46"/>
          <p:cNvSpPr txBox="1">
            <a:spLocks noGrp="1"/>
          </p:cNvSpPr>
          <p:nvPr>
            <p:ph idx="1"/>
          </p:nvPr>
        </p:nvSpPr>
        <p:spPr>
          <a:prstGeom prst="rect">
            <a:avLst/>
          </a:prstGeom>
        </p:spPr>
        <p:txBody>
          <a:bodyPr lIns="91425" tIns="91425" rIns="91425" bIns="91425" anchor="t" anchorCtr="0">
            <a:noAutofit/>
          </a:bodyPr>
          <a:lstStyle/>
          <a:p>
            <a:pPr marL="0" indent="0">
              <a:buNone/>
            </a:pPr>
            <a:endParaRPr lang="en" dirty="0"/>
          </a:p>
          <a:p>
            <a:endParaRPr lang="en" dirty="0"/>
          </a:p>
        </p:txBody>
      </p:sp>
      <p:grpSp>
        <p:nvGrpSpPr>
          <p:cNvPr id="2" name="Group 1"/>
          <p:cNvGrpSpPr/>
          <p:nvPr/>
        </p:nvGrpSpPr>
        <p:grpSpPr>
          <a:xfrm>
            <a:off x="1499222" y="1993260"/>
            <a:ext cx="6412485" cy="4575869"/>
            <a:chOff x="152400" y="838200"/>
            <a:chExt cx="8839200" cy="5791200"/>
          </a:xfrm>
        </p:grpSpPr>
        <p:sp>
          <p:nvSpPr>
            <p:cNvPr id="9" name="Arc 5"/>
            <p:cNvSpPr>
              <a:spLocks/>
            </p:cNvSpPr>
            <p:nvPr/>
          </p:nvSpPr>
          <p:spPr bwMode="auto">
            <a:xfrm rot="9030303">
              <a:off x="2871788" y="1255713"/>
              <a:ext cx="4310062" cy="4194175"/>
            </a:xfrm>
            <a:custGeom>
              <a:avLst/>
              <a:gdLst>
                <a:gd name="G0" fmla="+- 792 0 0"/>
                <a:gd name="G1" fmla="+- 21600 0 0"/>
                <a:gd name="G2" fmla="+- 21600 0 0"/>
                <a:gd name="T0" fmla="*/ 0 w 22392"/>
                <a:gd name="T1" fmla="*/ 15 h 23330"/>
                <a:gd name="T2" fmla="*/ 22323 w 22392"/>
                <a:gd name="T3" fmla="*/ 23330 h 23330"/>
                <a:gd name="T4" fmla="*/ 792 w 22392"/>
                <a:gd name="T5" fmla="*/ 21600 h 23330"/>
              </a:gdLst>
              <a:ahLst/>
              <a:cxnLst>
                <a:cxn ang="0">
                  <a:pos x="T0" y="T1"/>
                </a:cxn>
                <a:cxn ang="0">
                  <a:pos x="T2" y="T3"/>
                </a:cxn>
                <a:cxn ang="0">
                  <a:pos x="T4" y="T5"/>
                </a:cxn>
              </a:cxnLst>
              <a:rect l="0" t="0" r="r" b="b"/>
              <a:pathLst>
                <a:path w="22392" h="23330" fill="none" extrusionOk="0">
                  <a:moveTo>
                    <a:pt x="-1" y="14"/>
                  </a:moveTo>
                  <a:cubicBezTo>
                    <a:pt x="263" y="4"/>
                    <a:pt x="527" y="-1"/>
                    <a:pt x="792" y="-1"/>
                  </a:cubicBezTo>
                  <a:cubicBezTo>
                    <a:pt x="12721" y="0"/>
                    <a:pt x="22392" y="9670"/>
                    <a:pt x="22392" y="21600"/>
                  </a:cubicBezTo>
                  <a:cubicBezTo>
                    <a:pt x="22392" y="22177"/>
                    <a:pt x="22368" y="22754"/>
                    <a:pt x="22322" y="23329"/>
                  </a:cubicBezTo>
                </a:path>
                <a:path w="22392" h="23330" stroke="0" extrusionOk="0">
                  <a:moveTo>
                    <a:pt x="-1" y="14"/>
                  </a:moveTo>
                  <a:cubicBezTo>
                    <a:pt x="263" y="4"/>
                    <a:pt x="527" y="-1"/>
                    <a:pt x="792" y="-1"/>
                  </a:cubicBezTo>
                  <a:cubicBezTo>
                    <a:pt x="12721" y="0"/>
                    <a:pt x="22392" y="9670"/>
                    <a:pt x="22392" y="21600"/>
                  </a:cubicBezTo>
                  <a:cubicBezTo>
                    <a:pt x="22392" y="22177"/>
                    <a:pt x="22368" y="22754"/>
                    <a:pt x="22322" y="23329"/>
                  </a:cubicBezTo>
                  <a:lnTo>
                    <a:pt x="792" y="21600"/>
                  </a:lnTo>
                  <a:close/>
                </a:path>
              </a:pathLst>
            </a:custGeom>
            <a:noFill/>
            <a:ln w="57150">
              <a:solidFill>
                <a:schemeClr val="tx2"/>
              </a:solidFill>
              <a:round/>
              <a:headEnd/>
              <a:tailEnd type="stealth"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000">
                <a:solidFill>
                  <a:srgbClr val="1F497D"/>
                </a:solidFill>
              </a:endParaRPr>
            </a:p>
          </p:txBody>
        </p:sp>
        <p:sp>
          <p:nvSpPr>
            <p:cNvPr id="10" name="Arc 6"/>
            <p:cNvSpPr>
              <a:spLocks/>
            </p:cNvSpPr>
            <p:nvPr/>
          </p:nvSpPr>
          <p:spPr bwMode="auto">
            <a:xfrm rot="200973">
              <a:off x="5127625" y="1328738"/>
              <a:ext cx="1674813" cy="2189162"/>
            </a:xfrm>
            <a:custGeom>
              <a:avLst/>
              <a:gdLst>
                <a:gd name="G0" fmla="+- 0 0 0"/>
                <a:gd name="G1" fmla="+- 21600 0 0"/>
                <a:gd name="G2" fmla="+- 21600 0 0"/>
                <a:gd name="T0" fmla="*/ 0 w 13298"/>
                <a:gd name="T1" fmla="*/ 0 h 21600"/>
                <a:gd name="T2" fmla="*/ 13298 w 13298"/>
                <a:gd name="T3" fmla="*/ 4579 h 21600"/>
                <a:gd name="T4" fmla="*/ 0 w 13298"/>
                <a:gd name="T5" fmla="*/ 21600 h 21600"/>
              </a:gdLst>
              <a:ahLst/>
              <a:cxnLst>
                <a:cxn ang="0">
                  <a:pos x="T0" y="T1"/>
                </a:cxn>
                <a:cxn ang="0">
                  <a:pos x="T2" y="T3"/>
                </a:cxn>
                <a:cxn ang="0">
                  <a:pos x="T4" y="T5"/>
                </a:cxn>
              </a:cxnLst>
              <a:rect l="0" t="0" r="r" b="b"/>
              <a:pathLst>
                <a:path w="13298" h="21600" fill="none" extrusionOk="0">
                  <a:moveTo>
                    <a:pt x="0" y="-1"/>
                  </a:moveTo>
                  <a:cubicBezTo>
                    <a:pt x="4819" y="-1"/>
                    <a:pt x="9500" y="1611"/>
                    <a:pt x="13298" y="4578"/>
                  </a:cubicBezTo>
                </a:path>
                <a:path w="13298" h="21600" stroke="0" extrusionOk="0">
                  <a:moveTo>
                    <a:pt x="0" y="-1"/>
                  </a:moveTo>
                  <a:cubicBezTo>
                    <a:pt x="4819" y="-1"/>
                    <a:pt x="9500" y="1611"/>
                    <a:pt x="13298" y="4578"/>
                  </a:cubicBezTo>
                  <a:lnTo>
                    <a:pt x="0" y="21600"/>
                  </a:lnTo>
                  <a:close/>
                </a:path>
              </a:pathLst>
            </a:custGeom>
            <a:noFill/>
            <a:ln w="57150">
              <a:solidFill>
                <a:schemeClr val="tx2"/>
              </a:solidFill>
              <a:round/>
              <a:headEnd/>
              <a:tailEnd type="stealth"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000">
                <a:solidFill>
                  <a:srgbClr val="1F497D"/>
                </a:solidFill>
              </a:endParaRPr>
            </a:p>
          </p:txBody>
        </p:sp>
        <p:sp>
          <p:nvSpPr>
            <p:cNvPr id="11" name="AutoShape 7"/>
            <p:cNvSpPr>
              <a:spLocks noChangeArrowheads="1"/>
            </p:cNvSpPr>
            <p:nvPr/>
          </p:nvSpPr>
          <p:spPr bwMode="auto">
            <a:xfrm>
              <a:off x="3505200" y="838200"/>
              <a:ext cx="1981200" cy="762000"/>
            </a:xfrm>
            <a:prstGeom prst="roundRect">
              <a:avLst>
                <a:gd name="adj" fmla="val 16667"/>
              </a:avLst>
            </a:prstGeom>
            <a:gradFill rotWithShape="1">
              <a:gsLst>
                <a:gs pos="0">
                  <a:schemeClr val="accent1">
                    <a:gamma/>
                    <a:tint val="0"/>
                    <a:invGamma/>
                  </a:schemeClr>
                </a:gs>
                <a:gs pos="100000">
                  <a:srgbClr val="87BDCD"/>
                </a:gs>
              </a:gsLst>
              <a:lin ang="5400000" scaled="1"/>
            </a:gra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dirty="0" smtClean="0">
                  <a:solidFill>
                    <a:srgbClr val="1F497D"/>
                  </a:solidFill>
                </a:rPr>
                <a:t>Plan</a:t>
              </a:r>
              <a:endParaRPr lang="en-US" sz="2000" dirty="0">
                <a:solidFill>
                  <a:srgbClr val="1F497D"/>
                </a:solidFill>
              </a:endParaRPr>
            </a:p>
          </p:txBody>
        </p:sp>
        <p:sp>
          <p:nvSpPr>
            <p:cNvPr id="12" name="Arc 8"/>
            <p:cNvSpPr>
              <a:spLocks/>
            </p:cNvSpPr>
            <p:nvPr/>
          </p:nvSpPr>
          <p:spPr bwMode="auto">
            <a:xfrm rot="2945493">
              <a:off x="6707982" y="2472531"/>
              <a:ext cx="1022350" cy="2173287"/>
            </a:xfrm>
            <a:custGeom>
              <a:avLst/>
              <a:gdLst>
                <a:gd name="G0" fmla="+- 0 0 0"/>
                <a:gd name="G1" fmla="+- 21600 0 0"/>
                <a:gd name="G2" fmla="+- 21600 0 0"/>
                <a:gd name="T0" fmla="*/ 0 w 10422"/>
                <a:gd name="T1" fmla="*/ 0 h 21600"/>
                <a:gd name="T2" fmla="*/ 10422 w 10422"/>
                <a:gd name="T3" fmla="*/ 2680 h 21600"/>
                <a:gd name="T4" fmla="*/ 0 w 10422"/>
                <a:gd name="T5" fmla="*/ 21600 h 21600"/>
              </a:gdLst>
              <a:ahLst/>
              <a:cxnLst>
                <a:cxn ang="0">
                  <a:pos x="T0" y="T1"/>
                </a:cxn>
                <a:cxn ang="0">
                  <a:pos x="T2" y="T3"/>
                </a:cxn>
                <a:cxn ang="0">
                  <a:pos x="T4" y="T5"/>
                </a:cxn>
              </a:cxnLst>
              <a:rect l="0" t="0" r="r" b="b"/>
              <a:pathLst>
                <a:path w="10422" h="21600" fill="none" extrusionOk="0">
                  <a:moveTo>
                    <a:pt x="0" y="-1"/>
                  </a:moveTo>
                  <a:cubicBezTo>
                    <a:pt x="3644" y="-1"/>
                    <a:pt x="7229" y="922"/>
                    <a:pt x="10421" y="2680"/>
                  </a:cubicBezTo>
                </a:path>
                <a:path w="10422" h="21600" stroke="0" extrusionOk="0">
                  <a:moveTo>
                    <a:pt x="0" y="-1"/>
                  </a:moveTo>
                  <a:cubicBezTo>
                    <a:pt x="3644" y="-1"/>
                    <a:pt x="7229" y="922"/>
                    <a:pt x="10421" y="2680"/>
                  </a:cubicBezTo>
                  <a:lnTo>
                    <a:pt x="0" y="21600"/>
                  </a:lnTo>
                  <a:close/>
                </a:path>
              </a:pathLst>
            </a:custGeom>
            <a:noFill/>
            <a:ln w="57150">
              <a:solidFill>
                <a:schemeClr val="tx2"/>
              </a:solidFill>
              <a:round/>
              <a:headEnd/>
              <a:tailEnd type="stealth"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000">
                <a:solidFill>
                  <a:srgbClr val="1F497D"/>
                </a:solidFill>
              </a:endParaRPr>
            </a:p>
          </p:txBody>
        </p:sp>
        <p:sp>
          <p:nvSpPr>
            <p:cNvPr id="13" name="AutoShape 9"/>
            <p:cNvSpPr>
              <a:spLocks noChangeArrowheads="1"/>
            </p:cNvSpPr>
            <p:nvPr/>
          </p:nvSpPr>
          <p:spPr bwMode="auto">
            <a:xfrm>
              <a:off x="6248399" y="1828799"/>
              <a:ext cx="1981200" cy="762000"/>
            </a:xfrm>
            <a:prstGeom prst="roundRect">
              <a:avLst>
                <a:gd name="adj" fmla="val 16667"/>
              </a:avLst>
            </a:prstGeom>
            <a:gradFill rotWithShape="1">
              <a:gsLst>
                <a:gs pos="0">
                  <a:schemeClr val="accent1">
                    <a:gamma/>
                    <a:tint val="0"/>
                    <a:invGamma/>
                  </a:schemeClr>
                </a:gs>
                <a:gs pos="100000">
                  <a:srgbClr val="87BDCD"/>
                </a:gs>
              </a:gsLst>
              <a:lin ang="5400000" scaled="1"/>
            </a:gra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dirty="0" smtClean="0">
                  <a:solidFill>
                    <a:schemeClr val="tx2"/>
                  </a:solidFill>
                </a:rPr>
                <a:t>Collect</a:t>
              </a:r>
              <a:endParaRPr lang="en-US" sz="2000" dirty="0">
                <a:solidFill>
                  <a:schemeClr val="tx2"/>
                </a:solidFill>
              </a:endParaRPr>
            </a:p>
          </p:txBody>
        </p:sp>
        <p:sp>
          <p:nvSpPr>
            <p:cNvPr id="14" name="Arc 10"/>
            <p:cNvSpPr>
              <a:spLocks/>
            </p:cNvSpPr>
            <p:nvPr/>
          </p:nvSpPr>
          <p:spPr bwMode="auto">
            <a:xfrm rot="19557026">
              <a:off x="1981200" y="1316038"/>
              <a:ext cx="2057400" cy="2189162"/>
            </a:xfrm>
            <a:custGeom>
              <a:avLst/>
              <a:gdLst>
                <a:gd name="G0" fmla="+- 0 0 0"/>
                <a:gd name="G1" fmla="+- 21600 0 0"/>
                <a:gd name="G2" fmla="+- 21600 0 0"/>
                <a:gd name="T0" fmla="*/ 0 w 13298"/>
                <a:gd name="T1" fmla="*/ 0 h 21600"/>
                <a:gd name="T2" fmla="*/ 13298 w 13298"/>
                <a:gd name="T3" fmla="*/ 4579 h 21600"/>
                <a:gd name="T4" fmla="*/ 0 w 13298"/>
                <a:gd name="T5" fmla="*/ 21600 h 21600"/>
              </a:gdLst>
              <a:ahLst/>
              <a:cxnLst>
                <a:cxn ang="0">
                  <a:pos x="T0" y="T1"/>
                </a:cxn>
                <a:cxn ang="0">
                  <a:pos x="T2" y="T3"/>
                </a:cxn>
                <a:cxn ang="0">
                  <a:pos x="T4" y="T5"/>
                </a:cxn>
              </a:cxnLst>
              <a:rect l="0" t="0" r="r" b="b"/>
              <a:pathLst>
                <a:path w="13298" h="21600" fill="none" extrusionOk="0">
                  <a:moveTo>
                    <a:pt x="0" y="-1"/>
                  </a:moveTo>
                  <a:cubicBezTo>
                    <a:pt x="4819" y="-1"/>
                    <a:pt x="9500" y="1611"/>
                    <a:pt x="13298" y="4578"/>
                  </a:cubicBezTo>
                </a:path>
                <a:path w="13298" h="21600" stroke="0" extrusionOk="0">
                  <a:moveTo>
                    <a:pt x="0" y="-1"/>
                  </a:moveTo>
                  <a:cubicBezTo>
                    <a:pt x="4819" y="-1"/>
                    <a:pt x="9500" y="1611"/>
                    <a:pt x="13298" y="4578"/>
                  </a:cubicBezTo>
                  <a:lnTo>
                    <a:pt x="0" y="21600"/>
                  </a:lnTo>
                  <a:close/>
                </a:path>
              </a:pathLst>
            </a:custGeom>
            <a:noFill/>
            <a:ln w="57150">
              <a:solidFill>
                <a:schemeClr val="tx2"/>
              </a:solidFill>
              <a:round/>
              <a:headEnd/>
              <a:tailEnd type="stealth"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000">
                <a:solidFill>
                  <a:srgbClr val="1F497D"/>
                </a:solidFill>
              </a:endParaRPr>
            </a:p>
          </p:txBody>
        </p:sp>
        <p:sp>
          <p:nvSpPr>
            <p:cNvPr id="15" name="Arc 11"/>
            <p:cNvSpPr>
              <a:spLocks/>
            </p:cNvSpPr>
            <p:nvPr/>
          </p:nvSpPr>
          <p:spPr bwMode="auto">
            <a:xfrm rot="6391628">
              <a:off x="6346032" y="3263106"/>
              <a:ext cx="1219200" cy="2173287"/>
            </a:xfrm>
            <a:custGeom>
              <a:avLst/>
              <a:gdLst>
                <a:gd name="G0" fmla="+- 2074 0 0"/>
                <a:gd name="G1" fmla="+- 21600 0 0"/>
                <a:gd name="G2" fmla="+- 21600 0 0"/>
                <a:gd name="T0" fmla="*/ 0 w 12496"/>
                <a:gd name="T1" fmla="*/ 100 h 21600"/>
                <a:gd name="T2" fmla="*/ 12496 w 12496"/>
                <a:gd name="T3" fmla="*/ 2680 h 21600"/>
                <a:gd name="T4" fmla="*/ 2074 w 12496"/>
                <a:gd name="T5" fmla="*/ 21600 h 21600"/>
              </a:gdLst>
              <a:ahLst/>
              <a:cxnLst>
                <a:cxn ang="0">
                  <a:pos x="T0" y="T1"/>
                </a:cxn>
                <a:cxn ang="0">
                  <a:pos x="T2" y="T3"/>
                </a:cxn>
                <a:cxn ang="0">
                  <a:pos x="T4" y="T5"/>
                </a:cxn>
              </a:cxnLst>
              <a:rect l="0" t="0" r="r" b="b"/>
              <a:pathLst>
                <a:path w="12496" h="21600" fill="none" extrusionOk="0">
                  <a:moveTo>
                    <a:pt x="-1" y="99"/>
                  </a:moveTo>
                  <a:cubicBezTo>
                    <a:pt x="689" y="33"/>
                    <a:pt x="1381" y="-1"/>
                    <a:pt x="2074" y="-1"/>
                  </a:cubicBezTo>
                  <a:cubicBezTo>
                    <a:pt x="5718" y="-1"/>
                    <a:pt x="9303" y="922"/>
                    <a:pt x="12495" y="2680"/>
                  </a:cubicBezTo>
                </a:path>
                <a:path w="12496" h="21600" stroke="0" extrusionOk="0">
                  <a:moveTo>
                    <a:pt x="-1" y="99"/>
                  </a:moveTo>
                  <a:cubicBezTo>
                    <a:pt x="689" y="33"/>
                    <a:pt x="1381" y="-1"/>
                    <a:pt x="2074" y="-1"/>
                  </a:cubicBezTo>
                  <a:cubicBezTo>
                    <a:pt x="5718" y="-1"/>
                    <a:pt x="9303" y="922"/>
                    <a:pt x="12495" y="2680"/>
                  </a:cubicBezTo>
                  <a:lnTo>
                    <a:pt x="2074" y="21600"/>
                  </a:lnTo>
                  <a:close/>
                </a:path>
              </a:pathLst>
            </a:custGeom>
            <a:noFill/>
            <a:ln w="57150">
              <a:solidFill>
                <a:schemeClr val="tx2"/>
              </a:solidFill>
              <a:round/>
              <a:headEnd/>
              <a:tailEnd type="stealth"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000">
                <a:solidFill>
                  <a:srgbClr val="1F497D"/>
                </a:solidFill>
              </a:endParaRPr>
            </a:p>
          </p:txBody>
        </p:sp>
        <p:sp>
          <p:nvSpPr>
            <p:cNvPr id="16" name="Arc 12"/>
            <p:cNvSpPr>
              <a:spLocks/>
            </p:cNvSpPr>
            <p:nvPr/>
          </p:nvSpPr>
          <p:spPr bwMode="auto">
            <a:xfrm rot="21198054" flipV="1">
              <a:off x="5334000" y="3938588"/>
              <a:ext cx="1674813" cy="2189162"/>
            </a:xfrm>
            <a:custGeom>
              <a:avLst/>
              <a:gdLst>
                <a:gd name="G0" fmla="+- 0 0 0"/>
                <a:gd name="G1" fmla="+- 21600 0 0"/>
                <a:gd name="G2" fmla="+- 21600 0 0"/>
                <a:gd name="T0" fmla="*/ 0 w 13298"/>
                <a:gd name="T1" fmla="*/ 0 h 21600"/>
                <a:gd name="T2" fmla="*/ 13298 w 13298"/>
                <a:gd name="T3" fmla="*/ 4579 h 21600"/>
                <a:gd name="T4" fmla="*/ 0 w 13298"/>
                <a:gd name="T5" fmla="*/ 21600 h 21600"/>
              </a:gdLst>
              <a:ahLst/>
              <a:cxnLst>
                <a:cxn ang="0">
                  <a:pos x="T0" y="T1"/>
                </a:cxn>
                <a:cxn ang="0">
                  <a:pos x="T2" y="T3"/>
                </a:cxn>
                <a:cxn ang="0">
                  <a:pos x="T4" y="T5"/>
                </a:cxn>
              </a:cxnLst>
              <a:rect l="0" t="0" r="r" b="b"/>
              <a:pathLst>
                <a:path w="13298" h="21600" fill="none" extrusionOk="0">
                  <a:moveTo>
                    <a:pt x="0" y="-1"/>
                  </a:moveTo>
                  <a:cubicBezTo>
                    <a:pt x="4819" y="-1"/>
                    <a:pt x="9500" y="1611"/>
                    <a:pt x="13298" y="4578"/>
                  </a:cubicBezTo>
                </a:path>
                <a:path w="13298" h="21600" stroke="0" extrusionOk="0">
                  <a:moveTo>
                    <a:pt x="0" y="-1"/>
                  </a:moveTo>
                  <a:cubicBezTo>
                    <a:pt x="4819" y="-1"/>
                    <a:pt x="9500" y="1611"/>
                    <a:pt x="13298" y="4578"/>
                  </a:cubicBezTo>
                  <a:lnTo>
                    <a:pt x="0" y="21600"/>
                  </a:lnTo>
                  <a:close/>
                </a:path>
              </a:pathLst>
            </a:custGeom>
            <a:noFill/>
            <a:ln w="57150">
              <a:solidFill>
                <a:schemeClr val="accent4"/>
              </a:solidFill>
              <a:round/>
              <a:headEnd type="stealth" w="med" len="lg"/>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000"/>
            </a:p>
          </p:txBody>
        </p:sp>
        <p:sp>
          <p:nvSpPr>
            <p:cNvPr id="17" name="AutoShape 13"/>
            <p:cNvSpPr>
              <a:spLocks noChangeArrowheads="1"/>
            </p:cNvSpPr>
            <p:nvPr/>
          </p:nvSpPr>
          <p:spPr bwMode="auto">
            <a:xfrm>
              <a:off x="6248399" y="5181600"/>
              <a:ext cx="1981200" cy="762000"/>
            </a:xfrm>
            <a:prstGeom prst="roundRect">
              <a:avLst>
                <a:gd name="adj" fmla="val 16667"/>
              </a:avLst>
            </a:prstGeom>
            <a:gradFill rotWithShape="1">
              <a:gsLst>
                <a:gs pos="0">
                  <a:schemeClr val="accent1">
                    <a:gamma/>
                    <a:tint val="0"/>
                    <a:invGamma/>
                  </a:schemeClr>
                </a:gs>
                <a:gs pos="100000">
                  <a:srgbClr val="87BDCD"/>
                </a:gs>
              </a:gsLst>
              <a:lin ang="5400000" scaled="1"/>
            </a:gra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dirty="0" smtClean="0">
                  <a:solidFill>
                    <a:schemeClr val="accent4"/>
                  </a:solidFill>
                </a:rPr>
                <a:t>Describe</a:t>
              </a:r>
              <a:endParaRPr lang="en-US" sz="2000" dirty="0">
                <a:solidFill>
                  <a:schemeClr val="accent4"/>
                </a:solidFill>
              </a:endParaRPr>
            </a:p>
          </p:txBody>
        </p:sp>
        <p:sp>
          <p:nvSpPr>
            <p:cNvPr id="18" name="Arc 14"/>
            <p:cNvSpPr>
              <a:spLocks/>
            </p:cNvSpPr>
            <p:nvPr/>
          </p:nvSpPr>
          <p:spPr bwMode="auto">
            <a:xfrm rot="1592456" flipV="1">
              <a:off x="2817813" y="4267200"/>
              <a:ext cx="1674812" cy="2189163"/>
            </a:xfrm>
            <a:custGeom>
              <a:avLst/>
              <a:gdLst>
                <a:gd name="G0" fmla="+- 0 0 0"/>
                <a:gd name="G1" fmla="+- 21600 0 0"/>
                <a:gd name="G2" fmla="+- 21600 0 0"/>
                <a:gd name="T0" fmla="*/ 0 w 13298"/>
                <a:gd name="T1" fmla="*/ 0 h 21600"/>
                <a:gd name="T2" fmla="*/ 13298 w 13298"/>
                <a:gd name="T3" fmla="*/ 4579 h 21600"/>
                <a:gd name="T4" fmla="*/ 0 w 13298"/>
                <a:gd name="T5" fmla="*/ 21600 h 21600"/>
              </a:gdLst>
              <a:ahLst/>
              <a:cxnLst>
                <a:cxn ang="0">
                  <a:pos x="T0" y="T1"/>
                </a:cxn>
                <a:cxn ang="0">
                  <a:pos x="T2" y="T3"/>
                </a:cxn>
                <a:cxn ang="0">
                  <a:pos x="T4" y="T5"/>
                </a:cxn>
              </a:cxnLst>
              <a:rect l="0" t="0" r="r" b="b"/>
              <a:pathLst>
                <a:path w="13298" h="21600" fill="none" extrusionOk="0">
                  <a:moveTo>
                    <a:pt x="0" y="-1"/>
                  </a:moveTo>
                  <a:cubicBezTo>
                    <a:pt x="4819" y="-1"/>
                    <a:pt x="9500" y="1611"/>
                    <a:pt x="13298" y="4578"/>
                  </a:cubicBezTo>
                </a:path>
                <a:path w="13298" h="21600" stroke="0" extrusionOk="0">
                  <a:moveTo>
                    <a:pt x="0" y="-1"/>
                  </a:moveTo>
                  <a:cubicBezTo>
                    <a:pt x="4819" y="-1"/>
                    <a:pt x="9500" y="1611"/>
                    <a:pt x="13298" y="4578"/>
                  </a:cubicBezTo>
                  <a:lnTo>
                    <a:pt x="0" y="21600"/>
                  </a:lnTo>
                  <a:close/>
                </a:path>
              </a:pathLst>
            </a:custGeom>
            <a:noFill/>
            <a:ln w="57150">
              <a:solidFill>
                <a:schemeClr val="accent4"/>
              </a:solidFill>
              <a:prstDash val="sysDot"/>
              <a:round/>
              <a:headEnd type="stealth" w="med" len="lg"/>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000"/>
            </a:p>
          </p:txBody>
        </p:sp>
        <p:sp>
          <p:nvSpPr>
            <p:cNvPr id="19" name="AutoShape 15"/>
            <p:cNvSpPr>
              <a:spLocks noChangeArrowheads="1"/>
            </p:cNvSpPr>
            <p:nvPr/>
          </p:nvSpPr>
          <p:spPr bwMode="auto">
            <a:xfrm>
              <a:off x="3505200" y="5867400"/>
              <a:ext cx="1981200" cy="762000"/>
            </a:xfrm>
            <a:prstGeom prst="roundRect">
              <a:avLst>
                <a:gd name="adj" fmla="val 16667"/>
              </a:avLst>
            </a:prstGeom>
            <a:gradFill rotWithShape="1">
              <a:gsLst>
                <a:gs pos="0">
                  <a:schemeClr val="accent1">
                    <a:gamma/>
                    <a:tint val="0"/>
                    <a:invGamma/>
                  </a:schemeClr>
                </a:gs>
                <a:gs pos="100000">
                  <a:srgbClr val="87BDCD"/>
                </a:gs>
              </a:gsLst>
              <a:lin ang="5400000" scaled="1"/>
            </a:gra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a:solidFill>
                    <a:schemeClr val="accent4"/>
                  </a:solidFill>
                </a:rPr>
                <a:t>Preserve</a:t>
              </a:r>
            </a:p>
          </p:txBody>
        </p:sp>
        <p:sp>
          <p:nvSpPr>
            <p:cNvPr id="20" name="Arc 16"/>
            <p:cNvSpPr>
              <a:spLocks/>
            </p:cNvSpPr>
            <p:nvPr/>
          </p:nvSpPr>
          <p:spPr bwMode="auto">
            <a:xfrm rot="4733351" flipV="1">
              <a:off x="1116013" y="3630613"/>
              <a:ext cx="1522412" cy="2189162"/>
            </a:xfrm>
            <a:custGeom>
              <a:avLst/>
              <a:gdLst>
                <a:gd name="G0" fmla="+- 0 0 0"/>
                <a:gd name="G1" fmla="+- 21600 0 0"/>
                <a:gd name="G2" fmla="+- 21600 0 0"/>
                <a:gd name="T0" fmla="*/ 0 w 17034"/>
                <a:gd name="T1" fmla="*/ 0 h 21600"/>
                <a:gd name="T2" fmla="*/ 17034 w 17034"/>
                <a:gd name="T3" fmla="*/ 8319 h 21600"/>
                <a:gd name="T4" fmla="*/ 0 w 17034"/>
                <a:gd name="T5" fmla="*/ 21600 h 21600"/>
              </a:gdLst>
              <a:ahLst/>
              <a:cxnLst>
                <a:cxn ang="0">
                  <a:pos x="T0" y="T1"/>
                </a:cxn>
                <a:cxn ang="0">
                  <a:pos x="T2" y="T3"/>
                </a:cxn>
                <a:cxn ang="0">
                  <a:pos x="T4" y="T5"/>
                </a:cxn>
              </a:cxnLst>
              <a:rect l="0" t="0" r="r" b="b"/>
              <a:pathLst>
                <a:path w="17034" h="21600" fill="none" extrusionOk="0">
                  <a:moveTo>
                    <a:pt x="0" y="-1"/>
                  </a:moveTo>
                  <a:cubicBezTo>
                    <a:pt x="6656" y="-1"/>
                    <a:pt x="12941" y="3069"/>
                    <a:pt x="17034" y="8318"/>
                  </a:cubicBezTo>
                </a:path>
                <a:path w="17034" h="21600" stroke="0" extrusionOk="0">
                  <a:moveTo>
                    <a:pt x="0" y="-1"/>
                  </a:moveTo>
                  <a:cubicBezTo>
                    <a:pt x="6656" y="-1"/>
                    <a:pt x="12941" y="3069"/>
                    <a:pt x="17034" y="8318"/>
                  </a:cubicBezTo>
                  <a:lnTo>
                    <a:pt x="0" y="21600"/>
                  </a:lnTo>
                  <a:close/>
                </a:path>
              </a:pathLst>
            </a:custGeom>
            <a:noFill/>
            <a:ln w="57150">
              <a:solidFill>
                <a:schemeClr val="accent4"/>
              </a:solidFill>
              <a:round/>
              <a:headEnd type="stealth" w="med" len="lg"/>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000"/>
            </a:p>
          </p:txBody>
        </p:sp>
        <p:sp>
          <p:nvSpPr>
            <p:cNvPr id="21" name="AutoShape 17"/>
            <p:cNvSpPr>
              <a:spLocks noChangeArrowheads="1"/>
            </p:cNvSpPr>
            <p:nvPr/>
          </p:nvSpPr>
          <p:spPr bwMode="auto">
            <a:xfrm>
              <a:off x="762000" y="5181600"/>
              <a:ext cx="1981200" cy="762000"/>
            </a:xfrm>
            <a:prstGeom prst="roundRect">
              <a:avLst>
                <a:gd name="adj" fmla="val 16667"/>
              </a:avLst>
            </a:prstGeom>
            <a:gradFill rotWithShape="1">
              <a:gsLst>
                <a:gs pos="0">
                  <a:schemeClr val="accent1">
                    <a:gamma/>
                    <a:tint val="0"/>
                    <a:invGamma/>
                  </a:schemeClr>
                </a:gs>
                <a:gs pos="100000">
                  <a:srgbClr val="87BDCD"/>
                </a:gs>
              </a:gsLst>
              <a:lin ang="5400000" scaled="1"/>
            </a:gra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a:solidFill>
                    <a:schemeClr val="accent4"/>
                  </a:solidFill>
                </a:rPr>
                <a:t>Discover</a:t>
              </a:r>
            </a:p>
          </p:txBody>
        </p:sp>
        <p:sp>
          <p:nvSpPr>
            <p:cNvPr id="22" name="Arc 18"/>
            <p:cNvSpPr>
              <a:spLocks/>
            </p:cNvSpPr>
            <p:nvPr/>
          </p:nvSpPr>
          <p:spPr bwMode="auto">
            <a:xfrm rot="7697483" flipV="1">
              <a:off x="1018381" y="2593182"/>
              <a:ext cx="1082675" cy="2189162"/>
            </a:xfrm>
            <a:custGeom>
              <a:avLst/>
              <a:gdLst>
                <a:gd name="G0" fmla="+- 0 0 0"/>
                <a:gd name="G1" fmla="+- 21600 0 0"/>
                <a:gd name="G2" fmla="+- 21600 0 0"/>
                <a:gd name="T0" fmla="*/ 0 w 12114"/>
                <a:gd name="T1" fmla="*/ 0 h 21600"/>
                <a:gd name="T2" fmla="*/ 12114 w 12114"/>
                <a:gd name="T3" fmla="*/ 3716 h 21600"/>
                <a:gd name="T4" fmla="*/ 0 w 12114"/>
                <a:gd name="T5" fmla="*/ 21600 h 21600"/>
              </a:gdLst>
              <a:ahLst/>
              <a:cxnLst>
                <a:cxn ang="0">
                  <a:pos x="T0" y="T1"/>
                </a:cxn>
                <a:cxn ang="0">
                  <a:pos x="T2" y="T3"/>
                </a:cxn>
                <a:cxn ang="0">
                  <a:pos x="T4" y="T5"/>
                </a:cxn>
              </a:cxnLst>
              <a:rect l="0" t="0" r="r" b="b"/>
              <a:pathLst>
                <a:path w="12114" h="21600" fill="none" extrusionOk="0">
                  <a:moveTo>
                    <a:pt x="0" y="-1"/>
                  </a:moveTo>
                  <a:cubicBezTo>
                    <a:pt x="4318" y="-1"/>
                    <a:pt x="8538" y="1294"/>
                    <a:pt x="12113" y="3716"/>
                  </a:cubicBezTo>
                </a:path>
                <a:path w="12114" h="21600" stroke="0" extrusionOk="0">
                  <a:moveTo>
                    <a:pt x="0" y="-1"/>
                  </a:moveTo>
                  <a:cubicBezTo>
                    <a:pt x="4318" y="-1"/>
                    <a:pt x="8538" y="1294"/>
                    <a:pt x="12113" y="3716"/>
                  </a:cubicBezTo>
                  <a:lnTo>
                    <a:pt x="0" y="21600"/>
                  </a:lnTo>
                  <a:close/>
                </a:path>
              </a:pathLst>
            </a:custGeom>
            <a:noFill/>
            <a:ln w="57150">
              <a:solidFill>
                <a:schemeClr val="accent4"/>
              </a:solidFill>
              <a:round/>
              <a:headEnd type="stealth" w="med" len="lg"/>
              <a:tailEnd type="none"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000"/>
            </a:p>
          </p:txBody>
        </p:sp>
        <p:sp>
          <p:nvSpPr>
            <p:cNvPr id="23" name="AutoShape 19"/>
            <p:cNvSpPr>
              <a:spLocks noChangeArrowheads="1"/>
            </p:cNvSpPr>
            <p:nvPr/>
          </p:nvSpPr>
          <p:spPr bwMode="auto">
            <a:xfrm>
              <a:off x="152400" y="3429000"/>
              <a:ext cx="1981200" cy="762000"/>
            </a:xfrm>
            <a:prstGeom prst="roundRect">
              <a:avLst>
                <a:gd name="adj" fmla="val 16667"/>
              </a:avLst>
            </a:prstGeom>
            <a:gradFill rotWithShape="1">
              <a:gsLst>
                <a:gs pos="0">
                  <a:schemeClr val="accent1">
                    <a:gamma/>
                    <a:tint val="0"/>
                    <a:invGamma/>
                  </a:schemeClr>
                </a:gs>
                <a:gs pos="100000">
                  <a:srgbClr val="87BDCD"/>
                </a:gs>
              </a:gsLst>
              <a:lin ang="5400000" scaled="1"/>
            </a:gra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dirty="0">
                  <a:solidFill>
                    <a:schemeClr val="accent4"/>
                  </a:solidFill>
                </a:rPr>
                <a:t>Integrate</a:t>
              </a:r>
            </a:p>
          </p:txBody>
        </p:sp>
        <p:sp>
          <p:nvSpPr>
            <p:cNvPr id="24" name="AutoShape 21"/>
            <p:cNvSpPr>
              <a:spLocks noChangeArrowheads="1"/>
            </p:cNvSpPr>
            <p:nvPr/>
          </p:nvSpPr>
          <p:spPr bwMode="auto">
            <a:xfrm>
              <a:off x="7010400" y="3429000"/>
              <a:ext cx="1981200" cy="762000"/>
            </a:xfrm>
            <a:prstGeom prst="roundRect">
              <a:avLst>
                <a:gd name="adj" fmla="val 16667"/>
              </a:avLst>
            </a:prstGeom>
            <a:gradFill rotWithShape="1">
              <a:gsLst>
                <a:gs pos="0">
                  <a:schemeClr val="accent1">
                    <a:gamma/>
                    <a:tint val="0"/>
                    <a:invGamma/>
                  </a:schemeClr>
                </a:gs>
                <a:gs pos="100000">
                  <a:srgbClr val="87BDCD"/>
                </a:gs>
              </a:gsLst>
              <a:lin ang="5400000" scaled="1"/>
            </a:gra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dirty="0" smtClean="0">
                  <a:solidFill>
                    <a:schemeClr val="tx2"/>
                  </a:solidFill>
                </a:rPr>
                <a:t>Assure</a:t>
              </a:r>
              <a:endParaRPr lang="en-US" sz="2000" dirty="0">
                <a:solidFill>
                  <a:schemeClr val="tx2"/>
                </a:solidFill>
              </a:endParaRPr>
            </a:p>
          </p:txBody>
        </p:sp>
        <p:sp>
          <p:nvSpPr>
            <p:cNvPr id="25" name="Arc 22"/>
            <p:cNvSpPr>
              <a:spLocks/>
            </p:cNvSpPr>
            <p:nvPr/>
          </p:nvSpPr>
          <p:spPr bwMode="auto">
            <a:xfrm rot="19557026">
              <a:off x="1981200" y="1143000"/>
              <a:ext cx="2057400" cy="2189163"/>
            </a:xfrm>
            <a:custGeom>
              <a:avLst/>
              <a:gdLst>
                <a:gd name="G0" fmla="+- 0 0 0"/>
                <a:gd name="G1" fmla="+- 21600 0 0"/>
                <a:gd name="G2" fmla="+- 21600 0 0"/>
                <a:gd name="T0" fmla="*/ 0 w 13298"/>
                <a:gd name="T1" fmla="*/ 0 h 21600"/>
                <a:gd name="T2" fmla="*/ 13298 w 13298"/>
                <a:gd name="T3" fmla="*/ 4579 h 21600"/>
                <a:gd name="T4" fmla="*/ 0 w 13298"/>
                <a:gd name="T5" fmla="*/ 21600 h 21600"/>
              </a:gdLst>
              <a:ahLst/>
              <a:cxnLst>
                <a:cxn ang="0">
                  <a:pos x="T0" y="T1"/>
                </a:cxn>
                <a:cxn ang="0">
                  <a:pos x="T2" y="T3"/>
                </a:cxn>
                <a:cxn ang="0">
                  <a:pos x="T4" y="T5"/>
                </a:cxn>
              </a:cxnLst>
              <a:rect l="0" t="0" r="r" b="b"/>
              <a:pathLst>
                <a:path w="13298" h="21600" fill="none" extrusionOk="0">
                  <a:moveTo>
                    <a:pt x="0" y="-1"/>
                  </a:moveTo>
                  <a:cubicBezTo>
                    <a:pt x="4819" y="-1"/>
                    <a:pt x="9500" y="1611"/>
                    <a:pt x="13298" y="4578"/>
                  </a:cubicBezTo>
                </a:path>
                <a:path w="13298" h="21600" stroke="0" extrusionOk="0">
                  <a:moveTo>
                    <a:pt x="0" y="-1"/>
                  </a:moveTo>
                  <a:cubicBezTo>
                    <a:pt x="4819" y="-1"/>
                    <a:pt x="9500" y="1611"/>
                    <a:pt x="13298" y="4578"/>
                  </a:cubicBezTo>
                  <a:lnTo>
                    <a:pt x="0" y="21600"/>
                  </a:lnTo>
                  <a:close/>
                </a:path>
              </a:pathLst>
            </a:custGeom>
            <a:noFill/>
            <a:ln w="57150">
              <a:solidFill>
                <a:schemeClr val="accent4"/>
              </a:solidFill>
              <a:round/>
              <a:headEnd/>
              <a:tailEnd type="stealth" w="med"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2000"/>
            </a:p>
          </p:txBody>
        </p:sp>
        <p:sp>
          <p:nvSpPr>
            <p:cNvPr id="26" name="AutoShape 23"/>
            <p:cNvSpPr>
              <a:spLocks noChangeArrowheads="1"/>
            </p:cNvSpPr>
            <p:nvPr/>
          </p:nvSpPr>
          <p:spPr bwMode="auto">
            <a:xfrm>
              <a:off x="762000" y="1828799"/>
              <a:ext cx="1981200" cy="762000"/>
            </a:xfrm>
            <a:prstGeom prst="roundRect">
              <a:avLst>
                <a:gd name="adj" fmla="val 16667"/>
              </a:avLst>
            </a:prstGeom>
            <a:gradFill rotWithShape="1">
              <a:gsLst>
                <a:gs pos="0">
                  <a:schemeClr val="accent1">
                    <a:gamma/>
                    <a:tint val="0"/>
                    <a:invGamma/>
                  </a:schemeClr>
                </a:gs>
                <a:gs pos="100000">
                  <a:srgbClr val="87BDCD"/>
                </a:gs>
              </a:gsLst>
              <a:lin ang="5400000" scaled="1"/>
            </a:gra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r>
                <a:rPr lang="en-US" sz="2000" dirty="0">
                  <a:solidFill>
                    <a:srgbClr val="1F497D"/>
                  </a:solidFill>
                </a:rPr>
                <a:t>Analyze</a:t>
              </a:r>
            </a:p>
          </p:txBody>
        </p:sp>
      </p:grpSp>
      <p:pic>
        <p:nvPicPr>
          <p:cNvPr id="28" name="Picture 5"/>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006208" y="3321734"/>
            <a:ext cx="1351806" cy="201407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p:txBody>
          <a:bodyPr/>
          <a:lstStyle/>
          <a:p>
            <a:r>
              <a:rPr lang="en-US" dirty="0" smtClean="0">
                <a:solidFill>
                  <a:schemeClr val="tx1"/>
                </a:solidFill>
              </a:rPr>
              <a:t>Researchers might…</a:t>
            </a:r>
            <a:endParaRPr lang="en-US" dirty="0">
              <a:solidFill>
                <a:schemeClr val="tx1"/>
              </a:solidFill>
            </a:endParaRPr>
          </a:p>
        </p:txBody>
      </p:sp>
    </p:spTree>
    <p:extLst>
      <p:ext uri="{BB962C8B-B14F-4D97-AF65-F5344CB8AC3E}">
        <p14:creationId xmlns:p14="http://schemas.microsoft.com/office/powerpoint/2010/main" val="7875690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600" dirty="0">
                <a:solidFill>
                  <a:srgbClr val="006666"/>
                </a:solidFill>
                <a:ea typeface="ＭＳ Ｐゴシック" pitchFamily="34" charset="-128"/>
              </a:rPr>
              <a:t>What metadata do you currently use to describe your data? (2014)</a:t>
            </a:r>
            <a:endParaRPr lang="en-US" dirty="0"/>
          </a:p>
        </p:txBody>
      </p:sp>
      <p:sp>
        <p:nvSpPr>
          <p:cNvPr id="7" name="Content Placeholder 6"/>
          <p:cNvSpPr>
            <a:spLocks noGrp="1"/>
          </p:cNvSpPr>
          <p:nvPr>
            <p:ph idx="1"/>
          </p:nvPr>
        </p:nvSpPr>
        <p:spPr>
          <a:xfrm>
            <a:off x="6553200" y="7086600"/>
            <a:ext cx="889000" cy="609600"/>
          </a:xfrm>
        </p:spPr>
        <p:txBody>
          <a:bodyPr/>
          <a:lstStyle/>
          <a:p>
            <a:pPr marL="0" indent="0">
              <a:buNone/>
            </a:pPr>
            <a:endParaRPr lang="en-US" dirty="0"/>
          </a:p>
        </p:txBody>
      </p:sp>
      <p:graphicFrame>
        <p:nvGraphicFramePr>
          <p:cNvPr id="8" name="Content Placeholder 3"/>
          <p:cNvGraphicFramePr>
            <a:graphicFrameLocks/>
          </p:cNvGraphicFramePr>
          <p:nvPr>
            <p:extLst/>
          </p:nvPr>
        </p:nvGraphicFramePr>
        <p:xfrm>
          <a:off x="457200" y="1346200"/>
          <a:ext cx="8229600" cy="436053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02537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graphicEl>
                                              <a:chart seriesIdx="-3" categoryIdx="-3" bldStep="gridLegend"/>
                                            </p:graphicEl>
                                          </p:spTgt>
                                        </p:tgtEl>
                                        <p:attrNameLst>
                                          <p:attrName>style.visibility</p:attrName>
                                        </p:attrNameLst>
                                      </p:cBhvr>
                                      <p:to>
                                        <p:strVal val="visible"/>
                                      </p:to>
                                    </p:set>
                                    <p:animEffect transition="in" filter="fade">
                                      <p:cBhvr>
                                        <p:cTn id="7" dur="500"/>
                                        <p:tgtEl>
                                          <p:spTgt spid="8">
                                            <p:graphicEl>
                                              <a:chart seriesIdx="-3" categoryIdx="-3" bldStep="gridLegend"/>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graphicEl>
                                              <a:chart seriesIdx="0" categoryIdx="0" bldStep="ptInSeries"/>
                                            </p:graphicEl>
                                          </p:spTgt>
                                        </p:tgtEl>
                                        <p:attrNameLst>
                                          <p:attrName>style.visibility</p:attrName>
                                        </p:attrNameLst>
                                      </p:cBhvr>
                                      <p:to>
                                        <p:strVal val="visible"/>
                                      </p:to>
                                    </p:set>
                                    <p:animEffect transition="in" filter="fade">
                                      <p:cBhvr>
                                        <p:cTn id="10" dur="500"/>
                                        <p:tgtEl>
                                          <p:spTgt spid="8">
                                            <p:graphicEl>
                                              <a:chart seriesIdx="0" categoryIdx="0" bldStep="ptInSeries"/>
                                            </p:graphic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graphicEl>
                                              <a:chart seriesIdx="0" categoryIdx="1" bldStep="ptInSeries"/>
                                            </p:graphicEl>
                                          </p:spTgt>
                                        </p:tgtEl>
                                        <p:attrNameLst>
                                          <p:attrName>style.visibility</p:attrName>
                                        </p:attrNameLst>
                                      </p:cBhvr>
                                      <p:to>
                                        <p:strVal val="visible"/>
                                      </p:to>
                                    </p:set>
                                    <p:animEffect transition="in" filter="fade">
                                      <p:cBhvr>
                                        <p:cTn id="13" dur="500"/>
                                        <p:tgtEl>
                                          <p:spTgt spid="8">
                                            <p:graphicEl>
                                              <a:chart seriesIdx="0" categoryIdx="1" bldStep="ptInSeries"/>
                                            </p:graphic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graphicEl>
                                              <a:chart seriesIdx="0" categoryIdx="2" bldStep="ptInSeries"/>
                                            </p:graphicEl>
                                          </p:spTgt>
                                        </p:tgtEl>
                                        <p:attrNameLst>
                                          <p:attrName>style.visibility</p:attrName>
                                        </p:attrNameLst>
                                      </p:cBhvr>
                                      <p:to>
                                        <p:strVal val="visible"/>
                                      </p:to>
                                    </p:set>
                                    <p:animEffect transition="in" filter="fade">
                                      <p:cBhvr>
                                        <p:cTn id="16" dur="500"/>
                                        <p:tgtEl>
                                          <p:spTgt spid="8">
                                            <p:graphicEl>
                                              <a:chart seriesIdx="0" categoryIdx="2" bldStep="ptInSeries"/>
                                            </p:graphic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graphicEl>
                                              <a:chart seriesIdx="0" categoryIdx="3" bldStep="ptInSeries"/>
                                            </p:graphicEl>
                                          </p:spTgt>
                                        </p:tgtEl>
                                        <p:attrNameLst>
                                          <p:attrName>style.visibility</p:attrName>
                                        </p:attrNameLst>
                                      </p:cBhvr>
                                      <p:to>
                                        <p:strVal val="visible"/>
                                      </p:to>
                                    </p:set>
                                    <p:animEffect transition="in" filter="fade">
                                      <p:cBhvr>
                                        <p:cTn id="19" dur="500"/>
                                        <p:tgtEl>
                                          <p:spTgt spid="8">
                                            <p:graphicEl>
                                              <a:chart seriesIdx="0" categoryIdx="3" bldStep="ptInSeries"/>
                                            </p:graphic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8">
                                            <p:graphicEl>
                                              <a:chart seriesIdx="0" categoryIdx="4" bldStep="ptInSeries"/>
                                            </p:graphicEl>
                                          </p:spTgt>
                                        </p:tgtEl>
                                        <p:attrNameLst>
                                          <p:attrName>style.visibility</p:attrName>
                                        </p:attrNameLst>
                                      </p:cBhvr>
                                      <p:to>
                                        <p:strVal val="visible"/>
                                      </p:to>
                                    </p:set>
                                    <p:animEffect transition="in" filter="fade">
                                      <p:cBhvr>
                                        <p:cTn id="22" dur="500"/>
                                        <p:tgtEl>
                                          <p:spTgt spid="8">
                                            <p:graphicEl>
                                              <a:chart seriesIdx="0" categoryIdx="4" bldStep="ptInSeries"/>
                                            </p:graphic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
                                            <p:graphicEl>
                                              <a:chart seriesIdx="0" categoryIdx="5" bldStep="ptInSeries"/>
                                            </p:graphicEl>
                                          </p:spTgt>
                                        </p:tgtEl>
                                        <p:attrNameLst>
                                          <p:attrName>style.visibility</p:attrName>
                                        </p:attrNameLst>
                                      </p:cBhvr>
                                      <p:to>
                                        <p:strVal val="visible"/>
                                      </p:to>
                                    </p:set>
                                    <p:animEffect transition="in" filter="fade">
                                      <p:cBhvr>
                                        <p:cTn id="25" dur="500"/>
                                        <p:tgtEl>
                                          <p:spTgt spid="8">
                                            <p:graphicEl>
                                              <a:chart seriesIdx="0" categoryIdx="5" bldStep="ptInSeries"/>
                                            </p:graphic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8">
                                            <p:graphicEl>
                                              <a:chart seriesIdx="0" categoryIdx="6" bldStep="ptInSeries"/>
                                            </p:graphicEl>
                                          </p:spTgt>
                                        </p:tgtEl>
                                        <p:attrNameLst>
                                          <p:attrName>style.visibility</p:attrName>
                                        </p:attrNameLst>
                                      </p:cBhvr>
                                      <p:to>
                                        <p:strVal val="visible"/>
                                      </p:to>
                                    </p:set>
                                    <p:animEffect transition="in" filter="fade">
                                      <p:cBhvr>
                                        <p:cTn id="28" dur="500"/>
                                        <p:tgtEl>
                                          <p:spTgt spid="8">
                                            <p:graphicEl>
                                              <a:chart seriesIdx="0" categoryIdx="6" bldStep="ptInSeries"/>
                                            </p:graphic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8">
                                            <p:graphicEl>
                                              <a:chart seriesIdx="0" categoryIdx="7" bldStep="ptInSeries"/>
                                            </p:graphicEl>
                                          </p:spTgt>
                                        </p:tgtEl>
                                        <p:attrNameLst>
                                          <p:attrName>style.visibility</p:attrName>
                                        </p:attrNameLst>
                                      </p:cBhvr>
                                      <p:to>
                                        <p:strVal val="visible"/>
                                      </p:to>
                                    </p:set>
                                    <p:animEffect transition="in" filter="fade">
                                      <p:cBhvr>
                                        <p:cTn id="31" dur="500"/>
                                        <p:tgtEl>
                                          <p:spTgt spid="8">
                                            <p:graphicEl>
                                              <a:chart seriesIdx="0" categoryIdx="7" bldStep="ptInSeries"/>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8">
                                            <p:graphicEl>
                                              <a:chart seriesIdx="0" categoryIdx="8" bldStep="ptInSeries"/>
                                            </p:graphicEl>
                                          </p:spTgt>
                                        </p:tgtEl>
                                        <p:attrNameLst>
                                          <p:attrName>style.visibility</p:attrName>
                                        </p:attrNameLst>
                                      </p:cBhvr>
                                      <p:to>
                                        <p:strVal val="visible"/>
                                      </p:to>
                                    </p:set>
                                    <p:animEffect transition="in" filter="fade">
                                      <p:cBhvr>
                                        <p:cTn id="36" dur="1000"/>
                                        <p:tgtEl>
                                          <p:spTgt spid="8">
                                            <p:graphicEl>
                                              <a:chart seriesIdx="0" categoryIdx="8" bldStep="ptInSeries"/>
                                            </p:graphicEl>
                                          </p:spTgt>
                                        </p:tgtEl>
                                      </p:cBhvr>
                                    </p:animEffect>
                                    <p:anim calcmode="lin" valueType="num">
                                      <p:cBhvr>
                                        <p:cTn id="37" dur="1000" fill="hold"/>
                                        <p:tgtEl>
                                          <p:spTgt spid="8">
                                            <p:graphicEl>
                                              <a:chart seriesIdx="0" categoryIdx="8" bldStep="ptInSeries"/>
                                            </p:graphicEl>
                                          </p:spTgt>
                                        </p:tgtEl>
                                        <p:attrNameLst>
                                          <p:attrName>ppt_x</p:attrName>
                                        </p:attrNameLst>
                                      </p:cBhvr>
                                      <p:tavLst>
                                        <p:tav tm="0">
                                          <p:val>
                                            <p:strVal val="#ppt_x"/>
                                          </p:val>
                                        </p:tav>
                                        <p:tav tm="100000">
                                          <p:val>
                                            <p:strVal val="#ppt_x"/>
                                          </p:val>
                                        </p:tav>
                                      </p:tavLst>
                                    </p:anim>
                                    <p:anim calcmode="lin" valueType="num">
                                      <p:cBhvr>
                                        <p:cTn id="38" dur="1000" fill="hold"/>
                                        <p:tgtEl>
                                          <p:spTgt spid="8">
                                            <p:graphicEl>
                                              <a:chart seriesIdx="0" categoryIdx="8" bldStep="ptInSeries"/>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Sub>
          <a:bldChart bld="seriesEl"/>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533400"/>
            <a:ext cx="7772400" cy="1143000"/>
          </a:xfrm>
        </p:spPr>
        <p:txBody>
          <a:bodyPr/>
          <a:lstStyle/>
          <a:p>
            <a:r>
              <a:rPr lang="en-US" sz="3600" dirty="0" smtClean="0">
                <a:solidFill>
                  <a:srgbClr val="006666"/>
                </a:solidFill>
              </a:rPr>
              <a:t>Gap between willingness to share and accessibility (2014)</a:t>
            </a:r>
            <a:endParaRPr lang="en-US" sz="3600" dirty="0">
              <a:solidFill>
                <a:srgbClr val="006666"/>
              </a:solidFill>
            </a:endParaRPr>
          </a:p>
        </p:txBody>
      </p:sp>
      <p:sp>
        <p:nvSpPr>
          <p:cNvPr id="3" name="Content Placeholder 2"/>
          <p:cNvSpPr>
            <a:spLocks noGrp="1"/>
          </p:cNvSpPr>
          <p:nvPr>
            <p:ph idx="1"/>
          </p:nvPr>
        </p:nvSpPr>
        <p:spPr>
          <a:xfrm>
            <a:off x="685800" y="1828799"/>
            <a:ext cx="7772400" cy="3962401"/>
          </a:xfrm>
        </p:spPr>
        <p:txBody>
          <a:bodyPr/>
          <a:lstStyle/>
          <a:p>
            <a:pPr marL="0" indent="0">
              <a:buNone/>
            </a:pPr>
            <a:r>
              <a:rPr lang="en-US" dirty="0" smtClean="0">
                <a:latin typeface="Arial" pitchFamily="34" charset="0"/>
                <a:cs typeface="Arial" pitchFamily="34" charset="0"/>
              </a:rPr>
              <a:t> </a:t>
            </a:r>
          </a:p>
          <a:p>
            <a:pPr lvl="1">
              <a:buFont typeface="Arial" pitchFamily="34" charset="0"/>
              <a:buChar char="•"/>
            </a:pPr>
            <a:r>
              <a:rPr lang="en-US" sz="2800" dirty="0" smtClean="0">
                <a:latin typeface="Arial" pitchFamily="34" charset="0"/>
                <a:cs typeface="Arial" pitchFamily="34" charset="0"/>
              </a:rPr>
              <a:t>Although </a:t>
            </a:r>
            <a:r>
              <a:rPr lang="en-US" sz="2800" dirty="0" smtClean="0">
                <a:solidFill>
                  <a:srgbClr val="FF0000"/>
                </a:solidFill>
                <a:latin typeface="Arial" pitchFamily="34" charset="0"/>
                <a:cs typeface="Arial" pitchFamily="34" charset="0"/>
              </a:rPr>
              <a:t>80% </a:t>
            </a:r>
            <a:r>
              <a:rPr lang="en-US" sz="2800" dirty="0" smtClean="0">
                <a:latin typeface="Arial" pitchFamily="34" charset="0"/>
                <a:cs typeface="Arial" pitchFamily="34" charset="0"/>
              </a:rPr>
              <a:t>of scientists agree </a:t>
            </a:r>
            <a:r>
              <a:rPr lang="en-US" sz="2800" dirty="0" smtClean="0">
                <a:solidFill>
                  <a:srgbClr val="FF0000"/>
                </a:solidFill>
                <a:latin typeface="Arial" pitchFamily="34" charset="0"/>
                <a:cs typeface="Arial" pitchFamily="34" charset="0"/>
              </a:rPr>
              <a:t>“I share my data”</a:t>
            </a:r>
          </a:p>
          <a:p>
            <a:pPr marL="457200" lvl="1" indent="0">
              <a:buNone/>
            </a:pPr>
            <a:endParaRPr lang="en-US" sz="2800" dirty="0" smtClean="0">
              <a:latin typeface="Arial" pitchFamily="34" charset="0"/>
              <a:cs typeface="Arial" pitchFamily="34" charset="0"/>
            </a:endParaRPr>
          </a:p>
          <a:p>
            <a:pPr lvl="1">
              <a:buFont typeface="Arial" pitchFamily="34" charset="0"/>
              <a:buChar char="•"/>
            </a:pPr>
            <a:r>
              <a:rPr lang="en-US" sz="2800" dirty="0" smtClean="0">
                <a:latin typeface="Arial" pitchFamily="34" charset="0"/>
                <a:cs typeface="Arial" pitchFamily="34" charset="0"/>
              </a:rPr>
              <a:t>Only </a:t>
            </a:r>
            <a:r>
              <a:rPr lang="en-US" sz="2800" dirty="0">
                <a:solidFill>
                  <a:srgbClr val="FF0000"/>
                </a:solidFill>
                <a:latin typeface="Arial" pitchFamily="34" charset="0"/>
                <a:cs typeface="Arial" pitchFamily="34" charset="0"/>
              </a:rPr>
              <a:t>4</a:t>
            </a:r>
            <a:r>
              <a:rPr lang="en-US" sz="2800" dirty="0" smtClean="0">
                <a:solidFill>
                  <a:srgbClr val="FF0000"/>
                </a:solidFill>
                <a:latin typeface="Arial" pitchFamily="34" charset="0"/>
                <a:cs typeface="Arial" pitchFamily="34" charset="0"/>
              </a:rPr>
              <a:t>6% </a:t>
            </a:r>
            <a:r>
              <a:rPr lang="en-US" sz="2800" dirty="0" smtClean="0">
                <a:latin typeface="Arial" pitchFamily="34" charset="0"/>
                <a:cs typeface="Arial" pitchFamily="34" charset="0"/>
              </a:rPr>
              <a:t>agree </a:t>
            </a:r>
            <a:r>
              <a:rPr lang="en-US" sz="2800" dirty="0" smtClean="0">
                <a:solidFill>
                  <a:srgbClr val="FF0000"/>
                </a:solidFill>
                <a:latin typeface="Arial" pitchFamily="34" charset="0"/>
                <a:cs typeface="Arial" pitchFamily="34" charset="0"/>
              </a:rPr>
              <a:t>“Others can access my data easily”</a:t>
            </a:r>
          </a:p>
        </p:txBody>
      </p:sp>
      <p:cxnSp>
        <p:nvCxnSpPr>
          <p:cNvPr id="5" name="Straight Connector 4"/>
          <p:cNvCxnSpPr/>
          <p:nvPr/>
        </p:nvCxnSpPr>
        <p:spPr bwMode="auto">
          <a:xfrm>
            <a:off x="304800" y="1600200"/>
            <a:ext cx="8458200" cy="0"/>
          </a:xfrm>
          <a:prstGeom prst="line">
            <a:avLst/>
          </a:prstGeom>
          <a:solidFill>
            <a:schemeClr val="accent1"/>
          </a:solidFill>
          <a:ln w="38100" cap="flat" cmpd="sng" algn="ctr">
            <a:solidFill>
              <a:srgbClr val="006666"/>
            </a:solidFill>
            <a:prstDash val="solid"/>
            <a:round/>
            <a:headEnd type="none" w="med" len="med"/>
            <a:tailEnd type="none" w="med" len="med"/>
          </a:ln>
          <a:effectLst/>
        </p:spPr>
      </p:cxnSp>
    </p:spTree>
    <p:extLst>
      <p:ext uri="{BB962C8B-B14F-4D97-AF65-F5344CB8AC3E}">
        <p14:creationId xmlns:p14="http://schemas.microsoft.com/office/powerpoint/2010/main" val="1996799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eaLnBrk="1" fontAlgn="auto" hangingPunct="1">
              <a:spcBef>
                <a:spcPts val="0"/>
              </a:spcBef>
              <a:spcAft>
                <a:spcPts val="0"/>
              </a:spcAft>
            </a:pPr>
            <a:r>
              <a:rPr lang="en-US" sz="3600" kern="1200" dirty="0">
                <a:solidFill>
                  <a:srgbClr val="006666"/>
                </a:solidFill>
                <a:cs typeface="+mn-cs"/>
              </a:rPr>
              <a:t>Reasons for Not Making Data</a:t>
            </a:r>
            <a:br>
              <a:rPr lang="en-US" sz="3600" kern="1200" dirty="0">
                <a:solidFill>
                  <a:srgbClr val="006666"/>
                </a:solidFill>
                <a:cs typeface="+mn-cs"/>
              </a:rPr>
            </a:br>
            <a:r>
              <a:rPr lang="en-US" sz="3600" kern="1200" dirty="0">
                <a:solidFill>
                  <a:srgbClr val="006666"/>
                </a:solidFill>
                <a:cs typeface="+mn-cs"/>
              </a:rPr>
              <a:t> Electronically </a:t>
            </a:r>
            <a:r>
              <a:rPr lang="en-US" sz="3600" kern="1200" dirty="0" smtClean="0">
                <a:solidFill>
                  <a:srgbClr val="006666"/>
                </a:solidFill>
                <a:cs typeface="+mn-cs"/>
              </a:rPr>
              <a:t>Available (2014)</a:t>
            </a:r>
            <a:endParaRPr lang="en-US" dirty="0"/>
          </a:p>
        </p:txBody>
      </p:sp>
      <p:graphicFrame>
        <p:nvGraphicFramePr>
          <p:cNvPr id="4" name="Content Placeholder 4"/>
          <p:cNvGraphicFramePr>
            <a:graphicFrameLocks noGrp="1"/>
          </p:cNvGraphicFramePr>
          <p:nvPr>
            <p:ph idx="1"/>
            <p:extLst>
              <p:ext uri="{D42A27DB-BD31-4B8C-83A1-F6EECF244321}">
                <p14:modId xmlns:p14="http://schemas.microsoft.com/office/powerpoint/2010/main" val="475671806"/>
              </p:ext>
            </p:extLst>
          </p:nvPr>
        </p:nvGraphicFramePr>
        <p:xfrm>
          <a:off x="685800" y="1981200"/>
          <a:ext cx="7772400" cy="4114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788390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Madison\Downloads\dreamstimefree_138882.jpg"/>
          <p:cNvPicPr>
            <a:picLocks noChangeAspect="1" noChangeArrowheads="1"/>
          </p:cNvPicPr>
          <p:nvPr/>
        </p:nvPicPr>
        <p:blipFill>
          <a:blip r:embed="rId3" cstate="print"/>
          <a:srcRect/>
          <a:stretch>
            <a:fillRect/>
          </a:stretch>
        </p:blipFill>
        <p:spPr bwMode="auto">
          <a:xfrm>
            <a:off x="3657600" y="2209800"/>
            <a:ext cx="1905000" cy="2865120"/>
          </a:xfrm>
          <a:prstGeom prst="rect">
            <a:avLst/>
          </a:prstGeom>
          <a:noFill/>
        </p:spPr>
      </p:pic>
      <p:graphicFrame>
        <p:nvGraphicFramePr>
          <p:cNvPr id="9" name="Content Placeholder 8"/>
          <p:cNvGraphicFramePr>
            <a:graphicFrameLocks noGrp="1" noChangeAspect="1"/>
          </p:cNvGraphicFramePr>
          <p:nvPr>
            <p:ph idx="1"/>
            <p:extLst>
              <p:ext uri="{D42A27DB-BD31-4B8C-83A1-F6EECF244321}">
                <p14:modId xmlns:p14="http://schemas.microsoft.com/office/powerpoint/2010/main" val="975718416"/>
              </p:ext>
            </p:extLst>
          </p:nvPr>
        </p:nvGraphicFramePr>
        <p:xfrm>
          <a:off x="1199277" y="1600200"/>
          <a:ext cx="6877923" cy="44196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1" name="Cloud Callout 20"/>
          <p:cNvSpPr/>
          <p:nvPr/>
        </p:nvSpPr>
        <p:spPr>
          <a:xfrm>
            <a:off x="5939589" y="5438274"/>
            <a:ext cx="2255520" cy="914400"/>
          </a:xfrm>
          <a:prstGeom prst="cloudCallout">
            <a:avLst>
              <a:gd name="adj1" fmla="val -78196"/>
              <a:gd name="adj2" fmla="val -9360"/>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smtClean="0">
                <a:solidFill>
                  <a:srgbClr val="186072"/>
                </a:solidFill>
              </a:rPr>
              <a:t>Stewardship role (select &amp; deselect)</a:t>
            </a:r>
            <a:endParaRPr lang="en-US" sz="1500" dirty="0">
              <a:solidFill>
                <a:srgbClr val="186072"/>
              </a:solidFill>
            </a:endParaRPr>
          </a:p>
        </p:txBody>
      </p:sp>
      <p:sp>
        <p:nvSpPr>
          <p:cNvPr id="2" name="Title 1"/>
          <p:cNvSpPr>
            <a:spLocks noGrp="1"/>
          </p:cNvSpPr>
          <p:nvPr>
            <p:ph type="title"/>
          </p:nvPr>
        </p:nvSpPr>
        <p:spPr>
          <a:xfrm>
            <a:off x="609600" y="457200"/>
            <a:ext cx="8382000" cy="762000"/>
          </a:xfrm>
        </p:spPr>
        <p:txBody>
          <a:bodyPr>
            <a:normAutofit/>
          </a:bodyPr>
          <a:lstStyle/>
          <a:p>
            <a:pPr algn="l"/>
            <a:r>
              <a:rPr lang="en-US" sz="3600" dirty="0" smtClean="0">
                <a:solidFill>
                  <a:srgbClr val="006666"/>
                </a:solidFill>
              </a:rPr>
              <a:t>Librarian &amp; Library Roles</a:t>
            </a:r>
            <a:endParaRPr lang="en-US" sz="3600" dirty="0">
              <a:solidFill>
                <a:srgbClr val="006666"/>
              </a:solidFill>
            </a:endParaRPr>
          </a:p>
        </p:txBody>
      </p:sp>
      <p:sp>
        <p:nvSpPr>
          <p:cNvPr id="10" name="Cloud Callout 9"/>
          <p:cNvSpPr/>
          <p:nvPr/>
        </p:nvSpPr>
        <p:spPr>
          <a:xfrm>
            <a:off x="5486400" y="1226629"/>
            <a:ext cx="1905000" cy="906971"/>
          </a:xfrm>
          <a:prstGeom prst="cloudCallout">
            <a:avLst>
              <a:gd name="adj1" fmla="val -66815"/>
              <a:gd name="adj2" fmla="val 29780"/>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smtClean="0">
                <a:solidFill>
                  <a:srgbClr val="186072"/>
                </a:solidFill>
              </a:rPr>
              <a:t>data management plans</a:t>
            </a:r>
            <a:endParaRPr lang="en-US" sz="1500" dirty="0">
              <a:solidFill>
                <a:srgbClr val="186072"/>
              </a:solidFill>
            </a:endParaRPr>
          </a:p>
        </p:txBody>
      </p:sp>
      <p:sp>
        <p:nvSpPr>
          <p:cNvPr id="13" name="Cloud Callout 12"/>
          <p:cNvSpPr/>
          <p:nvPr/>
        </p:nvSpPr>
        <p:spPr>
          <a:xfrm>
            <a:off x="-16042" y="2362200"/>
            <a:ext cx="2331720" cy="914400"/>
          </a:xfrm>
          <a:prstGeom prst="cloudCallout">
            <a:avLst>
              <a:gd name="adj1" fmla="val 60346"/>
              <a:gd name="adj2" fmla="val 38581"/>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a:solidFill>
                  <a:srgbClr val="186072"/>
                </a:solidFill>
              </a:rPr>
              <a:t>P</a:t>
            </a:r>
            <a:r>
              <a:rPr lang="en-US" sz="1500" dirty="0" smtClean="0">
                <a:solidFill>
                  <a:srgbClr val="186072"/>
                </a:solidFill>
              </a:rPr>
              <a:t>artnering with researchers</a:t>
            </a:r>
            <a:endParaRPr lang="en-US" sz="1500" dirty="0">
              <a:solidFill>
                <a:srgbClr val="186072"/>
              </a:solidFill>
            </a:endParaRPr>
          </a:p>
        </p:txBody>
      </p:sp>
      <p:sp>
        <p:nvSpPr>
          <p:cNvPr id="15" name="Cloud Callout 14"/>
          <p:cNvSpPr/>
          <p:nvPr/>
        </p:nvSpPr>
        <p:spPr>
          <a:xfrm>
            <a:off x="6858000" y="3886200"/>
            <a:ext cx="2209800" cy="1066800"/>
          </a:xfrm>
          <a:prstGeom prst="cloudCallout">
            <a:avLst>
              <a:gd name="adj1" fmla="val -68095"/>
              <a:gd name="adj2" fmla="val -4728"/>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smtClean="0">
                <a:solidFill>
                  <a:srgbClr val="186072"/>
                </a:solidFill>
              </a:rPr>
              <a:t>Metadata services</a:t>
            </a:r>
            <a:endParaRPr lang="en-US" sz="1500" dirty="0">
              <a:solidFill>
                <a:srgbClr val="186072"/>
              </a:solidFill>
            </a:endParaRPr>
          </a:p>
        </p:txBody>
      </p:sp>
      <p:sp>
        <p:nvSpPr>
          <p:cNvPr id="16" name="Cloud Callout 15"/>
          <p:cNvSpPr/>
          <p:nvPr/>
        </p:nvSpPr>
        <p:spPr>
          <a:xfrm>
            <a:off x="7071360" y="2438400"/>
            <a:ext cx="2103120" cy="914400"/>
          </a:xfrm>
          <a:prstGeom prst="cloudCallout">
            <a:avLst>
              <a:gd name="adj1" fmla="val -68532"/>
              <a:gd name="adj2" fmla="val 26369"/>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smtClean="0">
                <a:solidFill>
                  <a:srgbClr val="186072"/>
                </a:solidFill>
              </a:rPr>
              <a:t>Collecting best p</a:t>
            </a:r>
            <a:r>
              <a:rPr lang="en-US" sz="1500" i="1" dirty="0" smtClean="0">
                <a:solidFill>
                  <a:srgbClr val="186072"/>
                </a:solidFill>
              </a:rPr>
              <a:t>r</a:t>
            </a:r>
            <a:r>
              <a:rPr lang="en-US" sz="1500" dirty="0" smtClean="0">
                <a:solidFill>
                  <a:srgbClr val="186072"/>
                </a:solidFill>
              </a:rPr>
              <a:t>actices</a:t>
            </a:r>
            <a:endParaRPr lang="en-US" sz="1500" dirty="0">
              <a:solidFill>
                <a:srgbClr val="186072"/>
              </a:solidFill>
            </a:endParaRPr>
          </a:p>
        </p:txBody>
      </p:sp>
      <p:sp>
        <p:nvSpPr>
          <p:cNvPr id="17" name="Cloud Callout 16"/>
          <p:cNvSpPr/>
          <p:nvPr/>
        </p:nvSpPr>
        <p:spPr>
          <a:xfrm>
            <a:off x="0" y="4648200"/>
            <a:ext cx="1828800" cy="1219200"/>
          </a:xfrm>
          <a:prstGeom prst="cloudCallout">
            <a:avLst>
              <a:gd name="adj1" fmla="val 66830"/>
              <a:gd name="adj2" fmla="val -51371"/>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a:solidFill>
                  <a:srgbClr val="186072"/>
                </a:solidFill>
              </a:rPr>
              <a:t>S</a:t>
            </a:r>
            <a:r>
              <a:rPr lang="en-US" sz="1500" dirty="0" smtClean="0">
                <a:solidFill>
                  <a:srgbClr val="186072"/>
                </a:solidFill>
              </a:rPr>
              <a:t>ystems for discovery</a:t>
            </a:r>
            <a:endParaRPr lang="en-US" sz="1500" dirty="0">
              <a:solidFill>
                <a:srgbClr val="186072"/>
              </a:solidFill>
            </a:endParaRPr>
          </a:p>
        </p:txBody>
      </p:sp>
      <p:cxnSp>
        <p:nvCxnSpPr>
          <p:cNvPr id="22" name="Straight Connector 21"/>
          <p:cNvCxnSpPr/>
          <p:nvPr/>
        </p:nvCxnSpPr>
        <p:spPr bwMode="auto">
          <a:xfrm>
            <a:off x="381000" y="1143000"/>
            <a:ext cx="8382000" cy="0"/>
          </a:xfrm>
          <a:prstGeom prst="line">
            <a:avLst/>
          </a:prstGeom>
          <a:solidFill>
            <a:schemeClr val="accent1"/>
          </a:solidFill>
          <a:ln w="31750" cap="flat" cmpd="sng" algn="ctr">
            <a:solidFill>
              <a:srgbClr val="006666"/>
            </a:solidFill>
            <a:prstDash val="solid"/>
            <a:round/>
            <a:headEnd type="none" w="med" len="med"/>
            <a:tailEnd type="none" w="med" len="med"/>
          </a:ln>
          <a:effectLst/>
        </p:spPr>
      </p:cxnSp>
      <p:sp>
        <p:nvSpPr>
          <p:cNvPr id="19" name="Cloud Callout 18"/>
          <p:cNvSpPr/>
          <p:nvPr/>
        </p:nvSpPr>
        <p:spPr>
          <a:xfrm>
            <a:off x="1796716" y="5574632"/>
            <a:ext cx="1828800" cy="1219200"/>
          </a:xfrm>
          <a:prstGeom prst="cloudCallout">
            <a:avLst>
              <a:gd name="adj1" fmla="val 66830"/>
              <a:gd name="adj2" fmla="val -51371"/>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smtClean="0">
                <a:solidFill>
                  <a:srgbClr val="186072"/>
                </a:solidFill>
              </a:rPr>
              <a:t>Instruction </a:t>
            </a:r>
            <a:endParaRPr lang="en-US" sz="1500" dirty="0">
              <a:solidFill>
                <a:srgbClr val="186072"/>
              </a:solidFill>
            </a:endParaRPr>
          </a:p>
        </p:txBody>
      </p:sp>
    </p:spTree>
    <p:extLst>
      <p:ext uri="{BB962C8B-B14F-4D97-AF65-F5344CB8AC3E}">
        <p14:creationId xmlns:p14="http://schemas.microsoft.com/office/powerpoint/2010/main" val="19990216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4423" y="719740"/>
            <a:ext cx="7618235" cy="1143200"/>
          </a:xfrm>
        </p:spPr>
        <p:txBody>
          <a:bodyPr/>
          <a:lstStyle/>
          <a:p>
            <a:r>
              <a:rPr lang="en-US" dirty="0" smtClean="0"/>
              <a:t>RDS offered by most  European libraries currently</a:t>
            </a:r>
            <a:endParaRPr lang="en-US" dirty="0"/>
          </a:p>
        </p:txBody>
      </p:sp>
      <p:graphicFrame>
        <p:nvGraphicFramePr>
          <p:cNvPr id="5" name="Chart 4"/>
          <p:cNvGraphicFramePr>
            <a:graphicFrameLocks/>
          </p:cNvGraphicFramePr>
          <p:nvPr>
            <p:extLst>
              <p:ext uri="{D42A27DB-BD31-4B8C-83A1-F6EECF244321}">
                <p14:modId xmlns:p14="http://schemas.microsoft.com/office/powerpoint/2010/main" val="1852417372"/>
              </p:ext>
            </p:extLst>
          </p:nvPr>
        </p:nvGraphicFramePr>
        <p:xfrm>
          <a:off x="364435" y="1529107"/>
          <a:ext cx="8269357" cy="4781000"/>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2"/>
          <p:cNvSpPr/>
          <p:nvPr/>
        </p:nvSpPr>
        <p:spPr>
          <a:xfrm>
            <a:off x="5280992" y="1862940"/>
            <a:ext cx="1563756" cy="257407"/>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Consultative</a:t>
            </a:r>
            <a:endParaRPr lang="en-US" b="1" dirty="0">
              <a:solidFill>
                <a:schemeClr val="tx1"/>
              </a:solidFill>
            </a:endParaRPr>
          </a:p>
        </p:txBody>
      </p:sp>
      <p:sp>
        <p:nvSpPr>
          <p:cNvPr id="8" name="Rectangle 7"/>
          <p:cNvSpPr/>
          <p:nvPr/>
        </p:nvSpPr>
        <p:spPr>
          <a:xfrm>
            <a:off x="5045524" y="2552838"/>
            <a:ext cx="1563756" cy="291547"/>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Consultative</a:t>
            </a:r>
            <a:endParaRPr lang="en-US" b="1" dirty="0">
              <a:solidFill>
                <a:schemeClr val="tx1"/>
              </a:solidFill>
            </a:endParaRPr>
          </a:p>
        </p:txBody>
      </p:sp>
      <p:sp>
        <p:nvSpPr>
          <p:cNvPr id="9" name="Rectangle 8"/>
          <p:cNvSpPr/>
          <p:nvPr/>
        </p:nvSpPr>
        <p:spPr>
          <a:xfrm>
            <a:off x="4499114" y="3919607"/>
            <a:ext cx="1563756" cy="291547"/>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Consultative</a:t>
            </a:r>
            <a:endParaRPr lang="en-US" b="1" dirty="0">
              <a:solidFill>
                <a:schemeClr val="tx1"/>
              </a:solidFill>
            </a:endParaRPr>
          </a:p>
        </p:txBody>
      </p:sp>
      <p:sp>
        <p:nvSpPr>
          <p:cNvPr id="10" name="Rectangle 9"/>
          <p:cNvSpPr/>
          <p:nvPr/>
        </p:nvSpPr>
        <p:spPr>
          <a:xfrm>
            <a:off x="4499114" y="4671391"/>
            <a:ext cx="1563756" cy="291547"/>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Consultative</a:t>
            </a:r>
            <a:endParaRPr lang="en-US" b="1" dirty="0">
              <a:solidFill>
                <a:schemeClr val="tx1"/>
              </a:solidFill>
            </a:endParaRPr>
          </a:p>
        </p:txBody>
      </p:sp>
      <p:sp>
        <p:nvSpPr>
          <p:cNvPr id="11" name="Rectangle 10"/>
          <p:cNvSpPr/>
          <p:nvPr/>
        </p:nvSpPr>
        <p:spPr>
          <a:xfrm>
            <a:off x="4653541" y="3220277"/>
            <a:ext cx="1563756" cy="291547"/>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Consultative</a:t>
            </a:r>
            <a:endParaRPr lang="en-US" b="1" dirty="0">
              <a:solidFill>
                <a:schemeClr val="tx1"/>
              </a:solidFill>
            </a:endParaRPr>
          </a:p>
        </p:txBody>
      </p:sp>
      <p:sp>
        <p:nvSpPr>
          <p:cNvPr id="12" name="Rectangle 11"/>
          <p:cNvSpPr/>
          <p:nvPr/>
        </p:nvSpPr>
        <p:spPr>
          <a:xfrm>
            <a:off x="4417338" y="5324060"/>
            <a:ext cx="1563756" cy="291547"/>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Consultative</a:t>
            </a:r>
            <a:endParaRPr lang="en-US" b="1" dirty="0">
              <a:solidFill>
                <a:schemeClr val="tx1"/>
              </a:solidFill>
            </a:endParaRPr>
          </a:p>
        </p:txBody>
      </p:sp>
    </p:spTree>
    <p:extLst>
      <p:ext uri="{BB962C8B-B14F-4D97-AF65-F5344CB8AC3E}">
        <p14:creationId xmlns:p14="http://schemas.microsoft.com/office/powerpoint/2010/main" val="3227073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1000"/>
                                        <p:tgtEl>
                                          <p:spTgt spid="11"/>
                                        </p:tgtEl>
                                      </p:cBhvr>
                                    </p:animEffect>
                                    <p:anim calcmode="lin" valueType="num">
                                      <p:cBhvr>
                                        <p:cTn id="28" dur="1000" fill="hold"/>
                                        <p:tgtEl>
                                          <p:spTgt spid="11"/>
                                        </p:tgtEl>
                                        <p:attrNameLst>
                                          <p:attrName>ppt_x</p:attrName>
                                        </p:attrNameLst>
                                      </p:cBhvr>
                                      <p:tavLst>
                                        <p:tav tm="0">
                                          <p:val>
                                            <p:strVal val="#ppt_x"/>
                                          </p:val>
                                        </p:tav>
                                        <p:tav tm="100000">
                                          <p:val>
                                            <p:strVal val="#ppt_x"/>
                                          </p:val>
                                        </p:tav>
                                      </p:tavLst>
                                    </p:anim>
                                    <p:anim calcmode="lin" valueType="num">
                                      <p:cBhvr>
                                        <p:cTn id="29" dur="1000" fill="hold"/>
                                        <p:tgtEl>
                                          <p:spTgt spid="11"/>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1000"/>
                                        <p:tgtEl>
                                          <p:spTgt spid="12"/>
                                        </p:tgtEl>
                                      </p:cBhvr>
                                    </p:animEffect>
                                    <p:anim calcmode="lin" valueType="num">
                                      <p:cBhvr>
                                        <p:cTn id="33" dur="1000" fill="hold"/>
                                        <p:tgtEl>
                                          <p:spTgt spid="12"/>
                                        </p:tgtEl>
                                        <p:attrNameLst>
                                          <p:attrName>ppt_x</p:attrName>
                                        </p:attrNameLst>
                                      </p:cBhvr>
                                      <p:tavLst>
                                        <p:tav tm="0">
                                          <p:val>
                                            <p:strVal val="#ppt_x"/>
                                          </p:val>
                                        </p:tav>
                                        <p:tav tm="100000">
                                          <p:val>
                                            <p:strVal val="#ppt_x"/>
                                          </p:val>
                                        </p:tav>
                                      </p:tavLst>
                                    </p:anim>
                                    <p:anim calcmode="lin" valueType="num">
                                      <p:cBhvr>
                                        <p:cTn id="3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P spid="9" grpId="0" animBg="1"/>
      <p:bldP spid="10" grpId="0" animBg="1"/>
      <p:bldP spid="11" grpId="0" animBg="1"/>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771918"/>
            <a:ext cx="7618235" cy="1143200"/>
          </a:xfrm>
        </p:spPr>
        <p:txBody>
          <a:bodyPr/>
          <a:lstStyle/>
          <a:p>
            <a:r>
              <a:rPr lang="en-US" dirty="0" smtClean="0"/>
              <a:t>RDS offered in European libraries</a:t>
            </a:r>
            <a:endParaRPr lang="en-US" dirty="0"/>
          </a:p>
        </p:txBody>
      </p:sp>
      <p:graphicFrame>
        <p:nvGraphicFramePr>
          <p:cNvPr id="4" name="Chart 3"/>
          <p:cNvGraphicFramePr>
            <a:graphicFrameLocks/>
          </p:cNvGraphicFramePr>
          <p:nvPr>
            <p:extLst>
              <p:ext uri="{D42A27DB-BD31-4B8C-83A1-F6EECF244321}">
                <p14:modId xmlns:p14="http://schemas.microsoft.com/office/powerpoint/2010/main" val="2297151939"/>
              </p:ext>
            </p:extLst>
          </p:nvPr>
        </p:nvGraphicFramePr>
        <p:xfrm>
          <a:off x="450574" y="1347348"/>
          <a:ext cx="8189844" cy="4960687"/>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p:cNvSpPr/>
          <p:nvPr/>
        </p:nvSpPr>
        <p:spPr>
          <a:xfrm>
            <a:off x="4856923" y="2597856"/>
            <a:ext cx="1563756" cy="291547"/>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Consultative</a:t>
            </a:r>
            <a:endParaRPr lang="en-US" b="1" dirty="0">
              <a:solidFill>
                <a:schemeClr val="tx1"/>
              </a:solidFill>
            </a:endParaRPr>
          </a:p>
        </p:txBody>
      </p:sp>
      <p:sp>
        <p:nvSpPr>
          <p:cNvPr id="8" name="Rectangle 7"/>
          <p:cNvSpPr/>
          <p:nvPr/>
        </p:nvSpPr>
        <p:spPr>
          <a:xfrm>
            <a:off x="4856923" y="3461003"/>
            <a:ext cx="1563756" cy="291547"/>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Consultative</a:t>
            </a:r>
            <a:endParaRPr lang="en-US" b="1" dirty="0">
              <a:solidFill>
                <a:schemeClr val="tx1"/>
              </a:solidFill>
            </a:endParaRPr>
          </a:p>
        </p:txBody>
      </p:sp>
      <p:sp>
        <p:nvSpPr>
          <p:cNvPr id="6" name="Rectangle 5"/>
          <p:cNvSpPr/>
          <p:nvPr/>
        </p:nvSpPr>
        <p:spPr>
          <a:xfrm>
            <a:off x="4856923" y="4324150"/>
            <a:ext cx="1563756" cy="291547"/>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Consultative</a:t>
            </a:r>
            <a:endParaRPr lang="en-US" b="1" dirty="0">
              <a:solidFill>
                <a:schemeClr val="tx1"/>
              </a:solidFill>
            </a:endParaRPr>
          </a:p>
        </p:txBody>
      </p:sp>
      <p:sp>
        <p:nvSpPr>
          <p:cNvPr id="9" name="Rectangle 8"/>
          <p:cNvSpPr/>
          <p:nvPr/>
        </p:nvSpPr>
        <p:spPr>
          <a:xfrm>
            <a:off x="4856923" y="1734709"/>
            <a:ext cx="1563756" cy="291547"/>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Technical</a:t>
            </a:r>
            <a:endParaRPr lang="en-US" b="1" dirty="0">
              <a:solidFill>
                <a:schemeClr val="tx1"/>
              </a:solidFill>
            </a:endParaRPr>
          </a:p>
        </p:txBody>
      </p:sp>
      <p:sp>
        <p:nvSpPr>
          <p:cNvPr id="10" name="Rectangle 9"/>
          <p:cNvSpPr/>
          <p:nvPr/>
        </p:nvSpPr>
        <p:spPr>
          <a:xfrm>
            <a:off x="4856923" y="5170318"/>
            <a:ext cx="1563756" cy="291547"/>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Technical</a:t>
            </a:r>
            <a:endParaRPr lang="en-US" b="1" dirty="0">
              <a:solidFill>
                <a:schemeClr val="tx1"/>
              </a:solidFill>
            </a:endParaRPr>
          </a:p>
        </p:txBody>
      </p:sp>
    </p:spTree>
    <p:extLst>
      <p:ext uri="{BB962C8B-B14F-4D97-AF65-F5344CB8AC3E}">
        <p14:creationId xmlns:p14="http://schemas.microsoft.com/office/powerpoint/2010/main" val="3396750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6" grpId="0" animBg="1"/>
      <p:bldP spid="9" grpId="0" animBg="1"/>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0"/>
            <a:ext cx="8839200" cy="914400"/>
          </a:xfrm>
        </p:spPr>
        <p:txBody>
          <a:bodyPr/>
          <a:lstStyle/>
          <a:p>
            <a:pPr algn="l"/>
            <a:r>
              <a:rPr lang="en-US" sz="4000" dirty="0" smtClean="0">
                <a:solidFill>
                  <a:srgbClr val="006666"/>
                </a:solidFill>
              </a:rPr>
              <a:t>Research Data Services in libraries</a:t>
            </a:r>
            <a:endParaRPr lang="en-US" sz="4000" dirty="0">
              <a:solidFill>
                <a:srgbClr val="006666"/>
              </a:solidFill>
            </a:endParaRPr>
          </a:p>
        </p:txBody>
      </p:sp>
      <p:sp>
        <p:nvSpPr>
          <p:cNvPr id="3" name="Content Placeholder 2"/>
          <p:cNvSpPr>
            <a:spLocks noGrp="1"/>
          </p:cNvSpPr>
          <p:nvPr>
            <p:ph idx="1"/>
          </p:nvPr>
        </p:nvSpPr>
        <p:spPr>
          <a:xfrm>
            <a:off x="685800" y="1861457"/>
            <a:ext cx="7772400" cy="4691743"/>
          </a:xfrm>
        </p:spPr>
        <p:txBody>
          <a:bodyPr>
            <a:normAutofit/>
          </a:bodyPr>
          <a:lstStyle/>
          <a:p>
            <a:pPr marL="457200" indent="-457200">
              <a:buFont typeface="Arial" pitchFamily="34" charset="0"/>
              <a:buChar char="•"/>
            </a:pPr>
            <a:r>
              <a:rPr lang="en-US" sz="2800" dirty="0" smtClean="0">
                <a:latin typeface="Arial" pitchFamily="34" charset="0"/>
                <a:cs typeface="Arial" pitchFamily="34" charset="0"/>
              </a:rPr>
              <a:t>RDS are important and consistent with library mission and role</a:t>
            </a:r>
          </a:p>
          <a:p>
            <a:pPr marL="457200" indent="-457200">
              <a:buFont typeface="Arial" pitchFamily="34" charset="0"/>
              <a:buChar char="•"/>
            </a:pPr>
            <a:r>
              <a:rPr lang="en-US" sz="2800" dirty="0" smtClean="0">
                <a:latin typeface="Arial" pitchFamily="34" charset="0"/>
                <a:cs typeface="Arial" pitchFamily="34" charset="0"/>
              </a:rPr>
              <a:t>Libraries are at an early point in transition to RDS—requiring resetting of priorities, realignment of responsibilities, and opportunities to develop skills</a:t>
            </a:r>
          </a:p>
          <a:p>
            <a:pPr marL="457200" indent="-457200">
              <a:buFont typeface="Arial" pitchFamily="34" charset="0"/>
              <a:buChar char="•"/>
            </a:pPr>
            <a:r>
              <a:rPr lang="en-US" sz="2800" dirty="0" smtClean="0">
                <a:latin typeface="Arial" pitchFamily="34" charset="0"/>
                <a:cs typeface="Arial" pitchFamily="34" charset="0"/>
              </a:rPr>
              <a:t>A new generation of data services librarians are being educated </a:t>
            </a:r>
            <a:endParaRPr lang="en-US" sz="2800" dirty="0">
              <a:latin typeface="Arial" pitchFamily="34" charset="0"/>
              <a:cs typeface="Arial" pitchFamily="34" charset="0"/>
            </a:endParaRPr>
          </a:p>
          <a:p>
            <a:pPr marL="457200" indent="-457200">
              <a:buFont typeface="Arial" pitchFamily="34" charset="0"/>
              <a:buChar char="•"/>
            </a:pPr>
            <a:r>
              <a:rPr lang="en-US" sz="2800" dirty="0" smtClean="0">
                <a:latin typeface="Arial" pitchFamily="34" charset="0"/>
                <a:cs typeface="Arial" pitchFamily="34" charset="0"/>
              </a:rPr>
              <a:t>Other librarians need opportunities to develop RDS skills</a:t>
            </a:r>
          </a:p>
          <a:p>
            <a:endParaRPr lang="en-US" sz="2800" dirty="0" smtClean="0">
              <a:latin typeface="Arial" pitchFamily="34" charset="0"/>
              <a:cs typeface="Arial" pitchFamily="34" charset="0"/>
            </a:endParaRPr>
          </a:p>
        </p:txBody>
      </p:sp>
      <p:cxnSp>
        <p:nvCxnSpPr>
          <p:cNvPr id="4" name="Straight Connector 3"/>
          <p:cNvCxnSpPr/>
          <p:nvPr/>
        </p:nvCxnSpPr>
        <p:spPr bwMode="auto">
          <a:xfrm>
            <a:off x="457200" y="1447800"/>
            <a:ext cx="8229600" cy="0"/>
          </a:xfrm>
          <a:prstGeom prst="line">
            <a:avLst/>
          </a:prstGeom>
          <a:solidFill>
            <a:schemeClr val="accent1"/>
          </a:solidFill>
          <a:ln w="38100" cap="flat" cmpd="sng" algn="ctr">
            <a:solidFill>
              <a:srgbClr val="006666"/>
            </a:solidFill>
            <a:prstDash val="solid"/>
            <a:round/>
            <a:headEnd type="none" w="med" len="med"/>
            <a:tailEnd type="none" w="med" len="med"/>
          </a:ln>
          <a:effectLst/>
        </p:spPr>
      </p:cxnSp>
    </p:spTree>
    <p:extLst>
      <p:ext uri="{BB962C8B-B14F-4D97-AF65-F5344CB8AC3E}">
        <p14:creationId xmlns:p14="http://schemas.microsoft.com/office/powerpoint/2010/main" val="4071507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sv-FI" dirty="0" smtClean="0"/>
              <a:t>2. </a:t>
            </a:r>
            <a:r>
              <a:rPr lang="sv-FI" dirty="0" err="1" smtClean="0"/>
              <a:t>Increase</a:t>
            </a:r>
            <a:r>
              <a:rPr lang="sv-FI" dirty="0" smtClean="0"/>
              <a:t> in </a:t>
            </a:r>
            <a:r>
              <a:rPr lang="sv-FI" dirty="0" err="1" smtClean="0"/>
              <a:t>Open</a:t>
            </a:r>
            <a:r>
              <a:rPr lang="sv-FI" dirty="0" smtClean="0"/>
              <a:t> Access alternatives  </a:t>
            </a:r>
            <a:r>
              <a:rPr lang="sv-FI" dirty="0" err="1" smtClean="0"/>
              <a:t>coupled</a:t>
            </a:r>
            <a:r>
              <a:rPr lang="sv-FI" dirty="0" smtClean="0"/>
              <a:t> </a:t>
            </a:r>
            <a:r>
              <a:rPr lang="sv-FI" dirty="0" err="1" smtClean="0"/>
              <a:t>with</a:t>
            </a:r>
            <a:r>
              <a:rPr lang="sv-FI" dirty="0" smtClean="0"/>
              <a:t> </a:t>
            </a:r>
            <a:r>
              <a:rPr lang="sv-FI" dirty="0" err="1" smtClean="0"/>
              <a:t>conflicting</a:t>
            </a:r>
            <a:r>
              <a:rPr lang="sv-FI" dirty="0" smtClean="0"/>
              <a:t> </a:t>
            </a:r>
            <a:r>
              <a:rPr lang="sv-FI" dirty="0" err="1" smtClean="0"/>
              <a:t>views</a:t>
            </a:r>
            <a:r>
              <a:rPr lang="sv-FI" dirty="0" smtClean="0"/>
              <a:t> </a:t>
            </a:r>
            <a:r>
              <a:rPr lang="sv-FI" dirty="0" err="1" smtClean="0"/>
              <a:t>of</a:t>
            </a:r>
            <a:r>
              <a:rPr lang="sv-FI" dirty="0" smtClean="0"/>
              <a:t> </a:t>
            </a:r>
            <a:r>
              <a:rPr lang="sv-FI" dirty="0" err="1" smtClean="0"/>
              <a:t>open</a:t>
            </a:r>
            <a:r>
              <a:rPr lang="sv-FI" dirty="0" smtClean="0"/>
              <a:t> access</a:t>
            </a:r>
            <a:endParaRPr lang="en-US" dirty="0"/>
          </a:p>
        </p:txBody>
      </p:sp>
      <p:sp>
        <p:nvSpPr>
          <p:cNvPr id="4" name="AutoShape 2" descr="The Andrew W. Mellon Foundatio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74003704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FI" dirty="0" err="1" smtClean="0"/>
              <a:t>Pay</a:t>
            </a:r>
            <a:r>
              <a:rPr lang="sv-FI" dirty="0" smtClean="0"/>
              <a:t> It Forward: </a:t>
            </a:r>
            <a:r>
              <a:rPr lang="sv-FI" dirty="0" err="1" smtClean="0"/>
              <a:t>Imagining</a:t>
            </a:r>
            <a:r>
              <a:rPr lang="sv-FI" dirty="0" smtClean="0"/>
              <a:t> a Gold </a:t>
            </a:r>
            <a:r>
              <a:rPr lang="sv-FI" dirty="0" err="1" smtClean="0"/>
              <a:t>Open</a:t>
            </a:r>
            <a:r>
              <a:rPr lang="sv-FI" dirty="0" smtClean="0"/>
              <a:t> Access World</a:t>
            </a:r>
            <a:endParaRPr lang="en-US" dirty="0"/>
          </a:p>
        </p:txBody>
      </p:sp>
      <p:pic>
        <p:nvPicPr>
          <p:cNvPr id="1029" name="Picture 5"/>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17574" y="2819400"/>
            <a:ext cx="6983577" cy="7191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AutoShape 7" descr="The Andrew W. Mellon Foundatio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9" descr="The Andrew W. Mellon Foundation"/>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11" descr="The Andrew W. Mellon Foundation"/>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13" descr="The Andrew W. Mellon Foundation"/>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AutoShape 14" descr="The Andrew W. Mellon Foundation"/>
          <p:cNvSpPr>
            <a:spLocks noChangeAspect="1" noChangeArrowheads="1"/>
          </p:cNvSpPr>
          <p:nvPr/>
        </p:nvSpPr>
        <p:spPr bwMode="auto">
          <a:xfrm>
            <a:off x="0" y="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Rectangle 9"/>
          <p:cNvSpPr/>
          <p:nvPr/>
        </p:nvSpPr>
        <p:spPr>
          <a:xfrm>
            <a:off x="1034447" y="1905000"/>
            <a:ext cx="7238264" cy="646331"/>
          </a:xfrm>
          <a:prstGeom prst="rect">
            <a:avLst/>
          </a:prstGeom>
        </p:spPr>
        <p:txBody>
          <a:bodyPr wrap="none">
            <a:spAutoFit/>
          </a:bodyPr>
          <a:lstStyle/>
          <a:p>
            <a:r>
              <a:rPr lang="en-US" sz="3600" dirty="0"/>
              <a:t>The Andrew W. Mellon </a:t>
            </a:r>
            <a:r>
              <a:rPr lang="en-US" sz="3600" dirty="0" smtClean="0"/>
              <a:t>Foundation</a:t>
            </a:r>
            <a:endParaRPr lang="en-US" sz="3600" dirty="0"/>
          </a:p>
        </p:txBody>
      </p:sp>
      <p:sp>
        <p:nvSpPr>
          <p:cNvPr id="11" name="AutoShape 15" descr="The Andrew W. Mellon Foundation"/>
          <p:cNvSpPr>
            <a:spLocks noChangeAspect="1" noChangeArrowheads="1"/>
          </p:cNvSpPr>
          <p:nvPr/>
        </p:nvSpPr>
        <p:spPr bwMode="auto">
          <a:xfrm>
            <a:off x="152400" y="152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42" name="Picture 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7600" y="3750468"/>
            <a:ext cx="2322129" cy="11001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44"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62800" y="3344999"/>
            <a:ext cx="152400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45" name="Picture 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3857091"/>
            <a:ext cx="1628118" cy="8868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46" name="Picture 2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95400" y="4688846"/>
            <a:ext cx="2508797" cy="9405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47" name="Picture 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9137" y="5629440"/>
            <a:ext cx="1152525" cy="1133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48" name="Picture 2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07276" y="5748502"/>
            <a:ext cx="1438275" cy="895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8235052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smtClean="0"/>
              <a:t>“Pay It Forward” project: Attitudes and Knowledge about gold OA</a:t>
            </a:r>
            <a:endParaRPr lang="en-US" sz="3600"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8675" y="1752600"/>
            <a:ext cx="8101981" cy="4333617"/>
          </a:xfrm>
          <a:prstGeom prst="rect">
            <a:avLst/>
          </a:prstGeom>
        </p:spPr>
      </p:pic>
    </p:spTree>
    <p:extLst>
      <p:ext uri="{BB962C8B-B14F-4D97-AF65-F5344CB8AC3E}">
        <p14:creationId xmlns:p14="http://schemas.microsoft.com/office/powerpoint/2010/main" val="160257650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Wide Range of Opinions of Gold Open Access</a:t>
            </a:r>
            <a:endParaRPr lang="en-US" dirty="0"/>
          </a:p>
        </p:txBody>
      </p:sp>
      <p:pic>
        <p:nvPicPr>
          <p:cNvPr id="7" name="Content Placeholder 6"/>
          <p:cNvPicPr>
            <a:picLocks noGrp="1" noChangeAspect="1"/>
          </p:cNvPicPr>
          <p:nvPr>
            <p:ph idx="1"/>
          </p:nvPr>
        </p:nvPicPr>
        <p:blipFill rotWithShape="1">
          <a:blip r:embed="rId3"/>
          <a:srcRect l="33" b="36418"/>
          <a:stretch/>
        </p:blipFill>
        <p:spPr>
          <a:xfrm>
            <a:off x="1559859" y="2017059"/>
            <a:ext cx="6026300" cy="2877671"/>
          </a:xfrm>
          <a:prstGeom prst="rect">
            <a:avLst/>
          </a:prstGeom>
        </p:spPr>
      </p:pic>
      <p:sp>
        <p:nvSpPr>
          <p:cNvPr id="13" name="Rounded Rectangle 12"/>
          <p:cNvSpPr/>
          <p:nvPr/>
        </p:nvSpPr>
        <p:spPr>
          <a:xfrm>
            <a:off x="215154" y="1528426"/>
            <a:ext cx="2223246" cy="4976734"/>
          </a:xfrm>
          <a:prstGeom prst="roundRect">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smtClean="0">
                <a:solidFill>
                  <a:schemeClr val="tx1"/>
                </a:solidFill>
                <a:latin typeface="Arial" panose="020B0604020202020204" pitchFamily="34" charset="0"/>
                <a:cs typeface="Arial" panose="020B0604020202020204" pitchFamily="34" charset="0"/>
              </a:rPr>
              <a:t>“It </a:t>
            </a:r>
            <a:r>
              <a:rPr lang="en-US" sz="2000" dirty="0">
                <a:solidFill>
                  <a:schemeClr val="tx1"/>
                </a:solidFill>
                <a:latin typeface="Arial" panose="020B0604020202020204" pitchFamily="34" charset="0"/>
                <a:cs typeface="Arial" panose="020B0604020202020204" pitchFamily="34" charset="0"/>
              </a:rPr>
              <a:t>matters heavily to me that my papers are </a:t>
            </a:r>
            <a:r>
              <a:rPr lang="en-US" sz="2000" dirty="0" smtClean="0">
                <a:solidFill>
                  <a:schemeClr val="tx1"/>
                </a:solidFill>
                <a:latin typeface="Arial" panose="020B0604020202020204" pitchFamily="34" charset="0"/>
                <a:cs typeface="Arial" panose="020B0604020202020204" pitchFamily="34" charset="0"/>
              </a:rPr>
              <a:t>open access</a:t>
            </a:r>
            <a:r>
              <a:rPr lang="en-US" sz="2000" dirty="0">
                <a:solidFill>
                  <a:schemeClr val="tx1"/>
                </a:solidFill>
                <a:latin typeface="Arial" panose="020B0604020202020204" pitchFamily="34" charset="0"/>
                <a:cs typeface="Arial" panose="020B0604020202020204" pitchFamily="34" charset="0"/>
              </a:rPr>
              <a:t>. From my value standpoint, I care less about the impact factor and I care more about having it peer reviewed but open </a:t>
            </a:r>
            <a:r>
              <a:rPr lang="en-US" sz="2000" dirty="0" smtClean="0">
                <a:solidFill>
                  <a:schemeClr val="tx1"/>
                </a:solidFill>
                <a:latin typeface="Arial" panose="020B0604020202020204" pitchFamily="34" charset="0"/>
                <a:cs typeface="Arial" panose="020B0604020202020204" pitchFamily="34" charset="0"/>
              </a:rPr>
              <a:t>access”.</a:t>
            </a:r>
            <a:endParaRPr lang="en-US" dirty="0">
              <a:solidFill>
                <a:schemeClr val="tx1"/>
              </a:solidFill>
              <a:latin typeface="Arial" panose="020B0604020202020204" pitchFamily="34" charset="0"/>
              <a:cs typeface="Arial" panose="020B0604020202020204" pitchFamily="34" charset="0"/>
            </a:endParaRPr>
          </a:p>
        </p:txBody>
      </p:sp>
      <p:cxnSp>
        <p:nvCxnSpPr>
          <p:cNvPr id="15" name="Elbow Connector 14"/>
          <p:cNvCxnSpPr/>
          <p:nvPr/>
        </p:nvCxnSpPr>
        <p:spPr>
          <a:xfrm>
            <a:off x="2286000" y="2837329"/>
            <a:ext cx="914400" cy="914400"/>
          </a:xfrm>
          <a:prstGeom prst="bentConnector3">
            <a:avLst/>
          </a:prstGeom>
          <a:ln>
            <a:tailEnd type="triangle"/>
          </a:ln>
        </p:spPr>
        <p:style>
          <a:lnRef idx="2">
            <a:schemeClr val="accent1"/>
          </a:lnRef>
          <a:fillRef idx="0">
            <a:schemeClr val="accent1"/>
          </a:fillRef>
          <a:effectRef idx="1">
            <a:schemeClr val="accent1"/>
          </a:effectRef>
          <a:fontRef idx="minor">
            <a:schemeClr val="tx1"/>
          </a:fontRef>
        </p:style>
      </p:cxnSp>
      <p:sp>
        <p:nvSpPr>
          <p:cNvPr id="17" name="Rounded Rectangle 16"/>
          <p:cNvSpPr/>
          <p:nvPr/>
        </p:nvSpPr>
        <p:spPr>
          <a:xfrm>
            <a:off x="6831106" y="1676400"/>
            <a:ext cx="2072864" cy="4976734"/>
          </a:xfrm>
          <a:prstGeom prst="roundRect">
            <a:avLst/>
          </a:prstGeom>
          <a:solidFill>
            <a:srgbClr val="00B050"/>
          </a:solidFill>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2000" dirty="0" smtClean="0">
                <a:solidFill>
                  <a:schemeClr val="tx1"/>
                </a:solidFill>
                <a:latin typeface="Arial" panose="020B0604020202020204" pitchFamily="34" charset="0"/>
                <a:cs typeface="Arial" panose="020B0604020202020204" pitchFamily="34" charset="0"/>
              </a:rPr>
              <a:t>“If </a:t>
            </a:r>
            <a:r>
              <a:rPr lang="en-US" sz="2000" dirty="0">
                <a:solidFill>
                  <a:schemeClr val="tx1"/>
                </a:solidFill>
                <a:latin typeface="Arial" panose="020B0604020202020204" pitchFamily="34" charset="0"/>
                <a:cs typeface="Arial" panose="020B0604020202020204" pitchFamily="34" charset="0"/>
              </a:rPr>
              <a:t>a particular venue </a:t>
            </a:r>
            <a:r>
              <a:rPr lang="en-US" sz="2000" dirty="0" smtClean="0">
                <a:solidFill>
                  <a:schemeClr val="tx1"/>
                </a:solidFill>
                <a:latin typeface="Arial" panose="020B0604020202020204" pitchFamily="34" charset="0"/>
                <a:cs typeface="Arial" panose="020B0604020202020204" pitchFamily="34" charset="0"/>
              </a:rPr>
              <a:t>becomes </a:t>
            </a:r>
            <a:r>
              <a:rPr lang="en-US" sz="2000" dirty="0">
                <a:solidFill>
                  <a:schemeClr val="tx1"/>
                </a:solidFill>
                <a:latin typeface="Arial" panose="020B0604020202020204" pitchFamily="34" charset="0"/>
                <a:cs typeface="Arial" panose="020B0604020202020204" pitchFamily="34" charset="0"/>
              </a:rPr>
              <a:t>associated with a vanity </a:t>
            </a:r>
            <a:r>
              <a:rPr lang="en-US" sz="2000" dirty="0" smtClean="0">
                <a:solidFill>
                  <a:schemeClr val="tx1"/>
                </a:solidFill>
                <a:latin typeface="Arial" panose="020B0604020202020204" pitchFamily="34" charset="0"/>
                <a:cs typeface="Arial" panose="020B0604020202020204" pitchFamily="34" charset="0"/>
              </a:rPr>
              <a:t>press--if </a:t>
            </a:r>
            <a:r>
              <a:rPr lang="en-US" sz="2000" dirty="0">
                <a:solidFill>
                  <a:schemeClr val="tx1"/>
                </a:solidFill>
                <a:latin typeface="Arial" panose="020B0604020202020204" pitchFamily="34" charset="0"/>
                <a:cs typeface="Arial" panose="020B0604020202020204" pitchFamily="34" charset="0"/>
              </a:rPr>
              <a:t>you have enough money, you can get it published </a:t>
            </a:r>
            <a:r>
              <a:rPr lang="en-US" sz="2000" dirty="0" smtClean="0">
                <a:solidFill>
                  <a:schemeClr val="tx1"/>
                </a:solidFill>
                <a:latin typeface="Arial" panose="020B0604020202020204" pitchFamily="34" charset="0"/>
                <a:cs typeface="Arial" panose="020B0604020202020204" pitchFamily="34" charset="0"/>
              </a:rPr>
              <a:t>there--and </a:t>
            </a:r>
            <a:r>
              <a:rPr lang="en-US" sz="2000" dirty="0">
                <a:solidFill>
                  <a:schemeClr val="tx1"/>
                </a:solidFill>
                <a:latin typeface="Arial" panose="020B0604020202020204" pitchFamily="34" charset="0"/>
                <a:cs typeface="Arial" panose="020B0604020202020204" pitchFamily="34" charset="0"/>
              </a:rPr>
              <a:t>then it loses credibility in academic circles or elsewhere</a:t>
            </a:r>
            <a:r>
              <a:rPr lang="en-US" sz="2000" dirty="0" smtClean="0">
                <a:solidFill>
                  <a:schemeClr val="tx1"/>
                </a:solidFill>
                <a:latin typeface="Arial" panose="020B0604020202020204" pitchFamily="34" charset="0"/>
                <a:cs typeface="Arial" panose="020B0604020202020204" pitchFamily="34" charset="0"/>
              </a:rPr>
              <a:t>.” </a:t>
            </a:r>
            <a:endParaRPr lang="en-US" sz="2000" dirty="0">
              <a:solidFill>
                <a:schemeClr val="tx1"/>
              </a:solidFill>
              <a:latin typeface="Arial" panose="020B0604020202020204" pitchFamily="34" charset="0"/>
              <a:cs typeface="Arial" panose="020B0604020202020204" pitchFamily="34" charset="0"/>
            </a:endParaRPr>
          </a:p>
        </p:txBody>
      </p:sp>
      <p:cxnSp>
        <p:nvCxnSpPr>
          <p:cNvPr id="19" name="Elbow Connector 18"/>
          <p:cNvCxnSpPr/>
          <p:nvPr/>
        </p:nvCxnSpPr>
        <p:spPr>
          <a:xfrm rot="5400000" flipH="1" flipV="1">
            <a:off x="5930152" y="3088945"/>
            <a:ext cx="1237131" cy="618565"/>
          </a:xfrm>
          <a:prstGeom prst="bentConnector3">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0767072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t>Range of Opinions</a:t>
            </a:r>
            <a:endParaRPr lang="en-US" dirty="0"/>
          </a:p>
        </p:txBody>
      </p:sp>
      <p:pic>
        <p:nvPicPr>
          <p:cNvPr id="6" name="Picture 3" descr="C:\Users\rvolenti\AppData\Local\Microsoft\Windows\Temporary Internet Files\Content.IE5\0M2C3COT\MP900409335[2].jpg"/>
          <p:cNvPicPr>
            <a:picLocks noChangeAspect="1" noChangeArrowheads="1"/>
          </p:cNvPicPr>
          <p:nvPr/>
        </p:nvPicPr>
        <p:blipFill>
          <a:blip r:embed="rId3" cstate="print"/>
          <a:srcRect/>
          <a:stretch>
            <a:fillRect/>
          </a:stretch>
        </p:blipFill>
        <p:spPr bwMode="auto">
          <a:xfrm>
            <a:off x="6399015" y="4219575"/>
            <a:ext cx="2287785" cy="1526382"/>
          </a:xfrm>
          <a:prstGeom prst="rect">
            <a:avLst/>
          </a:prstGeom>
          <a:noFill/>
        </p:spPr>
      </p:pic>
      <p:sp>
        <p:nvSpPr>
          <p:cNvPr id="11" name="Rounded Rectangular Callout 10"/>
          <p:cNvSpPr/>
          <p:nvPr/>
        </p:nvSpPr>
        <p:spPr bwMode="auto">
          <a:xfrm>
            <a:off x="457199" y="3822852"/>
            <a:ext cx="5388429" cy="2319828"/>
          </a:xfrm>
          <a:prstGeom prst="wedgeRoundRectCallout">
            <a:avLst>
              <a:gd name="adj1" fmla="val 68416"/>
              <a:gd name="adj2" fmla="val 14325"/>
              <a:gd name="adj3" fmla="val 16667"/>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16" charset="-128"/>
            </a:endParaRPr>
          </a:p>
        </p:txBody>
      </p:sp>
      <p:pic>
        <p:nvPicPr>
          <p:cNvPr id="4" name="Picture 3"/>
          <p:cNvPicPr>
            <a:picLocks noChangeAspect="1"/>
          </p:cNvPicPr>
          <p:nvPr/>
        </p:nvPicPr>
        <p:blipFill>
          <a:blip r:embed="rId4"/>
          <a:stretch>
            <a:fillRect/>
          </a:stretch>
        </p:blipFill>
        <p:spPr>
          <a:xfrm>
            <a:off x="168670" y="1823739"/>
            <a:ext cx="2056620" cy="1585097"/>
          </a:xfrm>
          <a:prstGeom prst="rect">
            <a:avLst/>
          </a:prstGeom>
        </p:spPr>
      </p:pic>
      <p:sp>
        <p:nvSpPr>
          <p:cNvPr id="5" name="Rectangle 4"/>
          <p:cNvSpPr/>
          <p:nvPr/>
        </p:nvSpPr>
        <p:spPr>
          <a:xfrm>
            <a:off x="3020785" y="1534051"/>
            <a:ext cx="5839767" cy="2044342"/>
          </a:xfrm>
          <a:prstGeom prst="rect">
            <a:avLst/>
          </a:prstGeom>
        </p:spPr>
        <p:txBody>
          <a:bodyPr wrap="square">
            <a:spAutoFit/>
          </a:bodyPr>
          <a:lstStyle/>
          <a:p>
            <a:pPr>
              <a:lnSpc>
                <a:spcPct val="107000"/>
              </a:lnSpc>
              <a:spcAft>
                <a:spcPts val="800"/>
              </a:spcAft>
            </a:pPr>
            <a:r>
              <a:rPr lang="en-US" sz="2000" b="1" dirty="0">
                <a:latin typeface="Arial" panose="020B0604020202020204" pitchFamily="34" charset="0"/>
                <a:ea typeface="Calibri" panose="020F0502020204030204" pitchFamily="34" charset="0"/>
                <a:cs typeface="Arial" panose="020B0604020202020204" pitchFamily="34" charset="0"/>
              </a:rPr>
              <a:t> </a:t>
            </a:r>
            <a:r>
              <a:rPr lang="en-US" sz="2000" b="1" dirty="0" smtClean="0">
                <a:latin typeface="Arial" panose="020B0604020202020204" pitchFamily="34" charset="0"/>
                <a:ea typeface="Calibri" panose="020F0502020204030204" pitchFamily="34" charset="0"/>
                <a:cs typeface="Arial" panose="020B0604020202020204" pitchFamily="34" charset="0"/>
              </a:rPr>
              <a:t>I </a:t>
            </a:r>
            <a:r>
              <a:rPr lang="en-US" sz="2000" b="1" dirty="0">
                <a:latin typeface="Arial" panose="020B0604020202020204" pitchFamily="34" charset="0"/>
                <a:ea typeface="Calibri" panose="020F0502020204030204" pitchFamily="34" charset="0"/>
                <a:cs typeface="Arial" panose="020B0604020202020204" pitchFamily="34" charset="0"/>
              </a:rPr>
              <a:t>am totally for open access, and not just because it is good for me, even though my citations go up because of it and I can find things easier. I really do think that we have an obligation to developing countries to make it easier for them to get access to journals.</a:t>
            </a:r>
            <a:endParaRPr lang="en-US" sz="2000" b="1" dirty="0">
              <a:effectLst/>
              <a:latin typeface="Arial" panose="020B0604020202020204" pitchFamily="34" charset="0"/>
              <a:ea typeface="Calibri" panose="020F0502020204030204" pitchFamily="34" charset="0"/>
              <a:cs typeface="Arial" panose="020B0604020202020204" pitchFamily="34" charset="0"/>
            </a:endParaRPr>
          </a:p>
        </p:txBody>
      </p:sp>
      <p:sp>
        <p:nvSpPr>
          <p:cNvPr id="12" name="Rounded Rectangular Callout 11"/>
          <p:cNvSpPr/>
          <p:nvPr/>
        </p:nvSpPr>
        <p:spPr bwMode="auto">
          <a:xfrm rot="10800000">
            <a:off x="2737338" y="1413223"/>
            <a:ext cx="6406662" cy="2257833"/>
          </a:xfrm>
          <a:prstGeom prst="wedgeRoundRectCallout">
            <a:avLst>
              <a:gd name="adj1" fmla="val 60165"/>
              <a:gd name="adj2" fmla="val -10987"/>
              <a:gd name="adj3" fmla="val 16667"/>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16" charset="-128"/>
            </a:endParaRPr>
          </a:p>
        </p:txBody>
      </p:sp>
      <p:sp>
        <p:nvSpPr>
          <p:cNvPr id="10" name="Rectangle 9"/>
          <p:cNvSpPr/>
          <p:nvPr/>
        </p:nvSpPr>
        <p:spPr>
          <a:xfrm>
            <a:off x="560612" y="3927383"/>
            <a:ext cx="5181601" cy="2246769"/>
          </a:xfrm>
          <a:prstGeom prst="rect">
            <a:avLst/>
          </a:prstGeom>
        </p:spPr>
        <p:txBody>
          <a:bodyPr wrap="square">
            <a:spAutoFit/>
          </a:bodyPr>
          <a:lstStyle/>
          <a:p>
            <a:r>
              <a:rPr lang="sv-FI" sz="2000" b="1" dirty="0" smtClean="0"/>
              <a:t>I </a:t>
            </a:r>
            <a:r>
              <a:rPr lang="sv-FI" sz="2000" b="1" dirty="0" err="1" smtClean="0"/>
              <a:t>see</a:t>
            </a:r>
            <a:r>
              <a:rPr lang="sv-FI" sz="2000" b="1" dirty="0" smtClean="0"/>
              <a:t> the </a:t>
            </a:r>
            <a:r>
              <a:rPr lang="sv-FI" sz="2000" b="1" dirty="0" err="1" smtClean="0"/>
              <a:t>first</a:t>
            </a:r>
            <a:r>
              <a:rPr lang="sv-FI" sz="2000" b="1" dirty="0" smtClean="0"/>
              <a:t> </a:t>
            </a:r>
            <a:r>
              <a:rPr lang="sv-FI" sz="2000" b="1" dirty="0" err="1" smtClean="0"/>
              <a:t>world</a:t>
            </a:r>
            <a:r>
              <a:rPr lang="sv-FI" sz="2000" b="1" dirty="0" smtClean="0"/>
              <a:t> </a:t>
            </a:r>
            <a:r>
              <a:rPr lang="sv-FI" sz="2000" b="1" dirty="0" err="1" smtClean="0"/>
              <a:t>countries</a:t>
            </a:r>
            <a:r>
              <a:rPr lang="sv-FI" sz="2000" b="1" dirty="0" smtClean="0"/>
              <a:t> </a:t>
            </a:r>
            <a:r>
              <a:rPr lang="sv-FI" sz="2000" b="1" dirty="0" err="1" smtClean="0"/>
              <a:t>having</a:t>
            </a:r>
            <a:r>
              <a:rPr lang="sv-FI" sz="2000" b="1" dirty="0" smtClean="0"/>
              <a:t> </a:t>
            </a:r>
            <a:r>
              <a:rPr lang="sv-FI" sz="2000" b="1" dirty="0" err="1" smtClean="0"/>
              <a:t>even</a:t>
            </a:r>
            <a:r>
              <a:rPr lang="sv-FI" sz="2000" b="1" dirty="0" smtClean="0"/>
              <a:t> </a:t>
            </a:r>
            <a:r>
              <a:rPr lang="sv-FI" sz="2000" b="1" dirty="0" err="1" smtClean="0"/>
              <a:t>more</a:t>
            </a:r>
            <a:r>
              <a:rPr lang="sv-FI" sz="2000" b="1" dirty="0" smtClean="0"/>
              <a:t> </a:t>
            </a:r>
            <a:r>
              <a:rPr lang="sv-FI" sz="2000" b="1" dirty="0" err="1" smtClean="0"/>
              <a:t>of</a:t>
            </a:r>
            <a:r>
              <a:rPr lang="sv-FI" sz="2000" b="1" dirty="0" smtClean="0"/>
              <a:t> a </a:t>
            </a:r>
            <a:r>
              <a:rPr lang="sv-FI" sz="2000" b="1" dirty="0" err="1" smtClean="0"/>
              <a:t>monopoly</a:t>
            </a:r>
            <a:r>
              <a:rPr lang="sv-FI" sz="2000" b="1" dirty="0" smtClean="0"/>
              <a:t> over publishing </a:t>
            </a:r>
            <a:r>
              <a:rPr lang="sv-FI" sz="2000" b="1" dirty="0" err="1" smtClean="0"/>
              <a:t>than</a:t>
            </a:r>
            <a:r>
              <a:rPr lang="sv-FI" sz="2000" b="1" dirty="0" smtClean="0"/>
              <a:t> </a:t>
            </a:r>
            <a:r>
              <a:rPr lang="sv-FI" sz="2000" b="1" dirty="0" err="1" smtClean="0"/>
              <a:t>they</a:t>
            </a:r>
            <a:r>
              <a:rPr lang="sv-FI" sz="2000" b="1" dirty="0" smtClean="0"/>
              <a:t> do </a:t>
            </a:r>
            <a:r>
              <a:rPr lang="sv-FI" sz="2000" b="1" dirty="0" err="1" smtClean="0"/>
              <a:t>now</a:t>
            </a:r>
            <a:r>
              <a:rPr lang="sv-FI" sz="2000" b="1" dirty="0" smtClean="0"/>
              <a:t> </a:t>
            </a:r>
            <a:r>
              <a:rPr lang="sv-FI" sz="2000" b="1" dirty="0" err="1" smtClean="0"/>
              <a:t>because</a:t>
            </a:r>
            <a:r>
              <a:rPr lang="sv-FI" sz="2000" b="1" dirty="0" smtClean="0"/>
              <a:t> institutions from </a:t>
            </a:r>
            <a:r>
              <a:rPr lang="sv-FI" sz="2000" b="1" dirty="0" err="1" smtClean="0"/>
              <a:t>third</a:t>
            </a:r>
            <a:r>
              <a:rPr lang="sv-FI" sz="2000" b="1" dirty="0" smtClean="0"/>
              <a:t> </a:t>
            </a:r>
            <a:r>
              <a:rPr lang="sv-FI" sz="2000" b="1" dirty="0" err="1" smtClean="0"/>
              <a:t>world</a:t>
            </a:r>
            <a:r>
              <a:rPr lang="sv-FI" sz="2000" b="1" dirty="0" smtClean="0"/>
              <a:t> </a:t>
            </a:r>
            <a:r>
              <a:rPr lang="sv-FI" sz="2000" b="1" dirty="0" err="1" smtClean="0"/>
              <a:t>countries</a:t>
            </a:r>
            <a:r>
              <a:rPr lang="sv-FI" sz="2000" b="1" dirty="0" smtClean="0"/>
              <a:t> </a:t>
            </a:r>
            <a:r>
              <a:rPr lang="sv-FI" sz="2000" b="1" dirty="0" err="1" smtClean="0"/>
              <a:t>would</a:t>
            </a:r>
            <a:r>
              <a:rPr lang="sv-FI" sz="2000" b="1" dirty="0" smtClean="0"/>
              <a:t> not </a:t>
            </a:r>
            <a:r>
              <a:rPr lang="sv-FI" sz="2000" b="1" dirty="0" err="1" smtClean="0"/>
              <a:t>have</a:t>
            </a:r>
            <a:r>
              <a:rPr lang="sv-FI" sz="2000" b="1" dirty="0" smtClean="0"/>
              <a:t> </a:t>
            </a:r>
            <a:r>
              <a:rPr lang="sv-FI" sz="2000" b="1" dirty="0" err="1" smtClean="0"/>
              <a:t>money</a:t>
            </a:r>
            <a:r>
              <a:rPr lang="sv-FI" sz="2000" b="1" dirty="0" smtClean="0"/>
              <a:t>. </a:t>
            </a:r>
            <a:r>
              <a:rPr lang="sv-FI" sz="2000" b="1" dirty="0" err="1" smtClean="0"/>
              <a:t>That</a:t>
            </a:r>
            <a:r>
              <a:rPr lang="sv-FI" sz="2000" b="1" dirty="0" smtClean="0"/>
              <a:t> </a:t>
            </a:r>
            <a:r>
              <a:rPr lang="sv-FI" sz="2000" b="1" dirty="0" err="1" smtClean="0"/>
              <a:t>would</a:t>
            </a:r>
            <a:r>
              <a:rPr lang="sv-FI" sz="2000" b="1" dirty="0" smtClean="0"/>
              <a:t> </a:t>
            </a:r>
            <a:r>
              <a:rPr lang="sv-FI" sz="2000" b="1" dirty="0" err="1" smtClean="0"/>
              <a:t>exacerbate</a:t>
            </a:r>
            <a:r>
              <a:rPr lang="sv-FI" sz="2000" b="1" dirty="0" smtClean="0"/>
              <a:t> the problem </a:t>
            </a:r>
            <a:r>
              <a:rPr lang="sv-FI" sz="2000" b="1" dirty="0" err="1" smtClean="0"/>
              <a:t>we</a:t>
            </a:r>
            <a:r>
              <a:rPr lang="sv-FI" sz="2000" b="1" dirty="0" smtClean="0"/>
              <a:t> </a:t>
            </a:r>
            <a:r>
              <a:rPr lang="sv-FI" sz="2000" b="1" dirty="0" err="1" smtClean="0"/>
              <a:t>have</a:t>
            </a:r>
            <a:r>
              <a:rPr lang="sv-FI" sz="2000" b="1" dirty="0" smtClean="0"/>
              <a:t> </a:t>
            </a:r>
            <a:r>
              <a:rPr lang="sv-FI" sz="2000" b="1" dirty="0" err="1" smtClean="0"/>
              <a:t>now</a:t>
            </a:r>
            <a:r>
              <a:rPr lang="sv-FI" sz="2000" b="1" dirty="0" smtClean="0"/>
              <a:t> </a:t>
            </a:r>
            <a:r>
              <a:rPr lang="sv-FI" sz="2000" b="1" dirty="0" err="1" smtClean="0"/>
              <a:t>unfortunately</a:t>
            </a:r>
            <a:r>
              <a:rPr lang="sv-FI" sz="2000" b="1" dirty="0" smtClean="0"/>
              <a:t>.</a:t>
            </a:r>
            <a:endParaRPr lang="en-US" sz="2000" b="1" dirty="0"/>
          </a:p>
        </p:txBody>
      </p:sp>
    </p:spTree>
    <p:extLst>
      <p:ext uri="{BB962C8B-B14F-4D97-AF65-F5344CB8AC3E}">
        <p14:creationId xmlns:p14="http://schemas.microsoft.com/office/powerpoint/2010/main" val="31757874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Importance of Factors When Selecting Where to Publish*</a:t>
            </a:r>
            <a:endParaRPr lang="en-US" dirty="0"/>
          </a:p>
        </p:txBody>
      </p:sp>
      <p:sp>
        <p:nvSpPr>
          <p:cNvPr id="3" name="Content Placeholder 2"/>
          <p:cNvSpPr>
            <a:spLocks noGrp="1"/>
          </p:cNvSpPr>
          <p:nvPr>
            <p:ph idx="1"/>
          </p:nvPr>
        </p:nvSpPr>
        <p:spPr/>
        <p:txBody>
          <a:bodyPr>
            <a:normAutofit fontScale="92500" lnSpcReduction="10000"/>
          </a:bodyPr>
          <a:lstStyle/>
          <a:p>
            <a:pPr marL="971550" lvl="1" indent="-514350">
              <a:buFont typeface="+mj-lt"/>
              <a:buAutoNum type="arabicPeriod"/>
            </a:pPr>
            <a:r>
              <a:rPr lang="en-US" sz="3200" dirty="0" smtClean="0"/>
              <a:t>Quality and reputation of journal </a:t>
            </a:r>
          </a:p>
          <a:p>
            <a:pPr marL="971550" lvl="1" indent="-514350">
              <a:buFont typeface="+mj-lt"/>
              <a:buAutoNum type="arabicPeriod"/>
            </a:pPr>
            <a:r>
              <a:rPr lang="en-US" sz="3200" dirty="0" smtClean="0"/>
              <a:t>Fit with Scope of journal</a:t>
            </a:r>
          </a:p>
          <a:p>
            <a:pPr marL="971550" lvl="1" indent="-514350">
              <a:buFont typeface="+mj-lt"/>
              <a:buAutoNum type="arabicPeriod"/>
            </a:pPr>
            <a:r>
              <a:rPr lang="en-US" sz="3200" dirty="0" smtClean="0"/>
              <a:t>Audience </a:t>
            </a:r>
          </a:p>
          <a:p>
            <a:pPr marL="971550" lvl="1" indent="-514350">
              <a:buFont typeface="+mj-lt"/>
              <a:buAutoNum type="arabicPeriod"/>
            </a:pPr>
            <a:r>
              <a:rPr lang="en-US" sz="3200" dirty="0" smtClean="0"/>
              <a:t>Impact Factor </a:t>
            </a:r>
          </a:p>
          <a:p>
            <a:pPr marL="971550" lvl="1" indent="-514350">
              <a:buFont typeface="+mj-lt"/>
              <a:buAutoNum type="arabicPeriod"/>
            </a:pPr>
            <a:r>
              <a:rPr lang="en-US" sz="3200" dirty="0" smtClean="0"/>
              <a:t>Likelihood of acceptance</a:t>
            </a:r>
          </a:p>
          <a:p>
            <a:pPr marL="971550" lvl="1" indent="-514350">
              <a:buFont typeface="+mj-lt"/>
              <a:buAutoNum type="arabicPeriod"/>
            </a:pPr>
            <a:r>
              <a:rPr lang="en-US" sz="3200" dirty="0" smtClean="0"/>
              <a:t>Time from submission to publication </a:t>
            </a:r>
          </a:p>
          <a:p>
            <a:pPr marL="971550" lvl="1" indent="-514350">
              <a:buFont typeface="+mj-lt"/>
              <a:buAutoNum type="arabicPeriod"/>
            </a:pPr>
            <a:r>
              <a:rPr lang="en-US" sz="3200" dirty="0" smtClean="0"/>
              <a:t>Editor or editorial board</a:t>
            </a:r>
          </a:p>
          <a:p>
            <a:pPr marL="971550" lvl="1" indent="-514350">
              <a:buFont typeface="+mj-lt"/>
              <a:buAutoNum type="arabicPeriod"/>
            </a:pPr>
            <a:r>
              <a:rPr lang="en-US" sz="3200" dirty="0" smtClean="0"/>
              <a:t>Open Access </a:t>
            </a:r>
          </a:p>
          <a:p>
            <a:pPr marL="1371600" lvl="2" indent="-457200">
              <a:buFont typeface="+mj-lt"/>
              <a:buAutoNum type="arabicPeriod"/>
            </a:pPr>
            <a:endParaRPr lang="en-US" dirty="0"/>
          </a:p>
        </p:txBody>
      </p:sp>
      <p:sp>
        <p:nvSpPr>
          <p:cNvPr id="4" name="TextBox 3"/>
          <p:cNvSpPr txBox="1"/>
          <p:nvPr/>
        </p:nvSpPr>
        <p:spPr>
          <a:xfrm>
            <a:off x="6391922" y="5777324"/>
            <a:ext cx="2752078" cy="369332"/>
          </a:xfrm>
          <a:prstGeom prst="rect">
            <a:avLst/>
          </a:prstGeom>
          <a:noFill/>
        </p:spPr>
        <p:txBody>
          <a:bodyPr wrap="square" rtlCol="0">
            <a:spAutoFit/>
          </a:bodyPr>
          <a:lstStyle/>
          <a:p>
            <a:r>
              <a:rPr lang="en-US" dirty="0" smtClean="0"/>
              <a:t>*Listed highest to lowest</a:t>
            </a:r>
            <a:endParaRPr lang="en-US" dirty="0"/>
          </a:p>
        </p:txBody>
      </p:sp>
    </p:spTree>
    <p:extLst>
      <p:ext uri="{BB962C8B-B14F-4D97-AF65-F5344CB8AC3E}">
        <p14:creationId xmlns:p14="http://schemas.microsoft.com/office/powerpoint/2010/main" val="396944571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733800"/>
            <a:ext cx="8684559" cy="2310534"/>
          </a:xfrm>
        </p:spPr>
        <p:txBody>
          <a:bodyPr>
            <a:normAutofit fontScale="85000" lnSpcReduction="20000"/>
          </a:bodyPr>
          <a:lstStyle/>
          <a:p>
            <a:r>
              <a:rPr lang="en-US" dirty="0" smtClean="0"/>
              <a:t>Educating about options and the good and the bad of open access.</a:t>
            </a:r>
          </a:p>
          <a:p>
            <a:r>
              <a:rPr lang="sv-FI" dirty="0" smtClean="0"/>
              <a:t>The </a:t>
            </a:r>
            <a:r>
              <a:rPr lang="sv-FI" dirty="0" err="1" smtClean="0"/>
              <a:t>library</a:t>
            </a:r>
            <a:r>
              <a:rPr lang="sv-FI" dirty="0" smtClean="0"/>
              <a:t> </a:t>
            </a:r>
            <a:r>
              <a:rPr lang="sv-FI" dirty="0" err="1" smtClean="0"/>
              <a:t>can</a:t>
            </a:r>
            <a:r>
              <a:rPr lang="sv-FI" dirty="0" smtClean="0"/>
              <a:t> </a:t>
            </a:r>
            <a:r>
              <a:rPr lang="sv-FI" dirty="0" err="1" smtClean="0"/>
              <a:t>help</a:t>
            </a:r>
            <a:r>
              <a:rPr lang="sv-FI" dirty="0" smtClean="0"/>
              <a:t> all understand the </a:t>
            </a:r>
            <a:r>
              <a:rPr lang="sv-FI" dirty="0" err="1" smtClean="0"/>
              <a:t>economic</a:t>
            </a:r>
            <a:r>
              <a:rPr lang="sv-FI" dirty="0" smtClean="0"/>
              <a:t> </a:t>
            </a:r>
            <a:r>
              <a:rPr lang="sv-FI" dirty="0" err="1" smtClean="0"/>
              <a:t>consequences</a:t>
            </a:r>
            <a:r>
              <a:rPr lang="sv-FI" dirty="0" smtClean="0"/>
              <a:t> and </a:t>
            </a:r>
            <a:r>
              <a:rPr lang="sv-FI" dirty="0" err="1" smtClean="0"/>
              <a:t>coordinate</a:t>
            </a:r>
            <a:r>
              <a:rPr lang="sv-FI" dirty="0" smtClean="0"/>
              <a:t> </a:t>
            </a:r>
            <a:r>
              <a:rPr lang="sv-FI" dirty="0" err="1" smtClean="0"/>
              <a:t>funds</a:t>
            </a:r>
            <a:r>
              <a:rPr lang="sv-FI" dirty="0" smtClean="0"/>
              <a:t> for </a:t>
            </a:r>
            <a:r>
              <a:rPr lang="sv-FI" dirty="0" err="1" smtClean="0"/>
              <a:t>gold</a:t>
            </a:r>
            <a:r>
              <a:rPr lang="sv-FI" dirty="0" smtClean="0"/>
              <a:t> OA </a:t>
            </a:r>
            <a:r>
              <a:rPr lang="sv-FI" dirty="0" err="1" smtClean="0"/>
              <a:t>fees</a:t>
            </a:r>
            <a:r>
              <a:rPr lang="sv-FI" dirty="0" smtClean="0"/>
              <a:t>.</a:t>
            </a:r>
            <a:endParaRPr lang="en-US" dirty="0"/>
          </a:p>
        </p:txBody>
      </p:sp>
      <p:pic>
        <p:nvPicPr>
          <p:cNvPr id="4" name="Picture 3"/>
          <p:cNvPicPr>
            <a:picLocks noChangeAspect="1"/>
          </p:cNvPicPr>
          <p:nvPr/>
        </p:nvPicPr>
        <p:blipFill>
          <a:blip r:embed="rId3"/>
          <a:stretch>
            <a:fillRect/>
          </a:stretch>
        </p:blipFill>
        <p:spPr>
          <a:xfrm>
            <a:off x="981635" y="1502013"/>
            <a:ext cx="6965576" cy="2074906"/>
          </a:xfrm>
          <a:prstGeom prst="rect">
            <a:avLst/>
          </a:prstGeom>
        </p:spPr>
      </p:pic>
      <p:sp>
        <p:nvSpPr>
          <p:cNvPr id="6" name="Title 1"/>
          <p:cNvSpPr>
            <a:spLocks noGrp="1"/>
          </p:cNvSpPr>
          <p:nvPr>
            <p:ph type="title"/>
          </p:nvPr>
        </p:nvSpPr>
        <p:spPr>
          <a:xfrm>
            <a:off x="457200" y="274638"/>
            <a:ext cx="8229600" cy="1143000"/>
          </a:xfrm>
        </p:spPr>
        <p:txBody>
          <a:bodyPr/>
          <a:lstStyle/>
          <a:p>
            <a:pPr algn="ctr"/>
            <a:r>
              <a:rPr lang="en-US" dirty="0" smtClean="0"/>
              <a:t>Open Access and libraries</a:t>
            </a:r>
            <a:endParaRPr lang="en-US" dirty="0"/>
          </a:p>
        </p:txBody>
      </p:sp>
    </p:spTree>
    <p:extLst>
      <p:ext uri="{BB962C8B-B14F-4D97-AF65-F5344CB8AC3E}">
        <p14:creationId xmlns:p14="http://schemas.microsoft.com/office/powerpoint/2010/main" val="139162303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a:t>3. Growth of Collaborative Scholarship and sharing</a:t>
            </a:r>
          </a:p>
        </p:txBody>
      </p:sp>
    </p:spTree>
    <p:extLst>
      <p:ext uri="{BB962C8B-B14F-4D97-AF65-F5344CB8AC3E}">
        <p14:creationId xmlns:p14="http://schemas.microsoft.com/office/powerpoint/2010/main" val="18903950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FI" dirty="0" err="1" smtClean="0"/>
              <a:t>Growth</a:t>
            </a:r>
            <a:r>
              <a:rPr lang="sv-FI" dirty="0" smtClean="0"/>
              <a:t> in Co-</a:t>
            </a:r>
            <a:r>
              <a:rPr lang="sv-FI" dirty="0" err="1" smtClean="0"/>
              <a:t>Authorship</a:t>
            </a:r>
            <a:endParaRPr lang="en-US" dirty="0"/>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66800" y="1524000"/>
            <a:ext cx="7086599"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304800" y="5638800"/>
            <a:ext cx="4572000" cy="923330"/>
          </a:xfrm>
          <a:prstGeom prst="rect">
            <a:avLst/>
          </a:prstGeom>
        </p:spPr>
        <p:txBody>
          <a:bodyPr>
            <a:spAutoFit/>
          </a:bodyPr>
          <a:lstStyle/>
          <a:p>
            <a:r>
              <a:rPr lang="en-US" dirty="0"/>
              <a:t>http://sciencewatch.com/articles/single-author-papers-waning-share-output-still-providing-tools-progress</a:t>
            </a:r>
          </a:p>
        </p:txBody>
      </p:sp>
    </p:spTree>
    <p:extLst>
      <p:ext uri="{BB962C8B-B14F-4D97-AF65-F5344CB8AC3E}">
        <p14:creationId xmlns:p14="http://schemas.microsoft.com/office/powerpoint/2010/main" val="80871788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FI" dirty="0" err="1" smtClean="0"/>
              <a:t>Growth</a:t>
            </a:r>
            <a:r>
              <a:rPr lang="sv-FI" dirty="0" smtClean="0"/>
              <a:t> in Co-</a:t>
            </a:r>
            <a:r>
              <a:rPr lang="sv-FI" dirty="0" err="1" smtClean="0"/>
              <a:t>Authorships</a:t>
            </a:r>
            <a:endParaRPr lang="en-US" dirty="0"/>
          </a:p>
        </p:txBody>
      </p:sp>
      <p:pic>
        <p:nvPicPr>
          <p:cNvPr id="3075"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66800" y="1524000"/>
            <a:ext cx="6400800" cy="426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381000" y="5791200"/>
            <a:ext cx="4648200" cy="923330"/>
          </a:xfrm>
          <a:prstGeom prst="rect">
            <a:avLst/>
          </a:prstGeom>
        </p:spPr>
        <p:txBody>
          <a:bodyPr wrap="square">
            <a:spAutoFit/>
          </a:bodyPr>
          <a:lstStyle/>
          <a:p>
            <a:r>
              <a:rPr lang="en-US" dirty="0"/>
              <a:t>http://www.wsj.com/articles/how-many-scientists-does-it-take-to-write-a-paper-apparently-thousands-1439169200</a:t>
            </a:r>
          </a:p>
        </p:txBody>
      </p:sp>
    </p:spTree>
    <p:extLst>
      <p:ext uri="{BB962C8B-B14F-4D97-AF65-F5344CB8AC3E}">
        <p14:creationId xmlns:p14="http://schemas.microsoft.com/office/powerpoint/2010/main" val="409748878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christ2\Pictures\beyond downloads\blackboard-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 y="1600200"/>
            <a:ext cx="1516559" cy="151655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Users\lchrist2\Pictures\beyond downloads\dropbox_logo.jpg.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51765" y="1168051"/>
            <a:ext cx="1536700" cy="15367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C:\Users\lchrist2\Pictures\beyond downloads\google docs logo.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74910" y="3216328"/>
            <a:ext cx="1480165" cy="133665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7" descr="C:\Users\lchrist2\Pictures\beyond downloads\mendeley logo.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93989" y="3533528"/>
            <a:ext cx="1467343" cy="146734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1" descr="C:\Users\lchrist2\Pictures\beyond downloads\researchGate.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7986" y="5334001"/>
            <a:ext cx="2004104" cy="10668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4" descr="C:\Users\lchrist2\Pictures\beyond downloads\zotero logo.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51765" y="5053915"/>
            <a:ext cx="2126457" cy="47333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 descr="C:\Users\lchrist2\Pictures\beyond downloads\academia-logo.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43200" y="5053915"/>
            <a:ext cx="1759812" cy="109988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7" descr="C:\Users\lchrist2\Pictures\beyond downloads\linkedin.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898764" y="2002718"/>
            <a:ext cx="1219200" cy="123297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C:\Users\lchrist2\Pictures\beyond downloads\twitter logo.tif"/>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760690" y="1052987"/>
            <a:ext cx="1363575" cy="130549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p:cNvPicPr>
            <a:picLocks noChangeAspect="1"/>
          </p:cNvPicPr>
          <p:nvPr/>
        </p:nvPicPr>
        <p:blipFill rotWithShape="1">
          <a:blip r:embed="rId12">
            <a:extLst>
              <a:ext uri="{28A0092B-C50C-407E-A947-70E740481C1C}">
                <a14:useLocalDpi xmlns:a14="http://schemas.microsoft.com/office/drawing/2010/main" val="0"/>
              </a:ext>
            </a:extLst>
          </a:blip>
          <a:srcRect t="29699" b="35634"/>
          <a:stretch/>
        </p:blipFill>
        <p:spPr>
          <a:xfrm>
            <a:off x="3470014" y="4063314"/>
            <a:ext cx="2857500" cy="990601"/>
          </a:xfrm>
          <a:prstGeom prst="rect">
            <a:avLst/>
          </a:prstGeom>
        </p:spPr>
      </p:pic>
      <p:pic>
        <p:nvPicPr>
          <p:cNvPr id="15" name="Picture 1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532090" y="3381072"/>
            <a:ext cx="2362200" cy="536864"/>
          </a:xfrm>
          <a:prstGeom prst="rect">
            <a:avLst/>
          </a:prstGeom>
        </p:spPr>
      </p:pic>
    </p:spTree>
    <p:extLst>
      <p:ext uri="{BB962C8B-B14F-4D97-AF65-F5344CB8AC3E}">
        <p14:creationId xmlns:p14="http://schemas.microsoft.com/office/powerpoint/2010/main" val="21955420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304800" y="838200"/>
            <a:ext cx="8534400" cy="1143000"/>
          </a:xfrm>
        </p:spPr>
        <p:txBody>
          <a:bodyPr/>
          <a:lstStyle/>
          <a:p>
            <a:pPr eaLnBrk="1" hangingPunct="1"/>
            <a:r>
              <a:rPr lang="en-US" sz="3200" dirty="0" smtClean="0">
                <a:solidFill>
                  <a:schemeClr val="tx1"/>
                </a:solidFill>
              </a:rPr>
              <a:t>Beyond Downloads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 y="5410200"/>
            <a:ext cx="2004883" cy="1319002"/>
          </a:xfrm>
          <a:prstGeom prst="rect">
            <a:avLst/>
          </a:prstGeom>
        </p:spPr>
      </p:pic>
      <p:sp>
        <p:nvSpPr>
          <p:cNvPr id="5" name="TextBox 4"/>
          <p:cNvSpPr txBox="1"/>
          <p:nvPr/>
        </p:nvSpPr>
        <p:spPr>
          <a:xfrm>
            <a:off x="609600" y="2107555"/>
            <a:ext cx="8382000" cy="3170099"/>
          </a:xfrm>
          <a:prstGeom prst="rect">
            <a:avLst/>
          </a:prstGeom>
          <a:noFill/>
        </p:spPr>
        <p:txBody>
          <a:bodyPr wrap="square" rtlCol="0">
            <a:spAutoFit/>
          </a:bodyPr>
          <a:lstStyle/>
          <a:p>
            <a:pPr marL="457200" indent="-457200">
              <a:spcBef>
                <a:spcPts val="1200"/>
              </a:spcBef>
              <a:spcAft>
                <a:spcPts val="1200"/>
              </a:spcAft>
              <a:buFont typeface="Arial" panose="020B0604020202020204" pitchFamily="34" charset="0"/>
              <a:buChar char="•"/>
            </a:pPr>
            <a:r>
              <a:rPr lang="en-US" sz="2800" dirty="0" smtClean="0"/>
              <a:t> What are COUNTER download counts missing?</a:t>
            </a:r>
          </a:p>
          <a:p>
            <a:pPr marL="457200" indent="-457200">
              <a:spcBef>
                <a:spcPts val="1200"/>
              </a:spcBef>
              <a:spcAft>
                <a:spcPts val="1200"/>
              </a:spcAft>
              <a:buFont typeface="Arial" panose="020B0604020202020204" pitchFamily="34" charset="0"/>
              <a:buChar char="•"/>
            </a:pPr>
            <a:r>
              <a:rPr lang="en-US" sz="2800" dirty="0" smtClean="0"/>
              <a:t>How much do scholars share and what do they share?</a:t>
            </a:r>
          </a:p>
          <a:p>
            <a:pPr marL="457200" indent="-457200">
              <a:spcBef>
                <a:spcPts val="1200"/>
              </a:spcBef>
              <a:spcAft>
                <a:spcPts val="1200"/>
              </a:spcAft>
              <a:buFont typeface="Arial" panose="020B0604020202020204" pitchFamily="34" charset="0"/>
              <a:buChar char="•"/>
            </a:pPr>
            <a:r>
              <a:rPr lang="en-US" sz="2800" dirty="0" smtClean="0"/>
              <a:t> How might sharing be measured?</a:t>
            </a:r>
          </a:p>
          <a:p>
            <a:pPr marL="457200" indent="-457200">
              <a:spcBef>
                <a:spcPts val="1200"/>
              </a:spcBef>
              <a:spcAft>
                <a:spcPts val="1200"/>
              </a:spcAft>
              <a:buFont typeface="Arial" panose="020B0604020202020204" pitchFamily="34" charset="0"/>
              <a:buChar char="•"/>
            </a:pPr>
            <a:r>
              <a:rPr lang="en-US" sz="2800" dirty="0" smtClean="0"/>
              <a:t> </a:t>
            </a:r>
            <a:r>
              <a:rPr lang="en-US" sz="2800" dirty="0"/>
              <a:t>What is a more complete value of articles?</a:t>
            </a:r>
          </a:p>
        </p:txBody>
      </p:sp>
    </p:spTree>
    <p:extLst>
      <p:ext uri="{BB962C8B-B14F-4D97-AF65-F5344CB8AC3E}">
        <p14:creationId xmlns:p14="http://schemas.microsoft.com/office/powerpoint/2010/main" val="87216242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sers\lchrist2\Dropbox\Personal folders\BD\beyond downloads map.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4225" y="1722120"/>
            <a:ext cx="7933975" cy="4297680"/>
          </a:xfrm>
          <a:prstGeom prst="rect">
            <a:avLst/>
          </a:prstGeom>
          <a:noFill/>
          <a:ln>
            <a:noFill/>
          </a:ln>
        </p:spPr>
      </p:pic>
      <p:sp>
        <p:nvSpPr>
          <p:cNvPr id="2" name="Title 1"/>
          <p:cNvSpPr>
            <a:spLocks noGrp="1"/>
          </p:cNvSpPr>
          <p:nvPr>
            <p:ph type="title"/>
          </p:nvPr>
        </p:nvSpPr>
        <p:spPr>
          <a:xfrm>
            <a:off x="0" y="609600"/>
            <a:ext cx="9144000" cy="1143000"/>
          </a:xfrm>
        </p:spPr>
        <p:txBody>
          <a:bodyPr/>
          <a:lstStyle/>
          <a:p>
            <a:r>
              <a:rPr lang="en-US" sz="3200" dirty="0" smtClean="0"/>
              <a:t>Beyond Downloads focus groups in US and UK and International Survey with 1000 responses</a:t>
            </a:r>
            <a:endParaRPr lang="en-US" sz="3200" dirty="0"/>
          </a:p>
        </p:txBody>
      </p:sp>
    </p:spTree>
    <p:extLst>
      <p:ext uri="{BB962C8B-B14F-4D97-AF65-F5344CB8AC3E}">
        <p14:creationId xmlns:p14="http://schemas.microsoft.com/office/powerpoint/2010/main" val="53052685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5-06-08 at 9.49.43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685800"/>
            <a:ext cx="8268897" cy="5280139"/>
          </a:xfrm>
          <a:prstGeom prst="rect">
            <a:avLst/>
          </a:prstGeom>
        </p:spPr>
      </p:pic>
    </p:spTree>
    <p:extLst>
      <p:ext uri="{BB962C8B-B14F-4D97-AF65-F5344CB8AC3E}">
        <p14:creationId xmlns:p14="http://schemas.microsoft.com/office/powerpoint/2010/main" val="269027728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ocus-group.jpg"/>
          <p:cNvPicPr preferRelativeResize="0">
            <a:picLocks/>
          </p:cNvPicPr>
          <p:nvPr/>
        </p:nvPicPr>
        <p:blipFill rotWithShape="1">
          <a:blip r:embed="rId3">
            <a:extLst>
              <a:ext uri="{28A0092B-C50C-407E-A947-70E740481C1C}">
                <a14:useLocalDpi xmlns:a14="http://schemas.microsoft.com/office/drawing/2010/main" val="0"/>
              </a:ext>
            </a:extLst>
          </a:blip>
          <a:srcRect t="15200" b="-8685"/>
          <a:stretch/>
        </p:blipFill>
        <p:spPr>
          <a:xfrm>
            <a:off x="1981200" y="609600"/>
            <a:ext cx="5178174" cy="2895600"/>
          </a:xfrm>
          <a:prstGeom prst="rect">
            <a:avLst/>
          </a:prstGeom>
        </p:spPr>
      </p:pic>
      <p:sp>
        <p:nvSpPr>
          <p:cNvPr id="4" name="TextBox 3"/>
          <p:cNvSpPr txBox="1"/>
          <p:nvPr/>
        </p:nvSpPr>
        <p:spPr>
          <a:xfrm>
            <a:off x="381001" y="3048000"/>
            <a:ext cx="8382000" cy="830997"/>
          </a:xfrm>
          <a:prstGeom prst="rect">
            <a:avLst/>
          </a:prstGeom>
          <a:noFill/>
        </p:spPr>
        <p:txBody>
          <a:bodyPr wrap="square" rtlCol="0">
            <a:spAutoFit/>
          </a:bodyPr>
          <a:lstStyle/>
          <a:p>
            <a:r>
              <a:rPr lang="en-US" sz="2400" dirty="0"/>
              <a:t>“If I have got it, I will just share it. It is easier than having them go track it down, even if I have got the </a:t>
            </a:r>
            <a:r>
              <a:rPr lang="en-US" sz="2400" dirty="0" smtClean="0"/>
              <a:t>citation.”</a:t>
            </a:r>
          </a:p>
        </p:txBody>
      </p:sp>
      <p:sp>
        <p:nvSpPr>
          <p:cNvPr id="6" name="TextBox 5"/>
          <p:cNvSpPr txBox="1"/>
          <p:nvPr/>
        </p:nvSpPr>
        <p:spPr>
          <a:xfrm>
            <a:off x="457201" y="4191000"/>
            <a:ext cx="8305800" cy="1200329"/>
          </a:xfrm>
          <a:prstGeom prst="rect">
            <a:avLst/>
          </a:prstGeom>
          <a:noFill/>
        </p:spPr>
        <p:txBody>
          <a:bodyPr wrap="square" rtlCol="0">
            <a:spAutoFit/>
          </a:bodyPr>
          <a:lstStyle/>
          <a:p>
            <a:r>
              <a:rPr lang="en-US" sz="2400" dirty="0"/>
              <a:t>“</a:t>
            </a:r>
            <a:r>
              <a:rPr lang="en-US" sz="2400" dirty="0" smtClean="0"/>
              <a:t>It’s </a:t>
            </a:r>
            <a:r>
              <a:rPr lang="en-US" sz="2400" dirty="0"/>
              <a:t>not like I’m giving away something that they could not get anyhow. But it never dawned on me that in effect, you know in theory, I am violating </a:t>
            </a:r>
            <a:r>
              <a:rPr lang="en-US" sz="2400" dirty="0" smtClean="0"/>
              <a:t>copyright.”</a:t>
            </a:r>
            <a:endParaRPr lang="en-US" sz="2400" dirty="0"/>
          </a:p>
        </p:txBody>
      </p:sp>
    </p:spTree>
    <p:extLst>
      <p:ext uri="{BB962C8B-B14F-4D97-AF65-F5344CB8AC3E}">
        <p14:creationId xmlns:p14="http://schemas.microsoft.com/office/powerpoint/2010/main" val="23167282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FI" dirty="0" err="1" smtClean="0"/>
              <a:t>Why</a:t>
            </a:r>
            <a:r>
              <a:rPr lang="sv-FI" dirty="0" smtClean="0"/>
              <a:t> do </a:t>
            </a:r>
            <a:r>
              <a:rPr lang="sv-FI" dirty="0" err="1" smtClean="0"/>
              <a:t>scholars</a:t>
            </a:r>
            <a:r>
              <a:rPr lang="sv-FI" dirty="0" smtClean="0"/>
              <a:t> </a:t>
            </a:r>
            <a:r>
              <a:rPr lang="sv-FI" dirty="0" err="1" smtClean="0"/>
              <a:t>share</a:t>
            </a:r>
            <a:r>
              <a:rPr lang="sv-FI" dirty="0" smtClean="0"/>
              <a:t>?</a:t>
            </a:r>
            <a:br>
              <a:rPr lang="sv-FI" dirty="0" smtClean="0"/>
            </a:br>
            <a:r>
              <a:rPr lang="sv-FI" dirty="0" err="1" smtClean="0"/>
              <a:t>Sharing</a:t>
            </a:r>
            <a:r>
              <a:rPr lang="sv-FI" dirty="0" smtClean="0"/>
              <a:t>...</a:t>
            </a:r>
            <a:endParaRPr lang="en-US" dirty="0"/>
          </a:p>
        </p:txBody>
      </p:sp>
      <p:sp>
        <p:nvSpPr>
          <p:cNvPr id="3" name="Content Placeholder 2"/>
          <p:cNvSpPr>
            <a:spLocks noGrp="1"/>
          </p:cNvSpPr>
          <p:nvPr>
            <p:ph idx="1"/>
          </p:nvPr>
        </p:nvSpPr>
        <p:spPr>
          <a:xfrm>
            <a:off x="685800" y="1981200"/>
            <a:ext cx="8305800" cy="4114800"/>
          </a:xfrm>
        </p:spPr>
        <p:txBody>
          <a:bodyPr/>
          <a:lstStyle/>
          <a:p>
            <a:r>
              <a:rPr lang="sv-FI" dirty="0" smtClean="0"/>
              <a:t>... is a </a:t>
            </a:r>
            <a:r>
              <a:rPr lang="sv-FI" dirty="0" err="1" smtClean="0"/>
              <a:t>cornerstone</a:t>
            </a:r>
            <a:r>
              <a:rPr lang="sv-FI" dirty="0" smtClean="0"/>
              <a:t> </a:t>
            </a:r>
            <a:r>
              <a:rPr lang="sv-FI" dirty="0" err="1" smtClean="0"/>
              <a:t>of</a:t>
            </a:r>
            <a:r>
              <a:rPr lang="sv-FI" dirty="0" smtClean="0"/>
              <a:t> the research process</a:t>
            </a:r>
          </a:p>
          <a:p>
            <a:r>
              <a:rPr lang="sv-FI" dirty="0" smtClean="0"/>
              <a:t>...</a:t>
            </a:r>
            <a:r>
              <a:rPr lang="sv-FI" dirty="0" err="1" smtClean="0"/>
              <a:t>facilitates</a:t>
            </a:r>
            <a:r>
              <a:rPr lang="sv-FI" dirty="0" smtClean="0"/>
              <a:t> </a:t>
            </a:r>
            <a:r>
              <a:rPr lang="sv-FI" dirty="0" err="1" smtClean="0"/>
              <a:t>collaboration</a:t>
            </a:r>
            <a:endParaRPr lang="sv-FI" dirty="0" smtClean="0"/>
          </a:p>
          <a:p>
            <a:r>
              <a:rPr lang="sv-FI" dirty="0" smtClean="0"/>
              <a:t>...</a:t>
            </a:r>
            <a:r>
              <a:rPr lang="sv-FI" dirty="0" err="1" smtClean="0"/>
              <a:t>advances</a:t>
            </a:r>
            <a:r>
              <a:rPr lang="sv-FI" dirty="0" smtClean="0"/>
              <a:t> </a:t>
            </a:r>
            <a:r>
              <a:rPr lang="sv-FI" dirty="0" err="1" smtClean="0"/>
              <a:t>scholars</a:t>
            </a:r>
            <a:r>
              <a:rPr lang="sv-FI" dirty="0" smtClean="0"/>
              <a:t>’ </a:t>
            </a:r>
            <a:r>
              <a:rPr lang="sv-FI" dirty="0" err="1" smtClean="0"/>
              <a:t>own</a:t>
            </a:r>
            <a:r>
              <a:rPr lang="sv-FI" dirty="0" smtClean="0"/>
              <a:t> </a:t>
            </a:r>
            <a:r>
              <a:rPr lang="sv-FI" dirty="0" err="1" smtClean="0"/>
              <a:t>work</a:t>
            </a:r>
            <a:endParaRPr lang="sv-FI" dirty="0" smtClean="0"/>
          </a:p>
          <a:p>
            <a:r>
              <a:rPr lang="sv-FI" dirty="0" smtClean="0"/>
              <a:t>...</a:t>
            </a:r>
            <a:r>
              <a:rPr lang="sv-FI" dirty="0" err="1" smtClean="0"/>
              <a:t>helps</a:t>
            </a:r>
            <a:r>
              <a:rPr lang="sv-FI" dirty="0" smtClean="0"/>
              <a:t> my </a:t>
            </a:r>
            <a:r>
              <a:rPr lang="sv-FI" dirty="0" err="1" smtClean="0"/>
              <a:t>colleagues</a:t>
            </a:r>
            <a:endParaRPr lang="sv-FI" dirty="0" smtClean="0"/>
          </a:p>
          <a:p>
            <a:r>
              <a:rPr lang="sv-FI" dirty="0" smtClean="0"/>
              <a:t>...is </a:t>
            </a:r>
            <a:r>
              <a:rPr lang="sv-FI" dirty="0" err="1" smtClean="0"/>
              <a:t>convenient</a:t>
            </a:r>
            <a:endParaRPr lang="sv-FI" dirty="0" smtClean="0"/>
          </a:p>
          <a:p>
            <a:r>
              <a:rPr lang="sv-FI" dirty="0" smtClean="0"/>
              <a:t>...is fair (</a:t>
            </a:r>
            <a:r>
              <a:rPr lang="sv-FI" dirty="0" err="1" smtClean="0"/>
              <a:t>even</a:t>
            </a:r>
            <a:r>
              <a:rPr lang="sv-FI" dirty="0" smtClean="0"/>
              <a:t> </a:t>
            </a:r>
            <a:r>
              <a:rPr lang="sv-FI" dirty="0" err="1" smtClean="0"/>
              <a:t>if</a:t>
            </a:r>
            <a:r>
              <a:rPr lang="sv-FI" dirty="0" smtClean="0"/>
              <a:t> it </a:t>
            </a:r>
            <a:r>
              <a:rPr lang="sv-FI" dirty="0" err="1" smtClean="0"/>
              <a:t>isn’t</a:t>
            </a:r>
            <a:r>
              <a:rPr lang="sv-FI" dirty="0" smtClean="0"/>
              <a:t> </a:t>
            </a:r>
            <a:r>
              <a:rPr lang="sv-FI" dirty="0" err="1" smtClean="0"/>
              <a:t>strictly</a:t>
            </a:r>
            <a:r>
              <a:rPr lang="sv-FI" dirty="0" smtClean="0"/>
              <a:t> legal)</a:t>
            </a:r>
            <a:endParaRPr lang="en-US" dirty="0"/>
          </a:p>
        </p:txBody>
      </p:sp>
    </p:spTree>
    <p:extLst>
      <p:ext uri="{BB962C8B-B14F-4D97-AF65-F5344CB8AC3E}">
        <p14:creationId xmlns:p14="http://schemas.microsoft.com/office/powerpoint/2010/main" val="420524656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85800"/>
            <a:ext cx="8382000" cy="1143000"/>
          </a:xfrm>
        </p:spPr>
        <p:txBody>
          <a:bodyPr/>
          <a:lstStyle/>
          <a:p>
            <a:r>
              <a:rPr lang="en-US" sz="3200" dirty="0" smtClean="0"/>
              <a:t>Their most recent </a:t>
            </a:r>
            <a:r>
              <a:rPr lang="en-US" sz="3200" b="1" dirty="0" smtClean="0"/>
              <a:t>full-text</a:t>
            </a:r>
            <a:r>
              <a:rPr lang="en-US" sz="3200" dirty="0" smtClean="0"/>
              <a:t> is shared …</a:t>
            </a:r>
            <a:endParaRPr lang="en-US" sz="3200" dirty="0"/>
          </a:p>
        </p:txBody>
      </p:sp>
      <p:pic>
        <p:nvPicPr>
          <p:cNvPr id="3" name="Picture 5" descr="C:\Users\lchrist2\Pictures\beyond downloads\iphone-email-icon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9450" y="2133600"/>
            <a:ext cx="1282700" cy="127635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1" descr="C:\Users\lchrist2\Pictures\beyond downloads\researchGat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0" y="2133600"/>
            <a:ext cx="2397767" cy="127635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800100" y="3657600"/>
            <a:ext cx="3581400" cy="523220"/>
          </a:xfrm>
          <a:prstGeom prst="rect">
            <a:avLst/>
          </a:prstGeom>
          <a:noFill/>
        </p:spPr>
        <p:txBody>
          <a:bodyPr wrap="square" rtlCol="0">
            <a:spAutoFit/>
          </a:bodyPr>
          <a:lstStyle/>
          <a:p>
            <a:pPr algn="ctr"/>
            <a:r>
              <a:rPr lang="en-US" sz="2800" dirty="0" smtClean="0"/>
              <a:t>Email</a:t>
            </a:r>
            <a:endParaRPr lang="en-US" sz="2800" dirty="0"/>
          </a:p>
        </p:txBody>
      </p:sp>
      <p:sp>
        <p:nvSpPr>
          <p:cNvPr id="8" name="TextBox 7"/>
          <p:cNvSpPr txBox="1"/>
          <p:nvPr/>
        </p:nvSpPr>
        <p:spPr>
          <a:xfrm>
            <a:off x="4495800" y="3657600"/>
            <a:ext cx="4419600" cy="523220"/>
          </a:xfrm>
          <a:prstGeom prst="rect">
            <a:avLst/>
          </a:prstGeom>
          <a:noFill/>
        </p:spPr>
        <p:txBody>
          <a:bodyPr wrap="square" rtlCol="0">
            <a:spAutoFit/>
          </a:bodyPr>
          <a:lstStyle/>
          <a:p>
            <a:pPr algn="ctr"/>
            <a:r>
              <a:rPr lang="en-US" sz="2800" dirty="0" smtClean="0"/>
              <a:t>Research social networks</a:t>
            </a:r>
            <a:endParaRPr lang="en-US" sz="2800" dirty="0"/>
          </a:p>
        </p:txBody>
      </p:sp>
      <p:sp>
        <p:nvSpPr>
          <p:cNvPr id="9" name="TextBox 8"/>
          <p:cNvSpPr txBox="1"/>
          <p:nvPr/>
        </p:nvSpPr>
        <p:spPr>
          <a:xfrm>
            <a:off x="800100" y="4191000"/>
            <a:ext cx="3162300" cy="1200329"/>
          </a:xfrm>
          <a:prstGeom prst="rect">
            <a:avLst/>
          </a:prstGeom>
          <a:noFill/>
        </p:spPr>
        <p:txBody>
          <a:bodyPr wrap="square" rtlCol="0">
            <a:spAutoFit/>
          </a:bodyPr>
          <a:lstStyle/>
          <a:p>
            <a:r>
              <a:rPr lang="en-US" sz="2400" dirty="0" smtClean="0"/>
              <a:t>an average of 10.5 (8.4 minus outliers) times per download.</a:t>
            </a:r>
            <a:endParaRPr lang="en-US" sz="2400" dirty="0"/>
          </a:p>
        </p:txBody>
      </p:sp>
      <p:sp>
        <p:nvSpPr>
          <p:cNvPr id="10" name="TextBox 9"/>
          <p:cNvSpPr txBox="1"/>
          <p:nvPr/>
        </p:nvSpPr>
        <p:spPr>
          <a:xfrm>
            <a:off x="4991100" y="4267200"/>
            <a:ext cx="3162300" cy="1200329"/>
          </a:xfrm>
          <a:prstGeom prst="rect">
            <a:avLst/>
          </a:prstGeom>
          <a:noFill/>
        </p:spPr>
        <p:txBody>
          <a:bodyPr wrap="square" rtlCol="0">
            <a:spAutoFit/>
          </a:bodyPr>
          <a:lstStyle/>
          <a:p>
            <a:r>
              <a:rPr lang="en-US" sz="2400" dirty="0" smtClean="0"/>
              <a:t>an average of 10.8 (5.3 minus outliers) times per download.</a:t>
            </a:r>
            <a:endParaRPr lang="en-US" sz="2400" dirty="0"/>
          </a:p>
        </p:txBody>
      </p:sp>
    </p:spTree>
    <p:extLst>
      <p:ext uri="{BB962C8B-B14F-4D97-AF65-F5344CB8AC3E}">
        <p14:creationId xmlns:p14="http://schemas.microsoft.com/office/powerpoint/2010/main" val="247834169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3213" y="609600"/>
            <a:ext cx="8496881" cy="1143000"/>
          </a:xfrm>
        </p:spPr>
        <p:txBody>
          <a:bodyPr/>
          <a:lstStyle/>
          <a:p>
            <a:r>
              <a:rPr lang="en-US" dirty="0" smtClean="0">
                <a:solidFill>
                  <a:srgbClr val="1F497D"/>
                </a:solidFill>
              </a:rPr>
              <a:t>When working in a research group …</a:t>
            </a:r>
            <a:endParaRPr lang="en-US" dirty="0">
              <a:solidFill>
                <a:srgbClr val="1F497D"/>
              </a:solidFill>
            </a:endParaRPr>
          </a:p>
        </p:txBody>
      </p:sp>
      <p:sp>
        <p:nvSpPr>
          <p:cNvPr id="5" name="TextBox 4"/>
          <p:cNvSpPr txBox="1"/>
          <p:nvPr/>
        </p:nvSpPr>
        <p:spPr>
          <a:xfrm>
            <a:off x="457200" y="6172200"/>
            <a:ext cx="2209800" cy="276999"/>
          </a:xfrm>
          <a:prstGeom prst="rect">
            <a:avLst/>
          </a:prstGeom>
          <a:noFill/>
        </p:spPr>
        <p:txBody>
          <a:bodyPr wrap="square" rtlCol="0">
            <a:spAutoFit/>
          </a:bodyPr>
          <a:lstStyle/>
          <a:p>
            <a:r>
              <a:rPr lang="en-US" sz="1200" dirty="0" smtClean="0"/>
              <a:t>N=771</a:t>
            </a:r>
            <a:endParaRPr lang="en-US" sz="1200" dirty="0"/>
          </a:p>
        </p:txBody>
      </p:sp>
      <p:sp>
        <p:nvSpPr>
          <p:cNvPr id="6" name="TextBox 5"/>
          <p:cNvSpPr txBox="1"/>
          <p:nvPr/>
        </p:nvSpPr>
        <p:spPr>
          <a:xfrm>
            <a:off x="381000" y="2819400"/>
            <a:ext cx="461665" cy="2031325"/>
          </a:xfrm>
          <a:prstGeom prst="rect">
            <a:avLst/>
          </a:prstGeom>
          <a:noFill/>
        </p:spPr>
        <p:txBody>
          <a:bodyPr vert="vert270" wrap="square" rtlCol="0">
            <a:spAutoFit/>
          </a:bodyPr>
          <a:lstStyle/>
          <a:p>
            <a:pPr algn="ctr"/>
            <a:r>
              <a:rPr lang="en-US" dirty="0" smtClean="0"/>
              <a:t>Percent</a:t>
            </a:r>
            <a:endParaRPr lang="en-US" dirty="0"/>
          </a:p>
        </p:txBody>
      </p:sp>
      <p:graphicFrame>
        <p:nvGraphicFramePr>
          <p:cNvPr id="10" name="Content Placeholder 9"/>
          <p:cNvGraphicFramePr>
            <a:graphicFrameLocks noGrp="1"/>
          </p:cNvGraphicFramePr>
          <p:nvPr>
            <p:ph idx="1"/>
            <p:extLst>
              <p:ext uri="{D42A27DB-BD31-4B8C-83A1-F6EECF244321}">
                <p14:modId xmlns:p14="http://schemas.microsoft.com/office/powerpoint/2010/main" val="3874637195"/>
              </p:ext>
            </p:extLst>
          </p:nvPr>
        </p:nvGraphicFramePr>
        <p:xfrm>
          <a:off x="685800" y="1981200"/>
          <a:ext cx="7772400" cy="4114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32726473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p:nvPr>
            <p:extLst>
              <p:ext uri="{D42A27DB-BD31-4B8C-83A1-F6EECF244321}">
                <p14:modId xmlns:p14="http://schemas.microsoft.com/office/powerpoint/2010/main" val="1844320773"/>
              </p:ext>
            </p:extLst>
          </p:nvPr>
        </p:nvGraphicFramePr>
        <p:xfrm>
          <a:off x="304800" y="762000"/>
          <a:ext cx="8382000" cy="5638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3165927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838200"/>
            <a:ext cx="9144000" cy="1143000"/>
          </a:xfrm>
        </p:spPr>
        <p:txBody>
          <a:bodyPr/>
          <a:lstStyle/>
          <a:p>
            <a:r>
              <a:rPr lang="en-US" sz="3200" dirty="0" smtClean="0"/>
              <a:t>But, library download counts may underestimate use, because when returning to an article </a:t>
            </a:r>
            <a:r>
              <a:rPr lang="en-US" dirty="0" smtClean="0"/>
              <a:t>…</a:t>
            </a:r>
            <a:endParaRPr lang="en-US"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59181730"/>
              </p:ext>
            </p:extLst>
          </p:nvPr>
        </p:nvGraphicFramePr>
        <p:xfrm>
          <a:off x="685800" y="1981200"/>
          <a:ext cx="7772400" cy="4114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2946632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extLst/>
          </p:nvPr>
        </p:nvGraphicFramePr>
        <p:xfrm>
          <a:off x="381000" y="762000"/>
          <a:ext cx="8382000" cy="4876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930797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95800" y="838200"/>
            <a:ext cx="4343400" cy="1143000"/>
          </a:xfrm>
        </p:spPr>
        <p:txBody>
          <a:bodyPr/>
          <a:lstStyle/>
          <a:p>
            <a:r>
              <a:rPr lang="en-US" sz="2400" b="1" dirty="0" smtClean="0">
                <a:solidFill>
                  <a:schemeClr val="accent1"/>
                </a:solidFill>
              </a:rPr>
              <a:t>Libraries and sharing</a:t>
            </a:r>
            <a:endParaRPr lang="en-US" sz="2400" b="1" dirty="0">
              <a:solidFill>
                <a:schemeClr val="accent1"/>
              </a:solidFill>
            </a:endParaRP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09599" y="838200"/>
            <a:ext cx="3773957" cy="5486400"/>
          </a:xfrm>
        </p:spPr>
      </p:pic>
      <p:sp>
        <p:nvSpPr>
          <p:cNvPr id="6" name="TextBox 5"/>
          <p:cNvSpPr txBox="1"/>
          <p:nvPr/>
        </p:nvSpPr>
        <p:spPr>
          <a:xfrm>
            <a:off x="4306529" y="2111696"/>
            <a:ext cx="4495800" cy="4801314"/>
          </a:xfrm>
          <a:prstGeom prst="rect">
            <a:avLst/>
          </a:prstGeom>
          <a:noFill/>
        </p:spPr>
        <p:txBody>
          <a:bodyPr wrap="square" rtlCol="0">
            <a:spAutoFit/>
          </a:bodyPr>
          <a:lstStyle/>
          <a:p>
            <a:pPr marL="742950" lvl="1" indent="-285750">
              <a:buFont typeface="Arial"/>
              <a:buChar char="•"/>
            </a:pPr>
            <a:r>
              <a:rPr lang="en-US" dirty="0" smtClean="0">
                <a:latin typeface="Helvetica"/>
                <a:cs typeface="Helvetica"/>
              </a:rPr>
              <a:t>Sharing supports disseminating results—a key mission of libraries</a:t>
            </a:r>
          </a:p>
          <a:p>
            <a:pPr lvl="1"/>
            <a:endParaRPr lang="en-US" dirty="0" smtClean="0">
              <a:latin typeface="Helvetica"/>
              <a:cs typeface="Helvetica"/>
            </a:endParaRPr>
          </a:p>
          <a:p>
            <a:pPr marL="742950" lvl="1" indent="-285750">
              <a:buFont typeface="Arial"/>
              <a:buChar char="•"/>
            </a:pPr>
            <a:r>
              <a:rPr lang="sv-FI" dirty="0" err="1" smtClean="0">
                <a:latin typeface="Helvetica"/>
                <a:cs typeface="Helvetica"/>
              </a:rPr>
              <a:t>Library</a:t>
            </a:r>
            <a:r>
              <a:rPr lang="sv-FI" dirty="0" smtClean="0">
                <a:latin typeface="Helvetica"/>
                <a:cs typeface="Helvetica"/>
              </a:rPr>
              <a:t> </a:t>
            </a:r>
            <a:r>
              <a:rPr lang="sv-FI" dirty="0" err="1" smtClean="0">
                <a:latin typeface="Helvetica"/>
                <a:cs typeface="Helvetica"/>
              </a:rPr>
              <a:t>value</a:t>
            </a:r>
            <a:r>
              <a:rPr lang="sv-FI" dirty="0" smtClean="0">
                <a:latin typeface="Helvetica"/>
                <a:cs typeface="Helvetica"/>
              </a:rPr>
              <a:t> </a:t>
            </a:r>
            <a:r>
              <a:rPr lang="sv-FI" dirty="0" err="1" smtClean="0">
                <a:latin typeface="Helvetica"/>
                <a:cs typeface="Helvetica"/>
              </a:rPr>
              <a:t>needs</a:t>
            </a:r>
            <a:r>
              <a:rPr lang="sv-FI" dirty="0" smtClean="0">
                <a:latin typeface="Helvetica"/>
                <a:cs typeface="Helvetica"/>
              </a:rPr>
              <a:t> </a:t>
            </a:r>
            <a:r>
              <a:rPr lang="sv-FI" dirty="0" err="1" smtClean="0">
                <a:latin typeface="Helvetica"/>
                <a:cs typeface="Helvetica"/>
              </a:rPr>
              <a:t>to</a:t>
            </a:r>
            <a:r>
              <a:rPr lang="sv-FI" dirty="0" smtClean="0">
                <a:latin typeface="Helvetica"/>
                <a:cs typeface="Helvetica"/>
              </a:rPr>
              <a:t> be </a:t>
            </a:r>
            <a:r>
              <a:rPr lang="sv-FI" dirty="0" err="1" smtClean="0">
                <a:latin typeface="Helvetica"/>
                <a:cs typeface="Helvetica"/>
              </a:rPr>
              <a:t>beyond</a:t>
            </a:r>
            <a:r>
              <a:rPr lang="sv-FI" dirty="0" smtClean="0">
                <a:latin typeface="Helvetica"/>
                <a:cs typeface="Helvetica"/>
              </a:rPr>
              <a:t> </a:t>
            </a:r>
            <a:r>
              <a:rPr lang="sv-FI" dirty="0" err="1" smtClean="0">
                <a:latin typeface="Helvetica"/>
                <a:cs typeface="Helvetica"/>
              </a:rPr>
              <a:t>downloads</a:t>
            </a:r>
            <a:r>
              <a:rPr lang="sv-FI" dirty="0" smtClean="0">
                <a:latin typeface="Helvetica"/>
                <a:cs typeface="Helvetica"/>
              </a:rPr>
              <a:t> and </a:t>
            </a:r>
            <a:r>
              <a:rPr lang="sv-FI" dirty="0" err="1" smtClean="0">
                <a:latin typeface="Helvetica"/>
                <a:cs typeface="Helvetica"/>
              </a:rPr>
              <a:t>collections</a:t>
            </a:r>
            <a:endParaRPr lang="en-US" dirty="0" smtClean="0">
              <a:latin typeface="Helvetica"/>
              <a:cs typeface="Helvetica"/>
            </a:endParaRPr>
          </a:p>
          <a:p>
            <a:pPr lvl="1"/>
            <a:endParaRPr lang="en-US" dirty="0" smtClean="0">
              <a:latin typeface="Helvetica"/>
              <a:cs typeface="Helvetica"/>
            </a:endParaRPr>
          </a:p>
          <a:p>
            <a:pPr marL="742950" lvl="1" indent="-285750">
              <a:buFont typeface="Arial"/>
              <a:buChar char="•"/>
            </a:pPr>
            <a:r>
              <a:rPr lang="en-US" dirty="0" smtClean="0">
                <a:latin typeface="Helvetica"/>
                <a:cs typeface="Helvetica"/>
              </a:rPr>
              <a:t>Convenience  is a key concern; libraries can provide tools that </a:t>
            </a:r>
            <a:r>
              <a:rPr lang="en-US" dirty="0">
                <a:latin typeface="Helvetica"/>
                <a:cs typeface="Helvetica"/>
              </a:rPr>
              <a:t> </a:t>
            </a:r>
            <a:r>
              <a:rPr lang="en-US" dirty="0" smtClean="0">
                <a:latin typeface="Helvetica"/>
                <a:cs typeface="Helvetica"/>
              </a:rPr>
              <a:t>fit work styles</a:t>
            </a:r>
          </a:p>
          <a:p>
            <a:pPr lvl="1"/>
            <a:endParaRPr lang="en-US" dirty="0" smtClean="0">
              <a:latin typeface="Helvetica"/>
              <a:cs typeface="Helvetica"/>
            </a:endParaRPr>
          </a:p>
          <a:p>
            <a:pPr marL="742950" lvl="1" indent="-285750">
              <a:buFont typeface="Arial"/>
              <a:buChar char="•"/>
            </a:pPr>
            <a:r>
              <a:rPr lang="en-US" dirty="0" smtClean="0">
                <a:latin typeface="Helvetica"/>
                <a:cs typeface="Helvetica"/>
              </a:rPr>
              <a:t>Librarians have a role to play as a research team member</a:t>
            </a:r>
          </a:p>
          <a:p>
            <a:pPr marL="742950" lvl="1" indent="-285750">
              <a:buFont typeface="Arial"/>
              <a:buChar char="•"/>
            </a:pPr>
            <a:endParaRPr lang="en-US" dirty="0">
              <a:latin typeface="Helvetica"/>
              <a:cs typeface="Helvetica"/>
            </a:endParaRPr>
          </a:p>
          <a:p>
            <a:pPr marL="742950" lvl="1" indent="-285750">
              <a:buFont typeface="Arial"/>
              <a:buChar char="•"/>
            </a:pPr>
            <a:endParaRPr lang="en-US" dirty="0">
              <a:latin typeface="Helvetica"/>
              <a:cs typeface="Helvetica"/>
            </a:endParaRPr>
          </a:p>
          <a:p>
            <a:pPr marL="742950" lvl="1" indent="-285750">
              <a:buFont typeface="Arial"/>
              <a:buChar char="•"/>
            </a:pPr>
            <a:endParaRPr lang="en-US" dirty="0" smtClean="0">
              <a:latin typeface="Helvetica"/>
              <a:cs typeface="Helvetica"/>
            </a:endParaRPr>
          </a:p>
          <a:p>
            <a:pPr marL="742950" lvl="1" indent="-285750">
              <a:buFont typeface="Arial"/>
              <a:buChar char="•"/>
            </a:pPr>
            <a:endParaRPr lang="en-US" dirty="0">
              <a:latin typeface="Helvetica"/>
              <a:cs typeface="Helvetica"/>
            </a:endParaRPr>
          </a:p>
          <a:p>
            <a:endParaRPr lang="en-US" dirty="0"/>
          </a:p>
        </p:txBody>
      </p:sp>
    </p:spTree>
    <p:extLst>
      <p:ext uri="{BB962C8B-B14F-4D97-AF65-F5344CB8AC3E}">
        <p14:creationId xmlns:p14="http://schemas.microsoft.com/office/powerpoint/2010/main" val="169487505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dirty="0" smtClean="0"/>
              <a:t> </a:t>
            </a:r>
            <a:r>
              <a:rPr lang="en-US" sz="3600" dirty="0" smtClean="0">
                <a:solidFill>
                  <a:srgbClr val="006666"/>
                </a:solidFill>
              </a:rPr>
              <a:t>Libraries…</a:t>
            </a:r>
          </a:p>
        </p:txBody>
      </p:sp>
      <p:sp>
        <p:nvSpPr>
          <p:cNvPr id="37891" name="Content Placeholder 2"/>
          <p:cNvSpPr>
            <a:spLocks noGrp="1"/>
          </p:cNvSpPr>
          <p:nvPr>
            <p:ph idx="1"/>
          </p:nvPr>
        </p:nvSpPr>
        <p:spPr/>
        <p:txBody>
          <a:bodyPr/>
          <a:lstStyle/>
          <a:p>
            <a:r>
              <a:rPr lang="en-US" sz="3200" dirty="0" smtClean="0"/>
              <a:t>facilitate interdisciplinary work, data access, and knowledge sharing through new services</a:t>
            </a:r>
          </a:p>
          <a:p>
            <a:r>
              <a:rPr lang="en-US" sz="3200" dirty="0" smtClean="0"/>
              <a:t>Can take a leadership role in education and services relating to </a:t>
            </a:r>
            <a:r>
              <a:rPr lang="en-US" sz="3200" b="1" dirty="0" smtClean="0"/>
              <a:t>research data, open access, and enabling collaborative scholarship</a:t>
            </a:r>
          </a:p>
        </p:txBody>
      </p:sp>
      <p:sp>
        <p:nvSpPr>
          <p:cNvPr id="37892" name="Text Box 4"/>
          <p:cNvSpPr txBox="1">
            <a:spLocks noChangeArrowheads="1"/>
          </p:cNvSpPr>
          <p:nvPr/>
        </p:nvSpPr>
        <p:spPr bwMode="auto">
          <a:xfrm>
            <a:off x="288925" y="6132513"/>
            <a:ext cx="1016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r>
              <a:rPr lang="en-US" sz="1000" b="1"/>
              <a:t>Carol Tenopir</a:t>
            </a:r>
          </a:p>
          <a:p>
            <a:endParaRPr lang="en-US" b="1"/>
          </a:p>
        </p:txBody>
      </p:sp>
      <p:cxnSp>
        <p:nvCxnSpPr>
          <p:cNvPr id="5" name="Straight Connector 4"/>
          <p:cNvCxnSpPr/>
          <p:nvPr/>
        </p:nvCxnSpPr>
        <p:spPr bwMode="auto">
          <a:xfrm>
            <a:off x="381000" y="1524000"/>
            <a:ext cx="8382000" cy="0"/>
          </a:xfrm>
          <a:prstGeom prst="line">
            <a:avLst/>
          </a:prstGeom>
          <a:solidFill>
            <a:schemeClr val="accent1"/>
          </a:solidFill>
          <a:ln w="31750" cap="flat" cmpd="sng" algn="ctr">
            <a:solidFill>
              <a:srgbClr val="006666"/>
            </a:solidFill>
            <a:prstDash val="solid"/>
            <a:round/>
            <a:headEnd type="none" w="med" len="med"/>
            <a:tailEnd type="none" w="med" len="med"/>
          </a:ln>
          <a:effectLst/>
        </p:spPr>
      </p:cxnSp>
    </p:spTree>
    <p:extLst>
      <p:ext uri="{BB962C8B-B14F-4D97-AF65-F5344CB8AC3E}">
        <p14:creationId xmlns:p14="http://schemas.microsoft.com/office/powerpoint/2010/main" val="2823697690"/>
      </p:ext>
    </p:extLst>
  </p:cSld>
  <p:clrMapOvr>
    <a:masterClrMapping/>
  </p:clrMapOvr>
  <p:timing>
    <p:tnLst>
      <p:par>
        <p:cTn id="1" dur="indefinite" restart="never" nodeType="tmRoot"/>
      </p:par>
    </p:tnLst>
  </p:timing>
</p:sld>
</file>

<file path=ppt/theme/theme1.xml><?xml version="1.0" encoding="utf-8"?>
<a:theme xmlns:a="http://schemas.openxmlformats.org/drawingml/2006/main" name="2_Template for pie charts">
  <a:themeElements>
    <a:clrScheme name="Custom 1">
      <a:dk1>
        <a:sysClr val="windowText" lastClr="000000"/>
      </a:dk1>
      <a:lt1>
        <a:sysClr val="window" lastClr="FFFFFF"/>
      </a:lt1>
      <a:dk2>
        <a:srgbClr val="646B86"/>
      </a:dk2>
      <a:lt2>
        <a:srgbClr val="C5D1D7"/>
      </a:lt2>
      <a:accent1>
        <a:srgbClr val="007AA0"/>
      </a:accent1>
      <a:accent2>
        <a:srgbClr val="A8422A"/>
      </a:accent2>
      <a:accent3>
        <a:srgbClr val="648C60"/>
      </a:accent3>
      <a:accent4>
        <a:srgbClr val="FFE947"/>
      </a:accent4>
      <a:accent5>
        <a:srgbClr val="4B5064"/>
      </a:accent5>
      <a:accent6>
        <a:srgbClr val="88E2FF"/>
      </a:accent6>
      <a:hlink>
        <a:srgbClr val="FF0000"/>
      </a:hlink>
      <a:folHlink>
        <a:srgbClr val="4DD4FF"/>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6"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6"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5_DataON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Custom 1">
    <a:dk1>
      <a:sysClr val="windowText" lastClr="000000"/>
    </a:dk1>
    <a:lt1>
      <a:sysClr val="window" lastClr="FFFFFF"/>
    </a:lt1>
    <a:dk2>
      <a:srgbClr val="646B86"/>
    </a:dk2>
    <a:lt2>
      <a:srgbClr val="C5D1D7"/>
    </a:lt2>
    <a:accent1>
      <a:srgbClr val="007AA0"/>
    </a:accent1>
    <a:accent2>
      <a:srgbClr val="A8422A"/>
    </a:accent2>
    <a:accent3>
      <a:srgbClr val="648C60"/>
    </a:accent3>
    <a:accent4>
      <a:srgbClr val="FFE947"/>
    </a:accent4>
    <a:accent5>
      <a:srgbClr val="4B5064"/>
    </a:accent5>
    <a:accent6>
      <a:srgbClr val="88E2FF"/>
    </a:accent6>
    <a:hlink>
      <a:srgbClr val="FF0000"/>
    </a:hlink>
    <a:folHlink>
      <a:srgbClr val="4DD4FF"/>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12983</TotalTime>
  <Words>1607</Words>
  <Application>Microsoft Office PowerPoint</Application>
  <PresentationFormat>On-screen Show (4:3)</PresentationFormat>
  <Paragraphs>250</Paragraphs>
  <Slides>38</Slides>
  <Notes>34</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38</vt:i4>
      </vt:variant>
    </vt:vector>
  </HeadingPairs>
  <TitlesOfParts>
    <vt:vector size="52" baseType="lpstr">
      <vt:lpstr>ＭＳ Ｐゴシック</vt:lpstr>
      <vt:lpstr>Arial</vt:lpstr>
      <vt:lpstr>Calibri</vt:lpstr>
      <vt:lpstr>Cambria</vt:lpstr>
      <vt:lpstr>Candara</vt:lpstr>
      <vt:lpstr>Courier New</vt:lpstr>
      <vt:lpstr>Garamond</vt:lpstr>
      <vt:lpstr>Helvetica</vt:lpstr>
      <vt:lpstr>Noto Sans Symbols</vt:lpstr>
      <vt:lpstr>Source Sans Pro</vt:lpstr>
      <vt:lpstr>Times New Roman</vt:lpstr>
      <vt:lpstr>Titillium Web</vt:lpstr>
      <vt:lpstr>2_Template for pie charts</vt:lpstr>
      <vt:lpstr>5_DataONE</vt:lpstr>
      <vt:lpstr>E-Scholarship and New Roles for Research Libraries</vt:lpstr>
      <vt:lpstr>PowerPoint Presentation</vt:lpstr>
      <vt:lpstr>PowerPoint Presentation</vt:lpstr>
      <vt:lpstr>Areas transforming scholarship:</vt:lpstr>
      <vt:lpstr>Research Data Management</vt:lpstr>
      <vt:lpstr>DataONE Assessment of Stakeholders</vt:lpstr>
      <vt:lpstr>                          Data Lifecycle</vt:lpstr>
      <vt:lpstr>Researchers might…</vt:lpstr>
      <vt:lpstr>What metadata do you currently use to describe your data? (2014)</vt:lpstr>
      <vt:lpstr>Gap between willingness to share and accessibility (2014)</vt:lpstr>
      <vt:lpstr>Reasons for Not Making Data  Electronically Available (2014)</vt:lpstr>
      <vt:lpstr>Librarian &amp; Library Roles</vt:lpstr>
      <vt:lpstr>RDS offered by most  European libraries currently</vt:lpstr>
      <vt:lpstr>RDS offered in European libraries</vt:lpstr>
      <vt:lpstr>Research Data Services in libraries</vt:lpstr>
      <vt:lpstr>PowerPoint Presentation</vt:lpstr>
      <vt:lpstr>Pay It Forward: Imagining a Gold Open Access World</vt:lpstr>
      <vt:lpstr>“Pay It Forward” project: Attitudes and Knowledge about gold OA</vt:lpstr>
      <vt:lpstr>Wide Range of Opinions of Gold Open Access</vt:lpstr>
      <vt:lpstr>Range of Opinions</vt:lpstr>
      <vt:lpstr>Importance of Factors When Selecting Where to Publish*</vt:lpstr>
      <vt:lpstr>Open Access and libraries</vt:lpstr>
      <vt:lpstr>PowerPoint Presentation</vt:lpstr>
      <vt:lpstr>Growth in Co-Authorship</vt:lpstr>
      <vt:lpstr>Growth in Co-Authorships</vt:lpstr>
      <vt:lpstr>PowerPoint Presentation</vt:lpstr>
      <vt:lpstr>Beyond Downloads</vt:lpstr>
      <vt:lpstr>Beyond Downloads focus groups in US and UK and International Survey with 1000 responses</vt:lpstr>
      <vt:lpstr>PowerPoint Presentation</vt:lpstr>
      <vt:lpstr>PowerPoint Presentation</vt:lpstr>
      <vt:lpstr>Why do scholars share? Sharing...</vt:lpstr>
      <vt:lpstr>Their most recent full-text is shared …</vt:lpstr>
      <vt:lpstr>When working in a research group …</vt:lpstr>
      <vt:lpstr>PowerPoint Presentation</vt:lpstr>
      <vt:lpstr>But, library download counts may underestimate use, because when returning to an article …</vt:lpstr>
      <vt:lpstr>PowerPoint Presentation</vt:lpstr>
      <vt:lpstr>Libraries and sharing</vt:lpstr>
      <vt:lpstr> Libraries…</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Beyond Usage: Measuring Library Outcomes and Value</dc:title>
  <dc:creator>Kayce</dc:creator>
  <cp:lastModifiedBy>Tenopir, Carol</cp:lastModifiedBy>
  <cp:revision>415</cp:revision>
  <cp:lastPrinted>2016-10-10T07:59:42Z</cp:lastPrinted>
  <dcterms:created xsi:type="dcterms:W3CDTF">2011-11-11T21:52:18Z</dcterms:created>
  <dcterms:modified xsi:type="dcterms:W3CDTF">2019-06-20T12:39:18Z</dcterms:modified>
</cp:coreProperties>
</file>