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9" r:id="rId2"/>
  </p:sldIdLst>
  <p:sldSz cx="42062400" cy="32918400"/>
  <p:notesSz cx="6858000" cy="9144000"/>
  <p:defaultTextStyle>
    <a:defPPr>
      <a:defRPr lang="en-US"/>
    </a:defPPr>
    <a:lvl1pPr marL="0" algn="l" defTabSz="3598806" rtl="0" eaLnBrk="1" latinLnBrk="0" hangingPunct="1">
      <a:defRPr sz="7084" kern="1200">
        <a:solidFill>
          <a:schemeClr val="tx1"/>
        </a:solidFill>
        <a:latin typeface="+mn-lt"/>
        <a:ea typeface="+mn-ea"/>
        <a:cs typeface="+mn-cs"/>
      </a:defRPr>
    </a:lvl1pPr>
    <a:lvl2pPr marL="1799403" algn="l" defTabSz="3598806" rtl="0" eaLnBrk="1" latinLnBrk="0" hangingPunct="1">
      <a:defRPr sz="7084" kern="1200">
        <a:solidFill>
          <a:schemeClr val="tx1"/>
        </a:solidFill>
        <a:latin typeface="+mn-lt"/>
        <a:ea typeface="+mn-ea"/>
        <a:cs typeface="+mn-cs"/>
      </a:defRPr>
    </a:lvl2pPr>
    <a:lvl3pPr marL="3598806" algn="l" defTabSz="3598806" rtl="0" eaLnBrk="1" latinLnBrk="0" hangingPunct="1">
      <a:defRPr sz="7084" kern="1200">
        <a:solidFill>
          <a:schemeClr val="tx1"/>
        </a:solidFill>
        <a:latin typeface="+mn-lt"/>
        <a:ea typeface="+mn-ea"/>
        <a:cs typeface="+mn-cs"/>
      </a:defRPr>
    </a:lvl3pPr>
    <a:lvl4pPr marL="5398210" algn="l" defTabSz="3598806" rtl="0" eaLnBrk="1" latinLnBrk="0" hangingPunct="1">
      <a:defRPr sz="7084" kern="1200">
        <a:solidFill>
          <a:schemeClr val="tx1"/>
        </a:solidFill>
        <a:latin typeface="+mn-lt"/>
        <a:ea typeface="+mn-ea"/>
        <a:cs typeface="+mn-cs"/>
      </a:defRPr>
    </a:lvl4pPr>
    <a:lvl5pPr marL="7197614" algn="l" defTabSz="3598806" rtl="0" eaLnBrk="1" latinLnBrk="0" hangingPunct="1">
      <a:defRPr sz="7084" kern="1200">
        <a:solidFill>
          <a:schemeClr val="tx1"/>
        </a:solidFill>
        <a:latin typeface="+mn-lt"/>
        <a:ea typeface="+mn-ea"/>
        <a:cs typeface="+mn-cs"/>
      </a:defRPr>
    </a:lvl5pPr>
    <a:lvl6pPr marL="8997017" algn="l" defTabSz="3598806" rtl="0" eaLnBrk="1" latinLnBrk="0" hangingPunct="1">
      <a:defRPr sz="7084" kern="1200">
        <a:solidFill>
          <a:schemeClr val="tx1"/>
        </a:solidFill>
        <a:latin typeface="+mn-lt"/>
        <a:ea typeface="+mn-ea"/>
        <a:cs typeface="+mn-cs"/>
      </a:defRPr>
    </a:lvl6pPr>
    <a:lvl7pPr marL="10796420" algn="l" defTabSz="3598806" rtl="0" eaLnBrk="1" latinLnBrk="0" hangingPunct="1">
      <a:defRPr sz="7084" kern="1200">
        <a:solidFill>
          <a:schemeClr val="tx1"/>
        </a:solidFill>
        <a:latin typeface="+mn-lt"/>
        <a:ea typeface="+mn-ea"/>
        <a:cs typeface="+mn-cs"/>
      </a:defRPr>
    </a:lvl7pPr>
    <a:lvl8pPr marL="12595823" algn="l" defTabSz="3598806" rtl="0" eaLnBrk="1" latinLnBrk="0" hangingPunct="1">
      <a:defRPr sz="7084" kern="1200">
        <a:solidFill>
          <a:schemeClr val="tx1"/>
        </a:solidFill>
        <a:latin typeface="+mn-lt"/>
        <a:ea typeface="+mn-ea"/>
        <a:cs typeface="+mn-cs"/>
      </a:defRPr>
    </a:lvl8pPr>
    <a:lvl9pPr marL="14395228" algn="l" defTabSz="3598806" rtl="0" eaLnBrk="1" latinLnBrk="0" hangingPunct="1">
      <a:defRPr sz="708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42C2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7647" autoAdjust="0"/>
    <p:restoredTop sz="94660"/>
  </p:normalViewPr>
  <p:slideViewPr>
    <p:cSldViewPr snapToGrid="0">
      <p:cViewPr varScale="1">
        <p:scale>
          <a:sx n="16" d="100"/>
          <a:sy n="16" d="100"/>
        </p:scale>
        <p:origin x="165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../embeddings/oleObject1.bin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n-US" sz="2800" b="1" baseline="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well do you speak English?</a:t>
            </a:r>
            <a:endParaRPr lang="en-US" sz="2800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Poor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Sheet1!$B$2:$B$3</c:f>
              <c:numCache>
                <c:formatCode>0.0%</c:formatCode>
                <c:ptCount val="2"/>
                <c:pt idx="0">
                  <c:v>0.48199999999999998</c:v>
                </c:pt>
                <c:pt idx="1">
                  <c:v>0.372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Fair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Sheet1!$C$2:$C$3</c:f>
              <c:numCache>
                <c:formatCode>0.0%</c:formatCode>
                <c:ptCount val="2"/>
                <c:pt idx="0">
                  <c:v>0.191</c:v>
                </c:pt>
                <c:pt idx="1">
                  <c:v>0.20899999999999999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Good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Sheet1!$D$2:$D$3</c:f>
              <c:numCache>
                <c:formatCode>0.0%</c:formatCode>
                <c:ptCount val="2"/>
                <c:pt idx="0">
                  <c:v>0.248</c:v>
                </c:pt>
                <c:pt idx="1">
                  <c:v>0.30199999999999999</c:v>
                </c:pt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Excellent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rgbClr val="002060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Sheet1!$A$2:$A$3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Sheet1!$E$2:$E$3</c:f>
              <c:numCache>
                <c:formatCode>0.0%</c:formatCode>
                <c:ptCount val="2"/>
                <c:pt idx="0">
                  <c:v>7.9000000000000001E-2</c:v>
                </c:pt>
                <c:pt idx="1">
                  <c:v>0.11600000000000001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1288608"/>
        <c:axId val="331289000"/>
      </c:barChart>
      <c:catAx>
        <c:axId val="33128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31289000"/>
        <c:crosses val="autoZero"/>
        <c:auto val="1"/>
        <c:lblAlgn val="ctr"/>
        <c:lblOffset val="100"/>
        <c:noMultiLvlLbl val="0"/>
      </c:catAx>
      <c:valAx>
        <c:axId val="331289000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331288608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38100"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3000" dirty="0">
                <a:solidFill>
                  <a:srgbClr val="002060"/>
                </a:solidFill>
                <a:latin typeface="Miriam" panose="020B0502050101010101" pitchFamily="34" charset="-79"/>
                <a:cs typeface="Miriam" panose="020B0502050101010101" pitchFamily="34" charset="-79"/>
              </a:rPr>
              <a:t>How often do you let relatives know about your problems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cap="all" spc="120" normalizeH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25400">
          <a:noFill/>
        </a:ln>
        <a:effectLst/>
        <a:sp3d/>
      </c:spPr>
    </c:floor>
    <c:sideWall>
      <c:thickness val="0"/>
      <c:spPr>
        <a:noFill/>
        <a:ln w="25400">
          <a:noFill/>
        </a:ln>
        <a:effectLst/>
        <a:sp3d/>
      </c:spPr>
    </c:sideWall>
    <c:backWall>
      <c:thickness val="0"/>
      <c:spPr>
        <a:noFill/>
        <a:ln w="381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1.6769940148407412E-2"/>
          <c:y val="0.19011925895189116"/>
          <c:w val="0.53427632690462123"/>
          <c:h val="0.7340548902668994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Sheet1!$B$14</c:f>
              <c:strCache>
                <c:ptCount val="1"/>
                <c:pt idx="0">
                  <c:v>Always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Sheet1!$C$13:$D$13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Sheet1!$C$14:$D$14</c:f>
              <c:numCache>
                <c:formatCode>0.0%</c:formatCode>
                <c:ptCount val="2"/>
                <c:pt idx="0">
                  <c:v>0.53800000000000003</c:v>
                </c:pt>
                <c:pt idx="1">
                  <c:v>0.44800000000000001</c:v>
                </c:pt>
              </c:numCache>
            </c:numRef>
          </c:val>
        </c:ser>
        <c:ser>
          <c:idx val="1"/>
          <c:order val="1"/>
          <c:tx>
            <c:strRef>
              <c:f>Sheet1!$B$15</c:f>
              <c:strCache>
                <c:ptCount val="1"/>
                <c:pt idx="0">
                  <c:v>Most of the time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Sheet1!$C$13:$D$13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Sheet1!$C$15:$D$15</c:f>
              <c:numCache>
                <c:formatCode>0.0%</c:formatCode>
                <c:ptCount val="2"/>
                <c:pt idx="0">
                  <c:v>0.26700000000000002</c:v>
                </c:pt>
                <c:pt idx="1">
                  <c:v>0.20699999999999999</c:v>
                </c:pt>
              </c:numCache>
            </c:numRef>
          </c:val>
        </c:ser>
        <c:ser>
          <c:idx val="2"/>
          <c:order val="2"/>
          <c:tx>
            <c:strRef>
              <c:f>Sheet1!$B$16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Sheet1!$C$13:$D$13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Sheet1!$C$16:$D$16</c:f>
              <c:numCache>
                <c:formatCode>0.0%</c:formatCode>
                <c:ptCount val="2"/>
                <c:pt idx="0">
                  <c:v>0.127</c:v>
                </c:pt>
                <c:pt idx="1">
                  <c:v>0.27600000000000002</c:v>
                </c:pt>
              </c:numCache>
            </c:numRef>
          </c:val>
        </c:ser>
        <c:ser>
          <c:idx val="3"/>
          <c:order val="3"/>
          <c:tx>
            <c:strRef>
              <c:f>Sheet1!$B$17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0.10219255199054142"/>
                  <c:y val="-2.822115133690153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12904040404040404"/>
                  <c:y val="1.81068170203945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rgbClr val="00206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Sheet1!$C$13:$D$13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Sheet1!$C$17:$D$17</c:f>
              <c:numCache>
                <c:formatCode>0.0%</c:formatCode>
                <c:ptCount val="2"/>
                <c:pt idx="0">
                  <c:v>5.8999999999999997E-2</c:v>
                </c:pt>
                <c:pt idx="1">
                  <c:v>0</c:v>
                </c:pt>
              </c:numCache>
            </c:numRef>
          </c:val>
        </c:ser>
        <c:ser>
          <c:idx val="4"/>
          <c:order val="4"/>
          <c:tx>
            <c:strRef>
              <c:f>Sheet1!$B$18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3.007310036658641E-3"/>
                  <c:y val="-3.376928965244061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7777777777777776E-2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Sheet1!$C$13:$D$13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Sheet1!$C$18:$D$18</c:f>
              <c:numCache>
                <c:formatCode>0.0%</c:formatCode>
                <c:ptCount val="2"/>
                <c:pt idx="0">
                  <c:v>8.0000000000000002E-3</c:v>
                </c:pt>
                <c:pt idx="1">
                  <c:v>6.9000000000000006E-2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331282728"/>
        <c:axId val="331283120"/>
        <c:axId val="0"/>
      </c:bar3DChart>
      <c:catAx>
        <c:axId val="331282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all" spc="120" normalizeH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31283120"/>
        <c:crosses val="autoZero"/>
        <c:auto val="1"/>
        <c:lblAlgn val="ctr"/>
        <c:lblOffset val="100"/>
        <c:noMultiLvlLbl val="0"/>
      </c:catAx>
      <c:valAx>
        <c:axId val="331283120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3312827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38100">
      <a:solidFill>
        <a:srgbClr val="242852">
          <a:lumMod val="50000"/>
        </a:srgbClr>
      </a:solidFill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 w="25400"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7.6696686711568325E-3"/>
          <c:y val="1.2226116549535107E-4"/>
          <c:w val="0.99233027573956978"/>
          <c:h val="0.90304476077118134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Sheet1!$B$33</c:f>
              <c:strCache>
                <c:ptCount val="1"/>
                <c:pt idx="0">
                  <c:v>Always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Sheet1!$C$32:$D$32</c:f>
              <c:strCache>
                <c:ptCount val="2"/>
                <c:pt idx="0">
                  <c:v>Asian</c:v>
                </c:pt>
                <c:pt idx="1">
                  <c:v>Latino</c:v>
                </c:pt>
              </c:strCache>
            </c:strRef>
          </c:cat>
          <c:val>
            <c:numRef>
              <c:f>Sheet1!$C$33:$D$33</c:f>
              <c:numCache>
                <c:formatCode>0.0%</c:formatCode>
                <c:ptCount val="2"/>
                <c:pt idx="0">
                  <c:v>0.45300000000000001</c:v>
                </c:pt>
                <c:pt idx="1">
                  <c:v>0.626</c:v>
                </c:pt>
              </c:numCache>
            </c:numRef>
          </c:val>
        </c:ser>
        <c:ser>
          <c:idx val="1"/>
          <c:order val="1"/>
          <c:tx>
            <c:strRef>
              <c:f>Sheet1!$B$34</c:f>
              <c:strCache>
                <c:ptCount val="1"/>
                <c:pt idx="0">
                  <c:v>Most of the time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Sheet1!$C$32:$D$32</c:f>
              <c:strCache>
                <c:ptCount val="2"/>
                <c:pt idx="0">
                  <c:v>Asian</c:v>
                </c:pt>
                <c:pt idx="1">
                  <c:v>Latino</c:v>
                </c:pt>
              </c:strCache>
            </c:strRef>
          </c:cat>
          <c:val>
            <c:numRef>
              <c:f>Sheet1!$C$34:$D$34</c:f>
              <c:numCache>
                <c:formatCode>0.0%</c:formatCode>
                <c:ptCount val="2"/>
                <c:pt idx="0">
                  <c:v>0.29299999999999998</c:v>
                </c:pt>
                <c:pt idx="1">
                  <c:v>0.217</c:v>
                </c:pt>
              </c:numCache>
            </c:numRef>
          </c:val>
        </c:ser>
        <c:ser>
          <c:idx val="2"/>
          <c:order val="2"/>
          <c:tx>
            <c:strRef>
              <c:f>Sheet1!$B$35</c:f>
              <c:strCache>
                <c:ptCount val="1"/>
                <c:pt idx="0">
                  <c:v>Sometimes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Sheet1!$C$32:$D$32</c:f>
              <c:strCache>
                <c:ptCount val="2"/>
                <c:pt idx="0">
                  <c:v>Asian</c:v>
                </c:pt>
                <c:pt idx="1">
                  <c:v>Latino</c:v>
                </c:pt>
              </c:strCache>
            </c:strRef>
          </c:cat>
          <c:val>
            <c:numRef>
              <c:f>Sheet1!$C$35:$D$35</c:f>
              <c:numCache>
                <c:formatCode>0.0%</c:formatCode>
                <c:ptCount val="2"/>
                <c:pt idx="0">
                  <c:v>0.18</c:v>
                </c:pt>
                <c:pt idx="1">
                  <c:v>9.6000000000000002E-2</c:v>
                </c:pt>
              </c:numCache>
            </c:numRef>
          </c:val>
        </c:ser>
        <c:ser>
          <c:idx val="3"/>
          <c:order val="3"/>
          <c:tx>
            <c:strRef>
              <c:f>Sheet1!$B$36</c:f>
              <c:strCache>
                <c:ptCount val="1"/>
                <c:pt idx="0">
                  <c:v>Rarely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0.15491106975199184"/>
                  <c:y val="-7.730939809019502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.27944347040051892"/>
                  <c:y val="-2.2659283012457457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000" b="1" i="0" u="none" strike="noStrike" kern="1200" baseline="0">
                      <a:solidFill>
                        <a:srgbClr val="00206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Sheet1!$C$32:$D$32</c:f>
              <c:strCache>
                <c:ptCount val="2"/>
                <c:pt idx="0">
                  <c:v>Asian</c:v>
                </c:pt>
                <c:pt idx="1">
                  <c:v>Latino</c:v>
                </c:pt>
              </c:strCache>
            </c:strRef>
          </c:cat>
          <c:val>
            <c:numRef>
              <c:f>Sheet1!$C$36:$D$36</c:f>
              <c:numCache>
                <c:formatCode>0.0%</c:formatCode>
                <c:ptCount val="2"/>
                <c:pt idx="0">
                  <c:v>5.2999999999999999E-2</c:v>
                </c:pt>
                <c:pt idx="1">
                  <c:v>5.1999999999999998E-2</c:v>
                </c:pt>
              </c:numCache>
            </c:numRef>
          </c:val>
        </c:ser>
        <c:ser>
          <c:idx val="4"/>
          <c:order val="4"/>
          <c:tx>
            <c:strRef>
              <c:f>Sheet1!$B$37</c:f>
              <c:strCache>
                <c:ptCount val="1"/>
                <c:pt idx="0">
                  <c:v>Never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5000000000000001E-2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1.6666666666666666E-2"/>
                  <c:y val="-3.703703703703703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Sheet1!$C$32:$D$32</c:f>
              <c:strCache>
                <c:ptCount val="2"/>
                <c:pt idx="0">
                  <c:v>Asian</c:v>
                </c:pt>
                <c:pt idx="1">
                  <c:v>Latino</c:v>
                </c:pt>
              </c:strCache>
            </c:strRef>
          </c:cat>
          <c:val>
            <c:numRef>
              <c:f>Sheet1!$C$37:$D$37</c:f>
              <c:numCache>
                <c:formatCode>0.0%</c:formatCode>
                <c:ptCount val="2"/>
                <c:pt idx="0">
                  <c:v>0.02</c:v>
                </c:pt>
                <c:pt idx="1">
                  <c:v>8.9999999999999993E-3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9"/>
        <c:shape val="box"/>
        <c:axId val="331284688"/>
        <c:axId val="331289392"/>
        <c:axId val="0"/>
      </c:bar3DChart>
      <c:catAx>
        <c:axId val="331284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all" spc="120" normalizeH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31289392"/>
        <c:crosses val="autoZero"/>
        <c:auto val="1"/>
        <c:lblAlgn val="ctr"/>
        <c:lblOffset val="100"/>
        <c:noMultiLvlLbl val="0"/>
      </c:catAx>
      <c:valAx>
        <c:axId val="331289392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33128468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Gender</a:t>
            </a:r>
          </a:p>
        </c:rich>
      </c:tx>
      <c:layout>
        <c:manualLayout>
          <c:xMode val="edge"/>
          <c:yMode val="edge"/>
          <c:x val="0.42680959987018102"/>
          <c:y val="0.1880969685035099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 w="25400"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Sheet1!$B$21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2.7777777777777779E-3"/>
                  <c:y val="0.120370370370370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2.7777777777777779E-3"/>
                  <c:y val="0.1203703703703703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Sheet1!$C$20:$D$20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Sheet1!$C$21:$D$21</c:f>
              <c:numCache>
                <c:formatCode>0.0%</c:formatCode>
                <c:ptCount val="2"/>
                <c:pt idx="0">
                  <c:v>0.56699999999999995</c:v>
                </c:pt>
                <c:pt idx="1">
                  <c:v>0.34899999999999998</c:v>
                </c:pt>
              </c:numCache>
            </c:numRef>
          </c:val>
        </c:ser>
        <c:ser>
          <c:idx val="1"/>
          <c:order val="1"/>
          <c:tx>
            <c:strRef>
              <c:f>Sheet1!$B$22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0"/>
                  <c:y val="9.25925925925925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0.111111111111111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Sheet1!$C$20:$D$20</c:f>
              <c:strCache>
                <c:ptCount val="2"/>
                <c:pt idx="0">
                  <c:v>Employed</c:v>
                </c:pt>
                <c:pt idx="1">
                  <c:v>Unemployed</c:v>
                </c:pt>
              </c:strCache>
            </c:strRef>
          </c:cat>
          <c:val>
            <c:numRef>
              <c:f>Sheet1!$C$22:$D$22</c:f>
              <c:numCache>
                <c:formatCode>0.0%</c:formatCode>
                <c:ptCount val="2"/>
                <c:pt idx="0">
                  <c:v>0.433</c:v>
                </c:pt>
                <c:pt idx="1">
                  <c:v>0.65100000000000002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31287824"/>
        <c:axId val="331279200"/>
        <c:axId val="0"/>
      </c:bar3DChart>
      <c:catAx>
        <c:axId val="331287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331279200"/>
        <c:crosses val="autoZero"/>
        <c:auto val="1"/>
        <c:lblAlgn val="ctr"/>
        <c:lblOffset val="100"/>
        <c:noMultiLvlLbl val="0"/>
      </c:catAx>
      <c:valAx>
        <c:axId val="331279200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331287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320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32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Unemployed by Race/Ethnicity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Sheet1!$D$29</c:f>
              <c:strCache>
                <c:ptCount val="1"/>
                <c:pt idx="0">
                  <c:v>Unemployed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Sheet1!$B$30:$B$31</c:f>
              <c:strCache>
                <c:ptCount val="2"/>
                <c:pt idx="0">
                  <c:v>Asian</c:v>
                </c:pt>
                <c:pt idx="1">
                  <c:v>Latino</c:v>
                </c:pt>
              </c:strCache>
            </c:strRef>
          </c:cat>
          <c:val>
            <c:numRef>
              <c:f>Sheet1!$D$30:$D$31</c:f>
              <c:numCache>
                <c:formatCode>0.0%</c:formatCode>
                <c:ptCount val="2"/>
                <c:pt idx="0">
                  <c:v>0.628</c:v>
                </c:pt>
                <c:pt idx="1">
                  <c:v>0.372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rtl="0">
            <a:defRPr sz="2400" b="0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800" b="1" i="0" u="none" strike="noStrike" kern="1200" spc="0" baseline="0">
                <a:solidFill>
                  <a:srgbClr val="00206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en-US" sz="2800" b="1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 Levels of Unemployed Group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1" i="0" u="none" strike="noStrike" kern="1200" spc="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chemeClr val="accent2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8.6213777595973429E-2"/>
                  <c:y val="8.6269876829084768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en-US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Sheet2!$B$1:$B$4</c:f>
              <c:strCache>
                <c:ptCount val="4"/>
                <c:pt idx="0">
                  <c:v>Did not complete high school</c:v>
                </c:pt>
                <c:pt idx="1">
                  <c:v>Completed high school</c:v>
                </c:pt>
                <c:pt idx="2">
                  <c:v>Some college/post-secondary training</c:v>
                </c:pt>
                <c:pt idx="3">
                  <c:v>4+ years college/post-secondary training</c:v>
                </c:pt>
              </c:strCache>
            </c:strRef>
          </c:cat>
          <c:val>
            <c:numRef>
              <c:f>Sheet2!$C$1:$C$4</c:f>
              <c:numCache>
                <c:formatCode>0.0%</c:formatCode>
                <c:ptCount val="4"/>
                <c:pt idx="0">
                  <c:v>0.11600000000000001</c:v>
                </c:pt>
                <c:pt idx="1">
                  <c:v>0.30199999999999999</c:v>
                </c:pt>
                <c:pt idx="2">
                  <c:v>0.186</c:v>
                </c:pt>
                <c:pt idx="3">
                  <c:v>0.39500000000000002</c:v>
                </c:pt>
              </c:numCache>
            </c:numRef>
          </c:val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rgbClr val="00206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1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8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154680" y="5387342"/>
            <a:ext cx="35753040" cy="11460480"/>
          </a:xfrm>
        </p:spPr>
        <p:txBody>
          <a:bodyPr anchor="b"/>
          <a:lstStyle>
            <a:lvl1pPr algn="ctr">
              <a:defRPr sz="27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57800" y="17289782"/>
            <a:ext cx="31546800" cy="7947658"/>
          </a:xfrm>
        </p:spPr>
        <p:txBody>
          <a:bodyPr/>
          <a:lstStyle>
            <a:lvl1pPr marL="0" indent="0" algn="ctr">
              <a:buNone/>
              <a:defRPr sz="11040"/>
            </a:lvl1pPr>
            <a:lvl2pPr marL="2103120" indent="0" algn="ctr">
              <a:buNone/>
              <a:defRPr sz="9200"/>
            </a:lvl2pPr>
            <a:lvl3pPr marL="4206240" indent="0" algn="ctr">
              <a:buNone/>
              <a:defRPr sz="8280"/>
            </a:lvl3pPr>
            <a:lvl4pPr marL="6309360" indent="0" algn="ctr">
              <a:buNone/>
              <a:defRPr sz="7360"/>
            </a:lvl4pPr>
            <a:lvl5pPr marL="8412480" indent="0" algn="ctr">
              <a:buNone/>
              <a:defRPr sz="7360"/>
            </a:lvl5pPr>
            <a:lvl6pPr marL="10515600" indent="0" algn="ctr">
              <a:buNone/>
              <a:defRPr sz="7360"/>
            </a:lvl6pPr>
            <a:lvl7pPr marL="12618720" indent="0" algn="ctr">
              <a:buNone/>
              <a:defRPr sz="7360"/>
            </a:lvl7pPr>
            <a:lvl8pPr marL="14721840" indent="0" algn="ctr">
              <a:buNone/>
              <a:defRPr sz="7360"/>
            </a:lvl8pPr>
            <a:lvl9pPr marL="16824960" indent="0" algn="ctr">
              <a:buNone/>
              <a:defRPr sz="736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50F69-16A9-42F0-B3BE-BE9FF30E557E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B2920-985A-406E-996F-4B42938F0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8880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50F69-16A9-42F0-B3BE-BE9FF30E557E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B2920-985A-406E-996F-4B42938F0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0963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69885" y="8206749"/>
            <a:ext cx="36278820" cy="13693138"/>
          </a:xfrm>
        </p:spPr>
        <p:txBody>
          <a:bodyPr anchor="b"/>
          <a:lstStyle>
            <a:lvl1pPr>
              <a:defRPr sz="27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69885" y="22029429"/>
            <a:ext cx="36278820" cy="7200898"/>
          </a:xfrm>
        </p:spPr>
        <p:txBody>
          <a:bodyPr/>
          <a:lstStyle>
            <a:lvl1pPr marL="0" indent="0">
              <a:buNone/>
              <a:defRPr sz="11040">
                <a:solidFill>
                  <a:schemeClr val="tx1"/>
                </a:solidFill>
              </a:defRPr>
            </a:lvl1pPr>
            <a:lvl2pPr marL="2103120" indent="0">
              <a:buNone/>
              <a:defRPr sz="9200">
                <a:solidFill>
                  <a:schemeClr val="tx1">
                    <a:tint val="75000"/>
                  </a:schemeClr>
                </a:solidFill>
              </a:defRPr>
            </a:lvl2pPr>
            <a:lvl3pPr marL="4206240" indent="0">
              <a:buNone/>
              <a:defRPr sz="8280">
                <a:solidFill>
                  <a:schemeClr val="tx1">
                    <a:tint val="75000"/>
                  </a:schemeClr>
                </a:solidFill>
              </a:defRPr>
            </a:lvl3pPr>
            <a:lvl4pPr marL="6309360" indent="0">
              <a:buNone/>
              <a:defRPr sz="7360">
                <a:solidFill>
                  <a:schemeClr val="tx1">
                    <a:tint val="75000"/>
                  </a:schemeClr>
                </a:solidFill>
              </a:defRPr>
            </a:lvl4pPr>
            <a:lvl5pPr marL="8412480" indent="0">
              <a:buNone/>
              <a:defRPr sz="7360">
                <a:solidFill>
                  <a:schemeClr val="tx1">
                    <a:tint val="75000"/>
                  </a:schemeClr>
                </a:solidFill>
              </a:defRPr>
            </a:lvl5pPr>
            <a:lvl6pPr marL="10515600" indent="0">
              <a:buNone/>
              <a:defRPr sz="7360">
                <a:solidFill>
                  <a:schemeClr val="tx1">
                    <a:tint val="75000"/>
                  </a:schemeClr>
                </a:solidFill>
              </a:defRPr>
            </a:lvl6pPr>
            <a:lvl7pPr marL="12618720" indent="0">
              <a:buNone/>
              <a:defRPr sz="7360">
                <a:solidFill>
                  <a:schemeClr val="tx1">
                    <a:tint val="75000"/>
                  </a:schemeClr>
                </a:solidFill>
              </a:defRPr>
            </a:lvl7pPr>
            <a:lvl8pPr marL="14721840" indent="0">
              <a:buNone/>
              <a:defRPr sz="7360">
                <a:solidFill>
                  <a:schemeClr val="tx1">
                    <a:tint val="75000"/>
                  </a:schemeClr>
                </a:solidFill>
              </a:defRPr>
            </a:lvl8pPr>
            <a:lvl9pPr marL="16824960" indent="0">
              <a:buNone/>
              <a:defRPr sz="736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50F69-16A9-42F0-B3BE-BE9FF30E557E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B2920-985A-406E-996F-4B42938F0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4724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891790" y="8763000"/>
            <a:ext cx="17876520" cy="208864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1294090" y="8763000"/>
            <a:ext cx="17876520" cy="208864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50F69-16A9-42F0-B3BE-BE9FF30E557E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B2920-985A-406E-996F-4B42938F0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198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269" y="1752607"/>
            <a:ext cx="36278820" cy="6362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7273" y="8069582"/>
            <a:ext cx="17794364" cy="3954778"/>
          </a:xfrm>
        </p:spPr>
        <p:txBody>
          <a:bodyPr anchor="b"/>
          <a:lstStyle>
            <a:lvl1pPr marL="0" indent="0">
              <a:buNone/>
              <a:defRPr sz="11040" b="1"/>
            </a:lvl1pPr>
            <a:lvl2pPr marL="2103120" indent="0">
              <a:buNone/>
              <a:defRPr sz="9200" b="1"/>
            </a:lvl2pPr>
            <a:lvl3pPr marL="4206240" indent="0">
              <a:buNone/>
              <a:defRPr sz="8280" b="1"/>
            </a:lvl3pPr>
            <a:lvl4pPr marL="6309360" indent="0">
              <a:buNone/>
              <a:defRPr sz="7360" b="1"/>
            </a:lvl4pPr>
            <a:lvl5pPr marL="8412480" indent="0">
              <a:buNone/>
              <a:defRPr sz="7360" b="1"/>
            </a:lvl5pPr>
            <a:lvl6pPr marL="10515600" indent="0">
              <a:buNone/>
              <a:defRPr sz="7360" b="1"/>
            </a:lvl6pPr>
            <a:lvl7pPr marL="12618720" indent="0">
              <a:buNone/>
              <a:defRPr sz="7360" b="1"/>
            </a:lvl7pPr>
            <a:lvl8pPr marL="14721840" indent="0">
              <a:buNone/>
              <a:defRPr sz="7360" b="1"/>
            </a:lvl8pPr>
            <a:lvl9pPr marL="16824960" indent="0">
              <a:buNone/>
              <a:defRPr sz="7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897273" y="12024360"/>
            <a:ext cx="17794364" cy="176860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1294092" y="8069582"/>
            <a:ext cx="17881999" cy="3954778"/>
          </a:xfrm>
        </p:spPr>
        <p:txBody>
          <a:bodyPr anchor="b"/>
          <a:lstStyle>
            <a:lvl1pPr marL="0" indent="0">
              <a:buNone/>
              <a:defRPr sz="11040" b="1"/>
            </a:lvl1pPr>
            <a:lvl2pPr marL="2103120" indent="0">
              <a:buNone/>
              <a:defRPr sz="9200" b="1"/>
            </a:lvl2pPr>
            <a:lvl3pPr marL="4206240" indent="0">
              <a:buNone/>
              <a:defRPr sz="8280" b="1"/>
            </a:lvl3pPr>
            <a:lvl4pPr marL="6309360" indent="0">
              <a:buNone/>
              <a:defRPr sz="7360" b="1"/>
            </a:lvl4pPr>
            <a:lvl5pPr marL="8412480" indent="0">
              <a:buNone/>
              <a:defRPr sz="7360" b="1"/>
            </a:lvl5pPr>
            <a:lvl6pPr marL="10515600" indent="0">
              <a:buNone/>
              <a:defRPr sz="7360" b="1"/>
            </a:lvl6pPr>
            <a:lvl7pPr marL="12618720" indent="0">
              <a:buNone/>
              <a:defRPr sz="7360" b="1"/>
            </a:lvl7pPr>
            <a:lvl8pPr marL="14721840" indent="0">
              <a:buNone/>
              <a:defRPr sz="7360" b="1"/>
            </a:lvl8pPr>
            <a:lvl9pPr marL="16824960" indent="0">
              <a:buNone/>
              <a:defRPr sz="736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1294092" y="12024360"/>
            <a:ext cx="17881999" cy="176860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50F69-16A9-42F0-B3BE-BE9FF30E557E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B2920-985A-406E-996F-4B42938F0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292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50F69-16A9-42F0-B3BE-BE9FF30E557E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B2920-985A-406E-996F-4B42938F0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26678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50F69-16A9-42F0-B3BE-BE9FF30E557E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B2920-985A-406E-996F-4B42938F0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021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269" y="2194560"/>
            <a:ext cx="13566219" cy="7680960"/>
          </a:xfrm>
        </p:spPr>
        <p:txBody>
          <a:bodyPr anchor="b"/>
          <a:lstStyle>
            <a:lvl1pPr>
              <a:defRPr sz="14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881999" y="4739647"/>
            <a:ext cx="21294090" cy="23393400"/>
          </a:xfrm>
        </p:spPr>
        <p:txBody>
          <a:bodyPr/>
          <a:lstStyle>
            <a:lvl1pPr>
              <a:defRPr sz="14720"/>
            </a:lvl1pPr>
            <a:lvl2pPr>
              <a:defRPr sz="12880"/>
            </a:lvl2pPr>
            <a:lvl3pPr>
              <a:defRPr sz="11040"/>
            </a:lvl3pPr>
            <a:lvl4pPr>
              <a:defRPr sz="9200"/>
            </a:lvl4pPr>
            <a:lvl5pPr>
              <a:defRPr sz="9200"/>
            </a:lvl5pPr>
            <a:lvl6pPr>
              <a:defRPr sz="9200"/>
            </a:lvl6pPr>
            <a:lvl7pPr>
              <a:defRPr sz="9200"/>
            </a:lvl7pPr>
            <a:lvl8pPr>
              <a:defRPr sz="9200"/>
            </a:lvl8pPr>
            <a:lvl9pPr>
              <a:defRPr sz="9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97269" y="9875520"/>
            <a:ext cx="13566219" cy="18295622"/>
          </a:xfrm>
        </p:spPr>
        <p:txBody>
          <a:bodyPr/>
          <a:lstStyle>
            <a:lvl1pPr marL="0" indent="0">
              <a:buNone/>
              <a:defRPr sz="7360"/>
            </a:lvl1pPr>
            <a:lvl2pPr marL="2103120" indent="0">
              <a:buNone/>
              <a:defRPr sz="6440"/>
            </a:lvl2pPr>
            <a:lvl3pPr marL="4206240" indent="0">
              <a:buNone/>
              <a:defRPr sz="5520"/>
            </a:lvl3pPr>
            <a:lvl4pPr marL="6309360" indent="0">
              <a:buNone/>
              <a:defRPr sz="4600"/>
            </a:lvl4pPr>
            <a:lvl5pPr marL="8412480" indent="0">
              <a:buNone/>
              <a:defRPr sz="4600"/>
            </a:lvl5pPr>
            <a:lvl6pPr marL="10515600" indent="0">
              <a:buNone/>
              <a:defRPr sz="4600"/>
            </a:lvl6pPr>
            <a:lvl7pPr marL="12618720" indent="0">
              <a:buNone/>
              <a:defRPr sz="4600"/>
            </a:lvl7pPr>
            <a:lvl8pPr marL="14721840" indent="0">
              <a:buNone/>
              <a:defRPr sz="4600"/>
            </a:lvl8pPr>
            <a:lvl9pPr marL="16824960" indent="0">
              <a:buNone/>
              <a:defRPr sz="4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50F69-16A9-42F0-B3BE-BE9FF30E557E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B2920-985A-406E-996F-4B42938F0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5128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7269" y="2194560"/>
            <a:ext cx="13566219" cy="7680960"/>
          </a:xfrm>
        </p:spPr>
        <p:txBody>
          <a:bodyPr anchor="b"/>
          <a:lstStyle>
            <a:lvl1pPr>
              <a:defRPr sz="1472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7881999" y="4739647"/>
            <a:ext cx="21294090" cy="23393400"/>
          </a:xfrm>
        </p:spPr>
        <p:txBody>
          <a:bodyPr anchor="t"/>
          <a:lstStyle>
            <a:lvl1pPr marL="0" indent="0">
              <a:buNone/>
              <a:defRPr sz="14720"/>
            </a:lvl1pPr>
            <a:lvl2pPr marL="2103120" indent="0">
              <a:buNone/>
              <a:defRPr sz="12880"/>
            </a:lvl2pPr>
            <a:lvl3pPr marL="4206240" indent="0">
              <a:buNone/>
              <a:defRPr sz="11040"/>
            </a:lvl3pPr>
            <a:lvl4pPr marL="6309360" indent="0">
              <a:buNone/>
              <a:defRPr sz="9200"/>
            </a:lvl4pPr>
            <a:lvl5pPr marL="8412480" indent="0">
              <a:buNone/>
              <a:defRPr sz="9200"/>
            </a:lvl5pPr>
            <a:lvl6pPr marL="10515600" indent="0">
              <a:buNone/>
              <a:defRPr sz="9200"/>
            </a:lvl6pPr>
            <a:lvl7pPr marL="12618720" indent="0">
              <a:buNone/>
              <a:defRPr sz="9200"/>
            </a:lvl7pPr>
            <a:lvl8pPr marL="14721840" indent="0">
              <a:buNone/>
              <a:defRPr sz="9200"/>
            </a:lvl8pPr>
            <a:lvl9pPr marL="16824960" indent="0">
              <a:buNone/>
              <a:defRPr sz="92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897269" y="9875520"/>
            <a:ext cx="13566219" cy="18295622"/>
          </a:xfrm>
        </p:spPr>
        <p:txBody>
          <a:bodyPr/>
          <a:lstStyle>
            <a:lvl1pPr marL="0" indent="0">
              <a:buNone/>
              <a:defRPr sz="7360"/>
            </a:lvl1pPr>
            <a:lvl2pPr marL="2103120" indent="0">
              <a:buNone/>
              <a:defRPr sz="6440"/>
            </a:lvl2pPr>
            <a:lvl3pPr marL="4206240" indent="0">
              <a:buNone/>
              <a:defRPr sz="5520"/>
            </a:lvl3pPr>
            <a:lvl4pPr marL="6309360" indent="0">
              <a:buNone/>
              <a:defRPr sz="4600"/>
            </a:lvl4pPr>
            <a:lvl5pPr marL="8412480" indent="0">
              <a:buNone/>
              <a:defRPr sz="4600"/>
            </a:lvl5pPr>
            <a:lvl6pPr marL="10515600" indent="0">
              <a:buNone/>
              <a:defRPr sz="4600"/>
            </a:lvl6pPr>
            <a:lvl7pPr marL="12618720" indent="0">
              <a:buNone/>
              <a:defRPr sz="4600"/>
            </a:lvl7pPr>
            <a:lvl8pPr marL="14721840" indent="0">
              <a:buNone/>
              <a:defRPr sz="4600"/>
            </a:lvl8pPr>
            <a:lvl9pPr marL="16824960" indent="0">
              <a:buNone/>
              <a:defRPr sz="4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50F69-16A9-42F0-B3BE-BE9FF30E557E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B2920-985A-406E-996F-4B42938F0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69297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50F69-16A9-42F0-B3BE-BE9FF30E557E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B2920-985A-406E-996F-4B42938F0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091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0100907" y="1752600"/>
            <a:ext cx="9069705" cy="2789682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1792" y="1752600"/>
            <a:ext cx="26683335" cy="2789682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650F69-16A9-42F0-B3BE-BE9FF30E557E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DB2920-985A-406E-996F-4B42938F0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40380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10000"/>
            <a:duotone>
              <a:prstClr val="black"/>
              <a:schemeClr val="accent1">
                <a:tint val="45000"/>
                <a:satMod val="400000"/>
              </a:schemeClr>
            </a:duotone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891790" y="1752607"/>
            <a:ext cx="3627882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1790" y="8763000"/>
            <a:ext cx="3627882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891790" y="30510487"/>
            <a:ext cx="94640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650F69-16A9-42F0-B3BE-BE9FF30E557E}" type="datetimeFigureOut">
              <a:rPr lang="en-US" smtClean="0"/>
              <a:t>4/6/2015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933170" y="30510487"/>
            <a:ext cx="141960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9706570" y="30510487"/>
            <a:ext cx="94640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52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DB2920-985A-406E-996F-4B42938F0CE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52294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4206240" rtl="0" eaLnBrk="1" latinLnBrk="0" hangingPunct="1">
        <a:lnSpc>
          <a:spcPct val="90000"/>
        </a:lnSpc>
        <a:spcBef>
          <a:spcPct val="0"/>
        </a:spcBef>
        <a:buNone/>
        <a:defRPr sz="202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051560" indent="-1051560" algn="l" defTabSz="4206240" rtl="0" eaLnBrk="1" latinLnBrk="0" hangingPunct="1">
        <a:lnSpc>
          <a:spcPct val="90000"/>
        </a:lnSpc>
        <a:spcBef>
          <a:spcPts val="4600"/>
        </a:spcBef>
        <a:buFont typeface="Arial" panose="020B0604020202020204" pitchFamily="34" charset="0"/>
        <a:buChar char="•"/>
        <a:defRPr sz="12880" kern="1200">
          <a:solidFill>
            <a:schemeClr val="tx1"/>
          </a:solidFill>
          <a:latin typeface="+mn-lt"/>
          <a:ea typeface="+mn-ea"/>
          <a:cs typeface="+mn-cs"/>
        </a:defRPr>
      </a:lvl1pPr>
      <a:lvl2pPr marL="315468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11040" kern="1200">
          <a:solidFill>
            <a:schemeClr val="tx1"/>
          </a:solidFill>
          <a:latin typeface="+mn-lt"/>
          <a:ea typeface="+mn-ea"/>
          <a:cs typeface="+mn-cs"/>
        </a:defRPr>
      </a:lvl2pPr>
      <a:lvl3pPr marL="525780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9200" kern="1200">
          <a:solidFill>
            <a:schemeClr val="tx1"/>
          </a:solidFill>
          <a:latin typeface="+mn-lt"/>
          <a:ea typeface="+mn-ea"/>
          <a:cs typeface="+mn-cs"/>
        </a:defRPr>
      </a:lvl3pPr>
      <a:lvl4pPr marL="736092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8280" kern="1200">
          <a:solidFill>
            <a:schemeClr val="tx1"/>
          </a:solidFill>
          <a:latin typeface="+mn-lt"/>
          <a:ea typeface="+mn-ea"/>
          <a:cs typeface="+mn-cs"/>
        </a:defRPr>
      </a:lvl4pPr>
      <a:lvl5pPr marL="946404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8280" kern="1200">
          <a:solidFill>
            <a:schemeClr val="tx1"/>
          </a:solidFill>
          <a:latin typeface="+mn-lt"/>
          <a:ea typeface="+mn-ea"/>
          <a:cs typeface="+mn-cs"/>
        </a:defRPr>
      </a:lvl5pPr>
      <a:lvl6pPr marL="1156716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8280" kern="1200">
          <a:solidFill>
            <a:schemeClr val="tx1"/>
          </a:solidFill>
          <a:latin typeface="+mn-lt"/>
          <a:ea typeface="+mn-ea"/>
          <a:cs typeface="+mn-cs"/>
        </a:defRPr>
      </a:lvl6pPr>
      <a:lvl7pPr marL="1367028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8280" kern="1200">
          <a:solidFill>
            <a:schemeClr val="tx1"/>
          </a:solidFill>
          <a:latin typeface="+mn-lt"/>
          <a:ea typeface="+mn-ea"/>
          <a:cs typeface="+mn-cs"/>
        </a:defRPr>
      </a:lvl7pPr>
      <a:lvl8pPr marL="1577340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8280" kern="1200">
          <a:solidFill>
            <a:schemeClr val="tx1"/>
          </a:solidFill>
          <a:latin typeface="+mn-lt"/>
          <a:ea typeface="+mn-ea"/>
          <a:cs typeface="+mn-cs"/>
        </a:defRPr>
      </a:lvl8pPr>
      <a:lvl9pPr marL="17876520" indent="-1051560" algn="l" defTabSz="4206240" rtl="0" eaLnBrk="1" latinLnBrk="0" hangingPunct="1">
        <a:lnSpc>
          <a:spcPct val="90000"/>
        </a:lnSpc>
        <a:spcBef>
          <a:spcPts val="2300"/>
        </a:spcBef>
        <a:buFont typeface="Arial" panose="020B0604020202020204" pitchFamily="34" charset="0"/>
        <a:buChar char="•"/>
        <a:defRPr sz="828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1pPr>
      <a:lvl2pPr marL="210312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2pPr>
      <a:lvl3pPr marL="420624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4pPr>
      <a:lvl5pPr marL="841248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5pPr>
      <a:lvl6pPr marL="1051560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6pPr>
      <a:lvl7pPr marL="1261872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7pPr>
      <a:lvl8pPr marL="1472184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8pPr>
      <a:lvl9pPr marL="16824960" algn="l" defTabSz="4206240" rtl="0" eaLnBrk="1" latinLnBrk="0" hangingPunct="1">
        <a:defRPr sz="828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.xml"/><Relationship Id="rId3" Type="http://schemas.openxmlformats.org/officeDocument/2006/relationships/chart" Target="../charts/chart1.xml"/><Relationship Id="rId7" Type="http://schemas.openxmlformats.org/officeDocument/2006/relationships/chart" Target="../charts/chart5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219200" y="849207"/>
            <a:ext cx="39624000" cy="3478361"/>
          </a:xfrm>
          <a:solidFill>
            <a:schemeClr val="accent2">
              <a:lumMod val="60000"/>
              <a:lumOff val="40000"/>
            </a:schemeClr>
          </a:solidFill>
          <a:ln>
            <a:solidFill>
              <a:srgbClr val="002060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txBody>
          <a:bodyPr>
            <a:normAutofit/>
          </a:bodyPr>
          <a:lstStyle/>
          <a:p>
            <a:pPr algn="ctr"/>
            <a:r>
              <a:rPr lang="en-US" sz="8000" b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Finding Work in America: Employment Outcomes among Recent Immigrants</a:t>
            </a:r>
            <a:r>
              <a:rPr lang="en-US" sz="8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80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Catherine Arwood</a:t>
            </a:r>
            <a:br>
              <a:rPr lang="en-US" sz="6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500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University of Tennessee, Knoxville – College of Social Work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987366" y="5112272"/>
            <a:ext cx="11957234" cy="72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126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PURPOSE OF THE STUDY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338552" y="5112272"/>
            <a:ext cx="11504648" cy="72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126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CONCLUSIONS</a:t>
            </a:r>
            <a:endParaRPr lang="en-US" sz="4126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759" y="10990021"/>
            <a:ext cx="11714443" cy="59903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1987364" y="6103440"/>
            <a:ext cx="11957235" cy="45069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Finding gainful employment is a key factor to self-sufficiency for immigrants and refugees. </a:t>
            </a:r>
          </a:p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services providers need to understand the factors influencing successful employment in order to meet the needs of foreign-born clients.</a:t>
            </a:r>
          </a:p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question</a:t>
            </a: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What are the factors (barriers and facilitators) that influence successful employment among recent immigrants in the United States? 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987364" y="17581579"/>
            <a:ext cx="11957235" cy="7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126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RESEARCH DESIGN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987364" y="18461958"/>
            <a:ext cx="11957236" cy="11979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Analysis of secondary data from the National Latino and Asian American Study (NLAAS), 2002-2003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987365" y="20002399"/>
            <a:ext cx="11957234" cy="7272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126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STUDY SAMPLE</a:t>
            </a:r>
          </a:p>
        </p:txBody>
      </p:sp>
      <p:graphicFrame>
        <p:nvGraphicFramePr>
          <p:cNvPr id="19" name="Table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8827482"/>
              </p:ext>
            </p:extLst>
          </p:nvPr>
        </p:nvGraphicFramePr>
        <p:xfrm>
          <a:off x="2067706" y="21362770"/>
          <a:ext cx="12045883" cy="9562495"/>
        </p:xfrm>
        <a:graphic>
          <a:graphicData uri="http://schemas.openxmlformats.org/drawingml/2006/table">
            <a:tbl>
              <a:tblPr/>
              <a:tblGrid>
                <a:gridCol w="2221790"/>
                <a:gridCol w="2821814"/>
                <a:gridCol w="3797255"/>
                <a:gridCol w="3205024"/>
              </a:tblGrid>
              <a:tr h="596380">
                <a:tc gridSpan="4">
                  <a:txBody>
                    <a:bodyPr/>
                    <a:lstStyle/>
                    <a:p>
                      <a:pPr algn="ctr" fontAlgn="b"/>
                      <a:endParaRPr lang="en-US" sz="3300" b="1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324175"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*All respondents (n=373) arrived in the U.S. in the past 5 years and were working or looking for work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82583"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Employed </a:t>
                      </a:r>
                      <a:r>
                        <a:rPr lang="en-US" sz="33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(</a:t>
                      </a:r>
                      <a:r>
                        <a:rPr lang="en-US" sz="3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n=330)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3F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Unemployed (n=43)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33F4F"/>
                    </a:solidFill>
                  </a:tcPr>
                </a:tc>
              </a:tr>
              <a:tr h="596380"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Gender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Male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187 (56.7%)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 (34.9%)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6380"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Female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143 (43.3%)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(65.1%)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96380"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Age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18-25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 (23.6%)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(18.6%)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596380">
                <a:tc>
                  <a:txBody>
                    <a:bodyPr/>
                    <a:lstStyle/>
                    <a:p>
                      <a:pPr algn="l" fontAlgn="b"/>
                      <a:endParaRPr lang="en-US" sz="33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26-35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125 (37.9%)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(46.5%)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6380">
                <a:tc>
                  <a:txBody>
                    <a:bodyPr/>
                    <a:lstStyle/>
                    <a:p>
                      <a:pPr algn="l" fontAlgn="b"/>
                      <a:endParaRPr lang="en-US" sz="33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36-45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 (21.8%)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(18.6%)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596380">
                <a:tc>
                  <a:txBody>
                    <a:bodyPr/>
                    <a:lstStyle/>
                    <a:p>
                      <a:pPr algn="l" fontAlgn="b"/>
                      <a:endParaRPr lang="en-US" sz="3300" b="0" i="0" u="none" strike="noStrike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46-55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41 (12.4%)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(14%)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12490"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 and older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(4.2%)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(2.3%)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890"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Race</a:t>
                      </a:r>
                      <a:r>
                        <a:rPr lang="en-US" sz="3300" b="0" i="0" u="none" strike="noStrike" dirty="0" smtClean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/ Ethnicity</a:t>
                      </a:r>
                      <a:endParaRPr lang="en-US" sz="3300" b="0" i="0" u="none" strike="noStrike" dirty="0">
                        <a:solidFill>
                          <a:srgbClr val="00206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 fontAlgn="b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Asian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172 (52.1%)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 (62.8%)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922697">
                <a:tc vMerge="1">
                  <a:txBody>
                    <a:bodyPr/>
                    <a:lstStyle/>
                    <a:p>
                      <a:pPr algn="l" fontAlgn="b"/>
                      <a:endParaRPr lang="en-US" sz="3200" b="0" i="0" u="none" strike="noStrike" dirty="0">
                        <a:solidFill>
                          <a:schemeClr val="bg2">
                            <a:lumMod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8490" marR="8490" marT="849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300" b="0" i="0" u="none" strike="noStrike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Latino</a:t>
                      </a:r>
                    </a:p>
                  </a:txBody>
                  <a:tcPr marL="8733" marR="8733" marT="873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158 (47.9%)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300" b="0" i="0" u="none" strike="noStrike" dirty="0">
                          <a:solidFill>
                            <a:srgbClr val="00206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 (37.2%)</a:t>
                      </a:r>
                    </a:p>
                  </a:txBody>
                  <a:tcPr marL="8733" marR="8733" marT="873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3" name="TextBox 22"/>
          <p:cNvSpPr txBox="1"/>
          <p:nvPr/>
        </p:nvSpPr>
        <p:spPr>
          <a:xfrm>
            <a:off x="15912851" y="11669438"/>
            <a:ext cx="11474342" cy="7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126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RESULTS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653166" y="12340751"/>
            <a:ext cx="12404476" cy="117266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838314">
              <a:lnSpc>
                <a:spcPct val="90000"/>
              </a:lnSpc>
              <a:spcBef>
                <a:spcPts val="1101"/>
              </a:spcBef>
              <a:spcAft>
                <a:spcPts val="183"/>
              </a:spcAft>
              <a:buClr>
                <a:srgbClr val="9DBFBE"/>
              </a:buClr>
              <a:buSzPct val="100000"/>
            </a:pPr>
            <a:r>
              <a:rPr lang="en-US" sz="3484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English Proficiency</a:t>
            </a:r>
          </a:p>
          <a:p>
            <a:pPr marL="708375" lvl="1" indent="-523946" defTabSz="838314">
              <a:lnSpc>
                <a:spcPct val="90000"/>
              </a:lnSpc>
              <a:spcBef>
                <a:spcPts val="183"/>
              </a:spcBef>
              <a:spcAft>
                <a:spcPts val="367"/>
              </a:spcAft>
              <a:buClr>
                <a:srgbClr val="342C2D"/>
              </a:buClr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significant difference in English proficiency between employed and unemployed</a:t>
            </a:r>
          </a:p>
          <a:p>
            <a:pPr marL="708375" lvl="1" indent="-523946" defTabSz="838314">
              <a:lnSpc>
                <a:spcPct val="90000"/>
              </a:lnSpc>
              <a:spcBef>
                <a:spcPts val="183"/>
              </a:spcBef>
              <a:spcAft>
                <a:spcPts val="367"/>
              </a:spcAft>
              <a:buClr>
                <a:srgbClr val="342C2D"/>
              </a:buClr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Unemployed group reported higher English proficiency than </a:t>
            </a:r>
            <a:r>
              <a:rPr lang="en-US" sz="3484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employed</a:t>
            </a:r>
            <a:endParaRPr lang="en-US" sz="3484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838314">
              <a:lnSpc>
                <a:spcPct val="90000"/>
              </a:lnSpc>
              <a:spcBef>
                <a:spcPts val="1101"/>
              </a:spcBef>
              <a:spcAft>
                <a:spcPts val="183"/>
              </a:spcAft>
              <a:buClr>
                <a:srgbClr val="9DBFBE"/>
              </a:buClr>
              <a:buSzPct val="100000"/>
            </a:pPr>
            <a:r>
              <a:rPr lang="en-US" sz="3484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</a:t>
            </a:r>
          </a:p>
          <a:p>
            <a:pPr marL="457200" indent="-457200" defTabSz="838314">
              <a:lnSpc>
                <a:spcPct val="90000"/>
              </a:lnSpc>
              <a:spcBef>
                <a:spcPts val="1101"/>
              </a:spcBef>
              <a:spcAft>
                <a:spcPts val="183"/>
              </a:spcAft>
              <a:buClr>
                <a:srgbClr val="002060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significant difference in </a:t>
            </a:r>
            <a:r>
              <a:rPr lang="en-US" sz="3484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 levels </a:t>
            </a: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between employed and unemployed</a:t>
            </a:r>
          </a:p>
          <a:p>
            <a:pPr defTabSz="838314">
              <a:lnSpc>
                <a:spcPct val="90000"/>
              </a:lnSpc>
              <a:spcBef>
                <a:spcPts val="1101"/>
              </a:spcBef>
              <a:spcAft>
                <a:spcPts val="183"/>
              </a:spcAft>
              <a:buClr>
                <a:srgbClr val="9DBFBE"/>
              </a:buClr>
              <a:buSzPct val="100000"/>
            </a:pPr>
            <a:r>
              <a:rPr lang="en-US" sz="3484" b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Gender</a:t>
            </a:r>
            <a:endParaRPr lang="en-US" sz="3484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708375" lvl="1" indent="-523946" defTabSz="838314">
              <a:lnSpc>
                <a:spcPct val="90000"/>
              </a:lnSpc>
              <a:spcBef>
                <a:spcPts val="183"/>
              </a:spcBef>
              <a:spcAft>
                <a:spcPts val="367"/>
              </a:spcAft>
              <a:buClr>
                <a:srgbClr val="342C2D"/>
              </a:buClr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Females were more likely to be unemployed (16.4%) than men (7.4%) </a:t>
            </a:r>
          </a:p>
          <a:p>
            <a:pPr marL="708375" lvl="1" indent="-523946" defTabSz="838314">
              <a:lnSpc>
                <a:spcPct val="90000"/>
              </a:lnSpc>
              <a:spcBef>
                <a:spcPts val="183"/>
              </a:spcBef>
              <a:spcAft>
                <a:spcPts val="367"/>
              </a:spcAft>
              <a:buClr>
                <a:srgbClr val="342C2D"/>
              </a:buClr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BR" sz="3484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</a:t>
            </a:r>
            <a:r>
              <a:rPr lang="pt-BR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(1, </a:t>
            </a:r>
            <a:r>
              <a:rPr lang="pt-BR" sz="3484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BR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=373)=7.271, </a:t>
            </a:r>
            <a:r>
              <a:rPr lang="pt-BR" sz="3484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=0.007</a:t>
            </a:r>
            <a:endParaRPr lang="en-US" sz="3484" b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defTabSz="838314">
              <a:lnSpc>
                <a:spcPct val="90000"/>
              </a:lnSpc>
              <a:spcBef>
                <a:spcPts val="1101"/>
              </a:spcBef>
              <a:spcAft>
                <a:spcPts val="183"/>
              </a:spcAft>
              <a:buClr>
                <a:srgbClr val="9DBFBE"/>
              </a:buClr>
              <a:buSzPct val="100000"/>
            </a:pPr>
            <a:r>
              <a:rPr lang="en-US" sz="3484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Race/Ethnicity</a:t>
            </a:r>
          </a:p>
          <a:p>
            <a:pPr marL="708375" lvl="1" indent="-523946" defTabSz="838314">
              <a:lnSpc>
                <a:spcPct val="90000"/>
              </a:lnSpc>
              <a:spcBef>
                <a:spcPts val="183"/>
              </a:spcBef>
              <a:spcAft>
                <a:spcPts val="367"/>
              </a:spcAft>
              <a:buClr>
                <a:srgbClr val="342C2D"/>
              </a:buClr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62.8% of unemployed respondents were Asian</a:t>
            </a:r>
          </a:p>
          <a:p>
            <a:pPr marL="708375" lvl="1" indent="-523946" defTabSz="838314">
              <a:lnSpc>
                <a:spcPct val="90000"/>
              </a:lnSpc>
              <a:spcBef>
                <a:spcPts val="183"/>
              </a:spcBef>
              <a:spcAft>
                <a:spcPts val="367"/>
              </a:spcAft>
              <a:buClr>
                <a:srgbClr val="342C2D"/>
              </a:buClr>
              <a:buFont typeface="Arial" panose="020B0604020202020204" pitchFamily="34" charset="0"/>
              <a:buChar char="•"/>
            </a:pPr>
            <a:r>
              <a:rPr lang="pt-BR" sz="3484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</a:t>
            </a:r>
            <a:r>
              <a:rPr lang="pt-BR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(1, </a:t>
            </a:r>
            <a:r>
              <a:rPr lang="pt-BR" sz="3484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pt-BR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=373)=1.7401, </a:t>
            </a:r>
            <a:r>
              <a:rPr lang="pt-BR" sz="3484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pt-BR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=0.187</a:t>
            </a:r>
          </a:p>
          <a:p>
            <a:pPr defTabSz="838314">
              <a:lnSpc>
                <a:spcPct val="90000"/>
              </a:lnSpc>
              <a:spcBef>
                <a:spcPts val="1101"/>
              </a:spcBef>
              <a:spcAft>
                <a:spcPts val="183"/>
              </a:spcAft>
              <a:buClr>
                <a:srgbClr val="9DBFBE"/>
              </a:buClr>
              <a:buSzPct val="100000"/>
            </a:pPr>
            <a:r>
              <a:rPr lang="en-US" sz="3484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Discrimination</a:t>
            </a:r>
          </a:p>
          <a:p>
            <a:pPr marL="708375" lvl="1" indent="-523946" defTabSz="838314">
              <a:lnSpc>
                <a:spcPct val="90000"/>
              </a:lnSpc>
              <a:spcBef>
                <a:spcPts val="183"/>
              </a:spcBef>
              <a:spcAft>
                <a:spcPts val="367"/>
              </a:spcAft>
              <a:buClr>
                <a:srgbClr val="342C2D"/>
              </a:buClr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45% of respondents reported experiencing discrimination due to race, ancestry, ethnicity, or skin color </a:t>
            </a:r>
          </a:p>
          <a:p>
            <a:pPr marL="184429" lvl="1" defTabSz="838314">
              <a:lnSpc>
                <a:spcPct val="90000"/>
              </a:lnSpc>
              <a:spcBef>
                <a:spcPts val="183"/>
              </a:spcBef>
              <a:spcAft>
                <a:spcPts val="367"/>
              </a:spcAft>
              <a:buClr>
                <a:srgbClr val="342C2D"/>
              </a:buClr>
            </a:pPr>
            <a:r>
              <a:rPr lang="en-US" sz="3484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Capital</a:t>
            </a:r>
          </a:p>
          <a:p>
            <a:pPr marL="708375" lvl="1" indent="-523946" defTabSz="838314">
              <a:lnSpc>
                <a:spcPct val="90000"/>
              </a:lnSpc>
              <a:spcBef>
                <a:spcPts val="183"/>
              </a:spcBef>
              <a:spcAft>
                <a:spcPts val="367"/>
              </a:spcAft>
              <a:buClr>
                <a:srgbClr val="342C2D"/>
              </a:buClr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When asked “How often do you let relatives know about your problems”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338552" y="6091552"/>
            <a:ext cx="11504648" cy="4946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Education levels and English deficiency did not necessarily prevent immigrants from finding employment in the United States</a:t>
            </a:r>
          </a:p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Discrimination may reduce employment chances, especially for female immigrants</a:t>
            </a:r>
          </a:p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Both employed and unemployed Asian and Latino respondents utilized family and friend networks for socialization and emotional support. </a:t>
            </a:r>
          </a:p>
          <a:p>
            <a:pPr marL="523946" indent="-523946">
              <a:buFont typeface="Arial" panose="020B0604020202020204" pitchFamily="34" charset="0"/>
              <a:buChar char="•"/>
            </a:pPr>
            <a:endParaRPr lang="en-US" sz="3667" dirty="0">
              <a:solidFill>
                <a:schemeClr val="bg2">
                  <a:lumMod val="25000"/>
                </a:schemeClr>
              </a:solidFill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9338552" y="27336020"/>
            <a:ext cx="11504647" cy="3845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Only includes Asian and Latino immigrants</a:t>
            </a:r>
          </a:p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Respondents studied arrived within 5 years of survey </a:t>
            </a:r>
          </a:p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Survey does not indicate level of difficulty in finding employment or amount of time seeking employment in the United States</a:t>
            </a:r>
          </a:p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All items were self-reported, which may affect accuracy of results and correlations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338552" y="26326735"/>
            <a:ext cx="11673637" cy="7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126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LIMITATIONS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590408" y="24028721"/>
            <a:ext cx="11467234" cy="1616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08375" lvl="1" indent="-523946" defTabSz="838314">
              <a:lnSpc>
                <a:spcPct val="90000"/>
              </a:lnSpc>
              <a:spcBef>
                <a:spcPts val="183"/>
              </a:spcBef>
              <a:spcAft>
                <a:spcPts val="367"/>
              </a:spcAft>
              <a:buClr>
                <a:srgbClr val="342C2D"/>
              </a:buClr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Miriam" panose="020B0502050101010101" pitchFamily="34" charset="-79"/>
                <a:cs typeface="Miriam" panose="020B0502050101010101" pitchFamily="34" charset="-79"/>
              </a:rPr>
              <a:t>53.8% of employed &amp; 44.8% of unemployed respondents answered “Always” </a:t>
            </a:r>
          </a:p>
          <a:p>
            <a:pPr marL="708375" lvl="1" indent="-523946" defTabSz="838314">
              <a:lnSpc>
                <a:spcPct val="90000"/>
              </a:lnSpc>
              <a:spcBef>
                <a:spcPts val="183"/>
              </a:spcBef>
              <a:spcAft>
                <a:spcPts val="367"/>
              </a:spcAft>
              <a:buClr>
                <a:srgbClr val="342C2D"/>
              </a:buClr>
              <a:buFont typeface="Arial" panose="020B0604020202020204" pitchFamily="34" charset="0"/>
              <a:buChar char="•"/>
            </a:pPr>
            <a:r>
              <a:rPr lang="pt-BR" sz="3484" i="1" dirty="0">
                <a:solidFill>
                  <a:srgbClr val="002060"/>
                </a:solidFill>
                <a:latin typeface="Miriam" panose="020B0502050101010101" pitchFamily="34" charset="-79"/>
                <a:cs typeface="Miriam" panose="020B0502050101010101" pitchFamily="34" charset="-79"/>
                <a:sym typeface="Symbol" panose="05050102010706020507" pitchFamily="18" charset="2"/>
              </a:rPr>
              <a:t></a:t>
            </a:r>
            <a:r>
              <a:rPr lang="pt-BR" sz="3484" dirty="0">
                <a:solidFill>
                  <a:srgbClr val="002060"/>
                </a:solidFill>
                <a:latin typeface="Miriam" panose="020B0502050101010101" pitchFamily="34" charset="-79"/>
                <a:cs typeface="Miriam" panose="020B0502050101010101" pitchFamily="34" charset="-79"/>
              </a:rPr>
              <a:t>2 (4, </a:t>
            </a:r>
            <a:r>
              <a:rPr lang="pt-BR" sz="3484" i="1" dirty="0">
                <a:solidFill>
                  <a:srgbClr val="002060"/>
                </a:solidFill>
                <a:latin typeface="Miriam" panose="020B0502050101010101" pitchFamily="34" charset="-79"/>
                <a:cs typeface="Miriam" panose="020B0502050101010101" pitchFamily="34" charset="-79"/>
              </a:rPr>
              <a:t>N</a:t>
            </a:r>
            <a:r>
              <a:rPr lang="pt-BR" sz="3484" dirty="0">
                <a:solidFill>
                  <a:srgbClr val="002060"/>
                </a:solidFill>
                <a:latin typeface="Miriam" panose="020B0502050101010101" pitchFamily="34" charset="-79"/>
                <a:cs typeface="Miriam" panose="020B0502050101010101" pitchFamily="34" charset="-79"/>
              </a:rPr>
              <a:t>=265)=12.718, </a:t>
            </a:r>
            <a:r>
              <a:rPr lang="pt-BR" sz="3484" i="1" dirty="0">
                <a:solidFill>
                  <a:srgbClr val="002060"/>
                </a:solidFill>
                <a:latin typeface="Miriam" panose="020B0502050101010101" pitchFamily="34" charset="-79"/>
                <a:cs typeface="Miriam" panose="020B0502050101010101" pitchFamily="34" charset="-79"/>
              </a:rPr>
              <a:t>p</a:t>
            </a:r>
            <a:r>
              <a:rPr lang="pt-BR" sz="3484" dirty="0">
                <a:solidFill>
                  <a:srgbClr val="002060"/>
                </a:solidFill>
                <a:latin typeface="Miriam" panose="020B0502050101010101" pitchFamily="34" charset="-79"/>
                <a:cs typeface="Miriam" panose="020B0502050101010101" pitchFamily="34" charset="-79"/>
              </a:rPr>
              <a:t>=0.013 </a:t>
            </a:r>
            <a:endParaRPr lang="en-US" sz="3667" dirty="0">
              <a:solidFill>
                <a:srgbClr val="002060"/>
              </a:solidFill>
              <a:latin typeface="Miriam" panose="020B0502050101010101" pitchFamily="34" charset="-79"/>
              <a:cs typeface="Miriam" panose="020B0502050101010101" pitchFamily="34" charset="-79"/>
            </a:endParaRPr>
          </a:p>
        </p:txBody>
      </p:sp>
      <p:graphicFrame>
        <p:nvGraphicFramePr>
          <p:cNvPr id="25" name="Content Placeholder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36264453"/>
              </p:ext>
            </p:extLst>
          </p:nvPr>
        </p:nvGraphicFramePr>
        <p:xfrm>
          <a:off x="14801860" y="4680933"/>
          <a:ext cx="7186940" cy="675834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0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25468922"/>
              </p:ext>
            </p:extLst>
          </p:nvPr>
        </p:nvGraphicFramePr>
        <p:xfrm>
          <a:off x="15388093" y="26170313"/>
          <a:ext cx="12264172" cy="57841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31" name="Chart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05823431"/>
              </p:ext>
            </p:extLst>
          </p:nvPr>
        </p:nvGraphicFramePr>
        <p:xfrm>
          <a:off x="21221868" y="27336020"/>
          <a:ext cx="6386595" cy="4592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2" name="TextBox 31"/>
          <p:cNvSpPr txBox="1"/>
          <p:nvPr/>
        </p:nvSpPr>
        <p:spPr>
          <a:xfrm>
            <a:off x="29338552" y="10965698"/>
            <a:ext cx="11504647" cy="1401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126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IMPLICATIONS FOR SOCIAL WORK PRACTICE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338552" y="12501876"/>
            <a:ext cx="11504647" cy="4917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Social workers should be aware of female immigrant jobseekers as they continue to advocate for gender equality in employment.</a:t>
            </a:r>
          </a:p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study supports previous research indicating that social networks have proven benefits for foreign-born jobseekers by providing professional networks and support systems (Beaman, 2012; Simich, Beiser, &amp; Mawani, 2003). Social workers should promote healthy social networks among refugees and immigrants.</a:t>
            </a:r>
            <a:endParaRPr lang="en-US" sz="3667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7" name="Chart 3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8668897"/>
              </p:ext>
            </p:extLst>
          </p:nvPr>
        </p:nvGraphicFramePr>
        <p:xfrm>
          <a:off x="28057642" y="17119686"/>
          <a:ext cx="8167027" cy="5765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8" name="Chart 3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4715619"/>
              </p:ext>
            </p:extLst>
          </p:nvPr>
        </p:nvGraphicFramePr>
        <p:xfrm>
          <a:off x="34878507" y="21045650"/>
          <a:ext cx="6133682" cy="47219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4" name="Chart 3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264170"/>
              </p:ext>
            </p:extLst>
          </p:nvPr>
        </p:nvGraphicFramePr>
        <p:xfrm>
          <a:off x="21650022" y="4603131"/>
          <a:ext cx="6946375" cy="68045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35" name="TextBox 34"/>
          <p:cNvSpPr txBox="1"/>
          <p:nvPr/>
        </p:nvSpPr>
        <p:spPr>
          <a:xfrm>
            <a:off x="1987364" y="20857781"/>
            <a:ext cx="11957235" cy="1197955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Non-institutionalized</a:t>
            </a:r>
          </a:p>
          <a:p>
            <a:pPr marL="523946" indent="-523946">
              <a:buFont typeface="Arial" panose="020B0604020202020204" pitchFamily="34" charset="0"/>
              <a:buChar char="•"/>
            </a:pPr>
            <a:endParaRPr lang="en-US" sz="3484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523946" indent="-523946">
              <a:buFont typeface="Arial" panose="020B0604020202020204" pitchFamily="34" charset="0"/>
              <a:buChar char="•"/>
            </a:pPr>
            <a:r>
              <a:rPr lang="en-US" sz="3484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U.S. Resident</a:t>
            </a:r>
          </a:p>
        </p:txBody>
      </p:sp>
    </p:spTree>
    <p:extLst>
      <p:ext uri="{BB962C8B-B14F-4D97-AF65-F5344CB8AC3E}">
        <p14:creationId xmlns:p14="http://schemas.microsoft.com/office/powerpoint/2010/main" val="14418700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525</TotalTime>
  <Words>559</Words>
  <Application>Microsoft Office PowerPoint</Application>
  <PresentationFormat>Custom</PresentationFormat>
  <Paragraphs>97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Miriam</vt:lpstr>
      <vt:lpstr>Symbol</vt:lpstr>
      <vt:lpstr>Office Theme</vt:lpstr>
      <vt:lpstr>Finding Work in America: Employment Outcomes among Recent Immigrants Catherine Arwood The University of Tennessee, Knoxville – College of Social Work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Discrimination and Employment Outcomes of Immigrants in the United States Catherine Arwood</dc:title>
  <dc:creator>Cathi Arwood</dc:creator>
  <cp:lastModifiedBy>Cathi Arwood</cp:lastModifiedBy>
  <cp:revision>68</cp:revision>
  <dcterms:created xsi:type="dcterms:W3CDTF">2015-03-22T19:15:16Z</dcterms:created>
  <dcterms:modified xsi:type="dcterms:W3CDTF">2015-04-06T04:40:17Z</dcterms:modified>
</cp:coreProperties>
</file>