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6"/>
  </p:notesMasterIdLst>
  <p:sldIdLst>
    <p:sldId id="263" r:id="rId3"/>
    <p:sldId id="265" r:id="rId4"/>
    <p:sldId id="260" r:id="rId5"/>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3399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01" autoAdjust="0"/>
    <p:restoredTop sz="94660"/>
  </p:normalViewPr>
  <p:slideViewPr>
    <p:cSldViewPr snapToGrid="0">
      <p:cViewPr>
        <p:scale>
          <a:sx n="66" d="100"/>
          <a:sy n="66" d="100"/>
        </p:scale>
        <p:origin x="48" y="9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678515-895E-4168-AD60-22E715AE8C17}" type="datetimeFigureOut">
              <a:rPr lang="en-US" smtClean="0"/>
              <a:t>4/18/2017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1E23A-DDF4-4A99-9BFD-76CECA420120}" type="slidenum">
              <a:rPr lang="en-US" smtClean="0"/>
              <a:t>‹#›</a:t>
            </a:fld>
            <a:endParaRPr lang="en-US"/>
          </a:p>
        </p:txBody>
      </p:sp>
    </p:spTree>
    <p:extLst>
      <p:ext uri="{BB962C8B-B14F-4D97-AF65-F5344CB8AC3E}">
        <p14:creationId xmlns:p14="http://schemas.microsoft.com/office/powerpoint/2010/main" val="1361961851"/>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238677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smtClean="0"/>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EE1BD96-4692-449C-8CBB-A618B67E4A72}"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27743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E1BD96-4692-449C-8CBB-A618B67E4A72}"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1001651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E1BD96-4692-449C-8CBB-A618B67E4A72}"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671907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extLst>
      <p:ext uri="{BB962C8B-B14F-4D97-AF65-F5344CB8AC3E}">
        <p14:creationId xmlns:p14="http://schemas.microsoft.com/office/powerpoint/2010/main" val="15317784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EE1BD96-4692-449C-8CBB-A618B67E4A72}"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335159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smtClean="0"/>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E1BD96-4692-449C-8CBB-A618B67E4A72}" type="datetimeFigureOut">
              <a:rPr lang="en-US" smtClean="0"/>
              <a:t>4/18/2017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424307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E1BD96-4692-449C-8CBB-A618B67E4A72}"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1868171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smtClean="0"/>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smtClean="0"/>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EE1BD96-4692-449C-8CBB-A618B67E4A72}" type="datetimeFigureOut">
              <a:rPr lang="en-US" smtClean="0"/>
              <a:t>4/18/2017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3608674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EE1BD96-4692-449C-8CBB-A618B67E4A72}" type="datetimeFigureOut">
              <a:rPr lang="en-US" smtClean="0"/>
              <a:t>4/18/2017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3141435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E1BD96-4692-449C-8CBB-A618B67E4A72}" type="datetimeFigureOut">
              <a:rPr lang="en-US" smtClean="0"/>
              <a:t>4/18/2017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143116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smtClean="0"/>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E1BD96-4692-449C-8CBB-A618B67E4A72}"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3881520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smtClean="0"/>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E1BD96-4692-449C-8CBB-A618B67E4A72}" type="datetimeFigureOut">
              <a:rPr lang="en-US" smtClean="0"/>
              <a:t>4/18/2017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E03CB9-E500-49EF-A8E2-F98C5D6049BD}" type="slidenum">
              <a:rPr lang="en-US" smtClean="0"/>
              <a:t>‹#›</a:t>
            </a:fld>
            <a:endParaRPr lang="en-US"/>
          </a:p>
        </p:txBody>
      </p:sp>
    </p:spTree>
    <p:extLst>
      <p:ext uri="{BB962C8B-B14F-4D97-AF65-F5344CB8AC3E}">
        <p14:creationId xmlns:p14="http://schemas.microsoft.com/office/powerpoint/2010/main" val="1497542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2.xml"/><Relationship Id="rId16" Type="http://schemas.openxmlformats.org/officeDocument/2006/relationships/image" Target="../media/image4.wmf"/><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EE1BD96-4692-449C-8CBB-A618B67E4A72}" type="datetimeFigureOut">
              <a:rPr lang="en-US" smtClean="0"/>
              <a:t>4/18/2017</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4DE03CB9-E500-49EF-A8E2-F98C5D6049BD}" type="slidenum">
              <a:rPr lang="en-US" smtClean="0"/>
              <a:t>‹#›</a:t>
            </a:fld>
            <a:endParaRPr lang="en-US"/>
          </a:p>
        </p:txBody>
      </p:sp>
    </p:spTree>
    <p:extLst>
      <p:ext uri="{BB962C8B-B14F-4D97-AF65-F5344CB8AC3E}">
        <p14:creationId xmlns:p14="http://schemas.microsoft.com/office/powerpoint/2010/main" val="3329992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accent5">
              <a:lumMod val="75000"/>
            </a:schemeClr>
          </a:solidFill>
          <a:ln w="9525">
            <a:solidFill>
              <a:schemeClr val="tx1"/>
            </a:solidFill>
            <a:miter lim="800000"/>
            <a:headEnd/>
            <a:tailEnd/>
          </a:ln>
          <a:effectLst/>
        </p:spPr>
        <p:txBody>
          <a:bodyPr wrap="none" lIns="91436" tIns="45717" rIns="91436" bIns="45717" anchor="ctr"/>
          <a:lstStyle/>
          <a:p>
            <a:pPr defTabSz="4388900">
              <a:defRPr/>
            </a:pPr>
            <a:endParaRPr lang="en-US" sz="8600" dirty="0">
              <a:solidFill>
                <a:prstClr val="black"/>
              </a:solidFill>
            </a:endParaRPr>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defTabSz="4388900">
              <a:defRPr/>
            </a:pPr>
            <a:endParaRPr lang="en-US" sz="8600" dirty="0">
              <a:solidFill>
                <a:prstClr val="black"/>
              </a:solidFill>
            </a:endParaRPr>
          </a:p>
        </p:txBody>
      </p:sp>
      <p:sp>
        <p:nvSpPr>
          <p:cNvPr id="10" name="Text Box 14"/>
          <p:cNvSpPr txBox="1">
            <a:spLocks noChangeArrowheads="1"/>
          </p:cNvSpPr>
          <p:nvPr/>
        </p:nvSpPr>
        <p:spPr bwMode="auto">
          <a:xfrm>
            <a:off x="1567305" y="32315729"/>
            <a:ext cx="2514600" cy="336819"/>
          </a:xfrm>
          <a:prstGeom prst="rect">
            <a:avLst/>
          </a:prstGeom>
          <a:noFill/>
          <a:ln w="9525">
            <a:noFill/>
            <a:miter lim="800000"/>
            <a:headEnd/>
            <a:tailEnd/>
          </a:ln>
          <a:effectLst/>
        </p:spPr>
        <p:txBody>
          <a:bodyPr lIns="91263" tIns="45623" rIns="91263" bIns="45623">
            <a:spAutoFit/>
          </a:bodyPr>
          <a:lstStyle/>
          <a:p>
            <a:pPr defTabSz="4388900" eaLnBrk="0" hangingPunct="0">
              <a:lnSpc>
                <a:spcPct val="65000"/>
              </a:lnSpc>
              <a:spcBef>
                <a:spcPct val="50000"/>
              </a:spcBef>
              <a:defRPr/>
            </a:pPr>
            <a:r>
              <a:rPr lang="en-US" sz="500" b="1" dirty="0">
                <a:solidFill>
                  <a:prstClr val="white">
                    <a:lumMod val="75000"/>
                  </a:prstClr>
                </a:solidFill>
                <a:latin typeface="Arial" charset="0"/>
              </a:rPr>
              <a:t>RESEARCH POSTER PRESENTATION DESIGN © 2015</a:t>
            </a:r>
          </a:p>
          <a:p>
            <a:pPr defTabSz="4388900" eaLnBrk="0" hangingPunct="0">
              <a:lnSpc>
                <a:spcPct val="65000"/>
              </a:lnSpc>
              <a:spcBef>
                <a:spcPct val="50000"/>
              </a:spcBef>
              <a:defRPr/>
            </a:pPr>
            <a:r>
              <a:rPr lang="en-US" sz="1100" b="1" dirty="0">
                <a:solidFill>
                  <a:prstClr val="white">
                    <a:lumMod val="75000"/>
                  </a:prstClr>
                </a:solidFill>
                <a:latin typeface="Arial" charset="0"/>
              </a:rPr>
              <a:t>www.PosterPresentations.com</a:t>
            </a:r>
          </a:p>
        </p:txBody>
      </p:sp>
      <p:sp>
        <p:nvSpPr>
          <p:cNvPr id="2" name="Rounded Rectangle 1"/>
          <p:cNvSpPr/>
          <p:nvPr userDrawn="1"/>
        </p:nvSpPr>
        <p:spPr>
          <a:xfrm>
            <a:off x="922338"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388900"/>
            <a:endParaRPr lang="en-US" sz="8600">
              <a:solidFill>
                <a:prstClr val="white"/>
              </a:solidFill>
            </a:endParaRPr>
          </a:p>
        </p:txBody>
      </p:sp>
      <p:sp>
        <p:nvSpPr>
          <p:cNvPr id="23" name="Rounded Rectangle 22"/>
          <p:cNvSpPr/>
          <p:nvPr userDrawn="1"/>
        </p:nvSpPr>
        <p:spPr>
          <a:xfrm>
            <a:off x="11587692"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388900"/>
            <a:endParaRPr lang="en-US" sz="8600">
              <a:solidFill>
                <a:prstClr val="white"/>
              </a:solidFill>
            </a:endParaRPr>
          </a:p>
        </p:txBody>
      </p:sp>
      <p:sp>
        <p:nvSpPr>
          <p:cNvPr id="24" name="Rounded Rectangle 23"/>
          <p:cNvSpPr/>
          <p:nvPr userDrawn="1"/>
        </p:nvSpPr>
        <p:spPr>
          <a:xfrm>
            <a:off x="22253046"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388900"/>
            <a:endParaRPr lang="en-US" sz="8600">
              <a:solidFill>
                <a:prstClr val="white"/>
              </a:solidFill>
            </a:endParaRPr>
          </a:p>
        </p:txBody>
      </p:sp>
      <p:sp>
        <p:nvSpPr>
          <p:cNvPr id="26" name="Rounded Rectangle 25"/>
          <p:cNvSpPr/>
          <p:nvPr userDrawn="1"/>
        </p:nvSpPr>
        <p:spPr>
          <a:xfrm>
            <a:off x="32918400" y="5475145"/>
            <a:ext cx="10058400" cy="26736675"/>
          </a:xfrm>
          <a:prstGeom prst="roundRect">
            <a:avLst>
              <a:gd name="adj" fmla="val 9229"/>
            </a:avLst>
          </a:prstGeom>
          <a:gradFill>
            <a:gsLst>
              <a:gs pos="0">
                <a:srgbClr val="CDD2DE"/>
              </a:gs>
              <a:gs pos="0">
                <a:srgbClr val="CDD2DE"/>
              </a:gs>
              <a:gs pos="100000">
                <a:srgbClr val="F3F5FA"/>
              </a:gs>
            </a:gsLst>
            <a:lin ang="16200000" scaled="1"/>
          </a:gradFill>
          <a:ln>
            <a:solidFill>
              <a:schemeClr val="accent5">
                <a:lumMod val="50000"/>
                <a:alpha val="5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388900"/>
            <a:endParaRPr lang="en-US" sz="8600">
              <a:solidFill>
                <a:prstClr val="white"/>
              </a:solidFill>
            </a:endParaRPr>
          </a:p>
        </p:txBody>
      </p:sp>
      <p:grpSp>
        <p:nvGrpSpPr>
          <p:cNvPr id="30" name="Group 29"/>
          <p:cNvGrpSpPr/>
          <p:nvPr userDrawn="1"/>
        </p:nvGrpSpPr>
        <p:grpSpPr>
          <a:xfrm>
            <a:off x="-11225189" y="-1"/>
            <a:ext cx="11018865" cy="32918401"/>
            <a:chOff x="-11225189" y="-1"/>
            <a:chExt cx="11018865" cy="32918401"/>
          </a:xfrm>
        </p:grpSpPr>
        <p:sp>
          <p:nvSpPr>
            <p:cNvPr id="31" name="Rectangle 30"/>
            <p:cNvSpPr/>
            <p:nvPr/>
          </p:nvSpPr>
          <p:spPr>
            <a:xfrm>
              <a:off x="-11216136" y="-1"/>
              <a:ext cx="11009812" cy="3291840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defTabSz="1518341">
                <a:defRPr/>
              </a:pPr>
              <a:r>
                <a:rPr lang="en-US" sz="3200" b="1" dirty="0">
                  <a:solidFill>
                    <a:srgbClr val="FF0000"/>
                  </a:solidFill>
                  <a:latin typeface="Trebuchet MS" pitchFamily="34" charset="0"/>
                </a:rPr>
                <a:t>(—THIS SIDEBAR DOES NOT PRINT—)</a:t>
              </a:r>
              <a:endParaRPr lang="en-US" sz="3200" b="1" spc="600" dirty="0">
                <a:solidFill>
                  <a:prstClr val="white"/>
                </a:solidFill>
                <a:latin typeface="Trebuchet MS" pitchFamily="34" charset="0"/>
              </a:endParaRPr>
            </a:p>
            <a:p>
              <a:pPr algn="ctr" defTabSz="4388900"/>
              <a:r>
                <a:rPr lang="en-US" sz="4000" b="1" spc="600" dirty="0">
                  <a:solidFill>
                    <a:prstClr val="white"/>
                  </a:solidFill>
                  <a:latin typeface="Trebuchet MS" pitchFamily="34" charset="0"/>
                </a:rPr>
                <a:t>DESIGN GUIDE</a:t>
              </a:r>
            </a:p>
            <a:p>
              <a:pPr algn="ctr" defTabSz="4388900"/>
              <a:endParaRPr lang="en-US" sz="2800" b="1" dirty="0">
                <a:solidFill>
                  <a:prstClr val="white"/>
                </a:solidFill>
                <a:latin typeface="Trebuchet MS" pitchFamily="34" charset="0"/>
              </a:endParaRPr>
            </a:p>
            <a:p>
              <a:pPr defTabSz="3765639"/>
              <a:r>
                <a:rPr lang="en-US" sz="2800" dirty="0">
                  <a:solidFill>
                    <a:prstClr val="white"/>
                  </a:solidFill>
                  <a:latin typeface="Trebuchet MS" pitchFamily="34" charset="0"/>
                </a:rPr>
                <a:t>This PowerPoint 2007 template produces a 36”x48” presentation poster. You can use it to create your research poster and save valuable time placing titles, subtitles, text, and graphics. </a:t>
              </a:r>
            </a:p>
            <a:p>
              <a:pPr defTabSz="3765639"/>
              <a:endParaRPr lang="en-US" sz="2800" dirty="0">
                <a:solidFill>
                  <a:prstClr val="white"/>
                </a:solidFill>
                <a:latin typeface="Trebuchet MS" pitchFamily="34" charset="0"/>
              </a:endParaRPr>
            </a:p>
            <a:p>
              <a:pPr defTabSz="4389219"/>
              <a:r>
                <a:rPr lang="en-US" sz="2800" dirty="0">
                  <a:solidFill>
                    <a:prstClr val="white"/>
                  </a:solidFill>
                  <a:latin typeface="Trebuchet MS" pitchFamily="34" charset="0"/>
                </a:rPr>
                <a:t>We provide a series of online tutorials that will guide you through the poster design process and answer your poster production questions. To view our template tutorials, go online to </a:t>
              </a:r>
              <a:r>
                <a:rPr lang="en-US" sz="2800" b="1" dirty="0">
                  <a:solidFill>
                    <a:srgbClr val="FFC000"/>
                  </a:solidFill>
                  <a:latin typeface="Trebuchet MS" pitchFamily="34" charset="0"/>
                </a:rPr>
                <a:t>PosterPresentations.com</a:t>
              </a:r>
              <a:r>
                <a:rPr lang="en-US" sz="2800" b="1" dirty="0">
                  <a:solidFill>
                    <a:prstClr val="white"/>
                  </a:solidFill>
                  <a:latin typeface="Trebuchet MS" pitchFamily="34" charset="0"/>
                </a:rPr>
                <a:t> </a:t>
              </a:r>
              <a:r>
                <a:rPr lang="en-US" sz="2800" dirty="0">
                  <a:solidFill>
                    <a:prstClr val="white"/>
                  </a:solidFill>
                  <a:latin typeface="Trebuchet MS" pitchFamily="34" charset="0"/>
                </a:rPr>
                <a:t>and click on HELP DESK.</a:t>
              </a:r>
            </a:p>
            <a:p>
              <a:pPr defTabSz="4389219"/>
              <a:endParaRPr lang="en-US" sz="2800" dirty="0">
                <a:solidFill>
                  <a:prstClr val="white"/>
                </a:solidFill>
                <a:latin typeface="Trebuchet MS" pitchFamily="34" charset="0"/>
              </a:endParaRPr>
            </a:p>
            <a:p>
              <a:pPr defTabSz="4389219"/>
              <a:r>
                <a:rPr lang="en-US" sz="2800" dirty="0">
                  <a:solidFill>
                    <a:prstClr val="white"/>
                  </a:solidFill>
                  <a:latin typeface="Trebuchet MS" pitchFamily="34" charset="0"/>
                </a:rPr>
                <a:t>When you are ready to print your poster, go online to PosterPresentations.com</a:t>
              </a:r>
              <a:br>
                <a:rPr lang="en-US" sz="2800" dirty="0">
                  <a:solidFill>
                    <a:prstClr val="white"/>
                  </a:solidFill>
                  <a:latin typeface="Trebuchet MS" pitchFamily="34" charset="0"/>
                </a:rPr>
              </a:br>
              <a:endParaRPr lang="en-US" sz="2800" dirty="0">
                <a:solidFill>
                  <a:prstClr val="white"/>
                </a:solidFill>
                <a:latin typeface="Trebuchet MS" pitchFamily="34" charset="0"/>
              </a:endParaRPr>
            </a:p>
            <a:p>
              <a:pPr defTabSz="3765639"/>
              <a:r>
                <a:rPr lang="en-US" sz="2800" dirty="0">
                  <a:solidFill>
                    <a:prstClr val="white"/>
                  </a:solidFill>
                  <a:latin typeface="Trebuchet MS" pitchFamily="34" charset="0"/>
                </a:rPr>
                <a:t>Need assistance? Call us at </a:t>
              </a:r>
              <a:r>
                <a:rPr lang="en-US" sz="2800" dirty="0">
                  <a:solidFill>
                    <a:srgbClr val="FFC000"/>
                  </a:solidFill>
                  <a:latin typeface="Trebuchet MS" pitchFamily="34" charset="0"/>
                </a:rPr>
                <a:t>1.510.649.3001</a:t>
              </a:r>
            </a:p>
            <a:p>
              <a:pPr defTabSz="3765639"/>
              <a:endParaRPr lang="en-US" sz="3600" b="1" dirty="0">
                <a:solidFill>
                  <a:srgbClr val="FFFF00"/>
                </a:solidFill>
                <a:latin typeface="Trebuchet MS" pitchFamily="34" charset="0"/>
              </a:endParaRPr>
            </a:p>
            <a:p>
              <a:pPr algn="ctr" defTabSz="4388900"/>
              <a:endParaRPr lang="en-US" sz="2400" b="1" dirty="0">
                <a:solidFill>
                  <a:prstClr val="white"/>
                </a:solidFill>
                <a:latin typeface="Trebuchet MS" pitchFamily="34" charset="0"/>
              </a:endParaRPr>
            </a:p>
            <a:p>
              <a:pPr algn="ctr" defTabSz="4388900"/>
              <a:r>
                <a:rPr lang="en-US" sz="4000" b="1" spc="600" dirty="0">
                  <a:solidFill>
                    <a:prstClr val="white"/>
                  </a:solidFill>
                  <a:latin typeface="Trebuchet MS" pitchFamily="34" charset="0"/>
                </a:rPr>
                <a:t>QUICK START</a:t>
              </a:r>
            </a:p>
            <a:p>
              <a:pPr algn="ctr" defTabSz="4388900"/>
              <a:endParaRPr lang="en-US" sz="3200" b="1" dirty="0">
                <a:solidFill>
                  <a:prstClr val="white"/>
                </a:solidFill>
                <a:latin typeface="Trebuchet MS" pitchFamily="34" charset="0"/>
              </a:endParaRPr>
            </a:p>
            <a:p>
              <a:pPr algn="ctr" defTabSz="4388900"/>
              <a:r>
                <a:rPr lang="en-US" sz="3200" b="1" dirty="0">
                  <a:solidFill>
                    <a:srgbClr val="FFC000"/>
                  </a:solidFill>
                  <a:latin typeface="Trebuchet MS" pitchFamily="34" charset="0"/>
                </a:rPr>
                <a:t>Zoom in and out</a:t>
              </a:r>
            </a:p>
            <a:p>
              <a:pPr marL="1892300" indent="-1892300" defTabSz="850900"/>
              <a:r>
                <a:rPr lang="en-US" sz="2400" dirty="0">
                  <a:solidFill>
                    <a:prstClr val="white"/>
                  </a:solidFill>
                  <a:latin typeface="Trebuchet MS" pitchFamily="34" charset="0"/>
                </a:rPr>
                <a:t>	</a:t>
              </a:r>
              <a:r>
                <a:rPr lang="en-US" sz="2400" dirty="0">
                  <a:solidFill>
                    <a:prstClr val="white">
                      <a:lumMod val="75000"/>
                    </a:prstClr>
                  </a:solidFill>
                  <a:latin typeface="Trebuchet MS" pitchFamily="34" charset="0"/>
                </a:rPr>
                <a:t>As you work on your poster zoom in and out to the level that is more comfortable to you. </a:t>
              </a:r>
            </a:p>
            <a:p>
              <a:pPr marL="1892300" indent="-1892300" defTabSz="850900"/>
              <a:r>
                <a:rPr lang="en-US" sz="2400" b="1" dirty="0">
                  <a:solidFill>
                    <a:prstClr val="white">
                      <a:lumMod val="75000"/>
                    </a:prstClr>
                  </a:solidFill>
                  <a:latin typeface="Trebuchet MS" pitchFamily="34" charset="0"/>
                </a:rPr>
                <a:t>	</a:t>
              </a:r>
              <a:r>
                <a:rPr lang="en-US" sz="2400" dirty="0">
                  <a:solidFill>
                    <a:prstClr val="white">
                      <a:lumMod val="75000"/>
                    </a:prstClr>
                  </a:solidFill>
                  <a:latin typeface="Trebuchet MS" pitchFamily="34" charset="0"/>
                </a:rPr>
                <a:t>Go to VIEW &gt; ZOOM.</a:t>
              </a:r>
            </a:p>
            <a:p>
              <a:pPr defTabSz="4388900"/>
              <a:endParaRPr lang="en-US" sz="2800" dirty="0">
                <a:solidFill>
                  <a:prstClr val="white"/>
                </a:solidFill>
                <a:latin typeface="Trebuchet MS" pitchFamily="34" charset="0"/>
              </a:endParaRPr>
            </a:p>
            <a:p>
              <a:pPr algn="ctr" defTabSz="4388900"/>
              <a:r>
                <a:rPr lang="en-US" sz="3200" b="1" dirty="0">
                  <a:solidFill>
                    <a:srgbClr val="FFC000"/>
                  </a:solidFill>
                  <a:latin typeface="Trebuchet MS" pitchFamily="34" charset="0"/>
                </a:rPr>
                <a:t>Title, Authors, and Affiliations</a:t>
              </a:r>
            </a:p>
            <a:p>
              <a:pPr defTabSz="4388900"/>
              <a:r>
                <a:rPr lang="en-US" sz="2400" dirty="0">
                  <a:solidFill>
                    <a:prstClr val="white">
                      <a:lumMod val="75000"/>
                    </a:prstClr>
                  </a:solidFill>
                  <a:latin typeface="Trebuchet MS" pitchFamily="34" charset="0"/>
                </a:rPr>
                <a:t>Start designing your poster by adding the title, the names of the authors, and the affiliated institutions. You can type or paste text into the provided boxes. The template will automatically adjust the size of your text to fit the title box. You can manually override this feature and change the size of your text. </a:t>
              </a:r>
            </a:p>
            <a:p>
              <a:pPr defTabSz="4388900"/>
              <a:endParaRPr lang="en-US" sz="2400" dirty="0">
                <a:solidFill>
                  <a:prstClr val="white">
                    <a:lumMod val="75000"/>
                  </a:prstClr>
                </a:solidFill>
                <a:latin typeface="Trebuchet MS" pitchFamily="34" charset="0"/>
              </a:endParaRPr>
            </a:p>
            <a:p>
              <a:pPr defTabSz="4388900"/>
              <a:r>
                <a:rPr lang="en-US" sz="2400" b="1" spc="300" dirty="0">
                  <a:solidFill>
                    <a:srgbClr val="FFC000"/>
                  </a:solidFill>
                  <a:latin typeface="Trebuchet MS" pitchFamily="34" charset="0"/>
                </a:rPr>
                <a:t>TIP</a:t>
              </a:r>
              <a:r>
                <a:rPr lang="en-US" sz="2400" b="1" dirty="0">
                  <a:solidFill>
                    <a:srgbClr val="FFC000"/>
                  </a:solidFill>
                  <a:latin typeface="Trebuchet MS" pitchFamily="34" charset="0"/>
                </a:rPr>
                <a:t>: </a:t>
              </a:r>
              <a:r>
                <a:rPr lang="en-US" sz="2400" dirty="0">
                  <a:solidFill>
                    <a:prstClr val="white">
                      <a:lumMod val="75000"/>
                    </a:prstClr>
                  </a:solidFill>
                  <a:latin typeface="Trebuchet MS" pitchFamily="34" charset="0"/>
                </a:rPr>
                <a:t>The font size of your title should be bigger than your name(s) and institution name(s).</a:t>
              </a:r>
            </a:p>
            <a:p>
              <a:pPr defTabSz="4388900"/>
              <a:r>
                <a:rPr lang="en-US" sz="2800" b="1" dirty="0">
                  <a:solidFill>
                    <a:prstClr val="white"/>
                  </a:solidFill>
                  <a:latin typeface="Trebuchet MS" pitchFamily="34" charset="0"/>
                </a:rPr>
                <a:t/>
              </a:r>
              <a:br>
                <a:rPr lang="en-US" sz="2800" b="1" dirty="0">
                  <a:solidFill>
                    <a:prstClr val="white"/>
                  </a:solidFill>
                  <a:latin typeface="Trebuchet MS" pitchFamily="34" charset="0"/>
                </a:rPr>
              </a:br>
              <a:endParaRPr lang="en-US" sz="2800" b="1" dirty="0">
                <a:solidFill>
                  <a:prstClr val="white"/>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r>
                <a:rPr lang="en-US" sz="3200" b="1" dirty="0">
                  <a:solidFill>
                    <a:srgbClr val="FFC000"/>
                  </a:solidFill>
                  <a:latin typeface="Trebuchet MS" pitchFamily="34" charset="0"/>
                </a:rPr>
                <a:t>Adding Logos / Seals</a:t>
              </a:r>
            </a:p>
            <a:p>
              <a:pPr defTabSz="4388900"/>
              <a:r>
                <a:rPr lang="en-US" sz="2400" dirty="0">
                  <a:solidFill>
                    <a:prstClr val="white">
                      <a:lumMod val="75000"/>
                    </a:prst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defTabSz="4388900"/>
              <a:endParaRPr lang="en-US" sz="2400" spc="300" dirty="0">
                <a:solidFill>
                  <a:prstClr val="white">
                    <a:lumMod val="75000"/>
                  </a:prstClr>
                </a:solidFill>
                <a:latin typeface="Trebuchet MS" pitchFamily="34" charset="0"/>
              </a:endParaRPr>
            </a:p>
            <a:p>
              <a:pPr defTabSz="4388900"/>
              <a:r>
                <a:rPr lang="en-US" sz="2400" b="1" spc="300" dirty="0">
                  <a:solidFill>
                    <a:srgbClr val="FFC000"/>
                  </a:solidFill>
                  <a:latin typeface="Trebuchet MS" pitchFamily="34" charset="0"/>
                </a:rPr>
                <a:t>TIP:</a:t>
              </a:r>
              <a:r>
                <a:rPr lang="en-US" sz="2400" b="1" dirty="0">
                  <a:solidFill>
                    <a:srgbClr val="FFC000"/>
                  </a:solidFill>
                  <a:latin typeface="Trebuchet MS" pitchFamily="34" charset="0"/>
                </a:rPr>
                <a:t> </a:t>
              </a:r>
              <a:r>
                <a:rPr lang="en-US" sz="2400" dirty="0">
                  <a:solidFill>
                    <a:prstClr val="white">
                      <a:lumMod val="75000"/>
                    </a:prstClr>
                  </a:solidFill>
                  <a:latin typeface="Trebuchet MS" pitchFamily="34" charset="0"/>
                </a:rPr>
                <a:t>See if your school’s logo is available on our free poster templates page.</a:t>
              </a:r>
            </a:p>
            <a:p>
              <a:pPr defTabSz="4388900"/>
              <a:endParaRPr lang="en-US" sz="2400" dirty="0">
                <a:solidFill>
                  <a:prstClr val="white"/>
                </a:solidFill>
                <a:latin typeface="Trebuchet MS" pitchFamily="34" charset="0"/>
              </a:endParaRPr>
            </a:p>
            <a:p>
              <a:pPr algn="ctr" defTabSz="4388900"/>
              <a:r>
                <a:rPr lang="en-US" sz="3200" b="1" dirty="0">
                  <a:solidFill>
                    <a:srgbClr val="FFC000"/>
                  </a:solidFill>
                  <a:latin typeface="Trebuchet MS" pitchFamily="34" charset="0"/>
                </a:rPr>
                <a:t>Photographs / Graphics</a:t>
              </a:r>
            </a:p>
            <a:p>
              <a:pPr defTabSz="977900"/>
              <a:r>
                <a:rPr lang="en-US" sz="2400" dirty="0">
                  <a:solidFill>
                    <a:prstClr val="white">
                      <a:lumMod val="75000"/>
                    </a:prst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disproportionally.</a:t>
              </a:r>
            </a:p>
            <a:p>
              <a:pPr defTabSz="977900"/>
              <a:endParaRPr lang="en-US" sz="2400" dirty="0">
                <a:solidFill>
                  <a:prstClr val="white"/>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endParaRPr lang="en-US" sz="2800" b="1" dirty="0">
                <a:solidFill>
                  <a:srgbClr val="FFC000"/>
                </a:solidFill>
                <a:latin typeface="Trebuchet MS" pitchFamily="34" charset="0"/>
              </a:endParaRPr>
            </a:p>
            <a:p>
              <a:pPr algn="ctr" defTabSz="4388900"/>
              <a:r>
                <a:rPr lang="en-US" sz="3200" b="1" dirty="0">
                  <a:solidFill>
                    <a:srgbClr val="FFC000"/>
                  </a:solidFill>
                  <a:latin typeface="Trebuchet MS" pitchFamily="34" charset="0"/>
                </a:rPr>
                <a:t>Image Quality Check</a:t>
              </a:r>
            </a:p>
            <a:p>
              <a:pPr defTabSz="977900"/>
              <a:r>
                <a:rPr lang="en-US" sz="2400" dirty="0">
                  <a:solidFill>
                    <a:prstClr val="white">
                      <a:lumMod val="75000"/>
                    </a:prstClr>
                  </a:solidFill>
                  <a:latin typeface="Trebuchet MS" pitchFamily="34" charset="0"/>
                </a:rPr>
                <a:t>Zoom in and look at your images at 100% magnification. If they look good they will print well. </a:t>
              </a:r>
              <a:endParaRPr lang="en-US" sz="2800" dirty="0">
                <a:solidFill>
                  <a:prstClr val="white"/>
                </a:solidFill>
                <a:latin typeface="Trebuchet MS" pitchFamily="34" charset="0"/>
              </a:endParaRPr>
            </a:p>
          </p:txBody>
        </p:sp>
        <p:cxnSp>
          <p:nvCxnSpPr>
            <p:cNvPr id="32" name="Straight Connector 31"/>
            <p:cNvCxnSpPr/>
            <p:nvPr/>
          </p:nvCxnSpPr>
          <p:spPr>
            <a:xfrm>
              <a:off x="-11225189" y="8422500"/>
              <a:ext cx="10999746" cy="3341"/>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4"/>
            <a:stretch>
              <a:fillRect/>
            </a:stretch>
          </p:blipFill>
          <p:spPr>
            <a:xfrm>
              <a:off x="-10740740" y="10261718"/>
              <a:ext cx="1597666" cy="1201935"/>
            </a:xfrm>
            <a:prstGeom prst="rect">
              <a:avLst/>
            </a:prstGeom>
          </p:spPr>
        </p:pic>
        <p:pic>
          <p:nvPicPr>
            <p:cNvPr id="37" name="Picture 36"/>
            <p:cNvPicPr>
              <a:picLocks noChangeAspect="1"/>
            </p:cNvPicPr>
            <p:nvPr userDrawn="1"/>
          </p:nvPicPr>
          <p:blipFill>
            <a:blip r:embed="rId5"/>
            <a:stretch>
              <a:fillRect/>
            </a:stretch>
          </p:blipFill>
          <p:spPr>
            <a:xfrm>
              <a:off x="-10732765" y="15696927"/>
              <a:ext cx="9986808" cy="1053596"/>
            </a:xfrm>
            <a:prstGeom prst="rect">
              <a:avLst/>
            </a:prstGeom>
          </p:spPr>
        </p:pic>
        <p:grpSp>
          <p:nvGrpSpPr>
            <p:cNvPr id="38" name="Group 37"/>
            <p:cNvGrpSpPr/>
            <p:nvPr userDrawn="1"/>
          </p:nvGrpSpPr>
          <p:grpSpPr>
            <a:xfrm>
              <a:off x="-9744993" y="23540957"/>
              <a:ext cx="7531182" cy="2120439"/>
              <a:chOff x="-4470427" y="11016658"/>
              <a:chExt cx="3470785" cy="974220"/>
            </a:xfrm>
          </p:grpSpPr>
          <p:grpSp>
            <p:nvGrpSpPr>
              <p:cNvPr id="46" name="Group 45"/>
              <p:cNvGrpSpPr/>
              <p:nvPr userDrawn="1"/>
            </p:nvGrpSpPr>
            <p:grpSpPr>
              <a:xfrm>
                <a:off x="-2783495" y="11060886"/>
                <a:ext cx="624431" cy="893535"/>
                <a:chOff x="-3958697" y="11117435"/>
                <a:chExt cx="779338" cy="1280430"/>
              </a:xfrm>
            </p:grpSpPr>
            <p:pic>
              <p:nvPicPr>
                <p:cNvPr id="52" name="Picture 51"/>
                <p:cNvPicPr>
                  <a:picLocks noChangeAspect="1"/>
                </p:cNvPicPr>
                <p:nvPr userDrawn="1"/>
              </p:nvPicPr>
              <p:blipFill>
                <a:blip r:embed="rId6"/>
                <a:stretch>
                  <a:fillRect/>
                </a:stretch>
              </p:blipFill>
              <p:spPr>
                <a:xfrm>
                  <a:off x="-3948160" y="11117435"/>
                  <a:ext cx="768801" cy="1090857"/>
                </a:xfrm>
                <a:prstGeom prst="rect">
                  <a:avLst/>
                </a:prstGeom>
              </p:spPr>
            </p:pic>
            <p:sp>
              <p:nvSpPr>
                <p:cNvPr id="53" name="TextBox 52"/>
                <p:cNvSpPr txBox="1"/>
                <p:nvPr userDrawn="1"/>
              </p:nvSpPr>
              <p:spPr>
                <a:xfrm>
                  <a:off x="-3958697" y="12114178"/>
                  <a:ext cx="779337" cy="283687"/>
                </a:xfrm>
                <a:prstGeom prst="rect">
                  <a:avLst/>
                </a:prstGeom>
                <a:solidFill>
                  <a:schemeClr val="accent1"/>
                </a:solidFill>
                <a:ln>
                  <a:noFill/>
                </a:ln>
              </p:spPr>
              <p:txBody>
                <a:bodyPr wrap="square" lIns="91440" tIns="91440" rIns="91440" bIns="91440" rtlCol="0">
                  <a:spAutoFit/>
                </a:bodyPr>
                <a:lstStyle/>
                <a:p>
                  <a:pPr algn="ctr" defTabSz="4388900"/>
                  <a:r>
                    <a:rPr lang="en-US" sz="1600" b="1" dirty="0">
                      <a:solidFill>
                        <a:prstClr val="black"/>
                      </a:solidFill>
                    </a:rPr>
                    <a:t>ORIGINAL</a:t>
                  </a:r>
                </a:p>
              </p:txBody>
            </p:sp>
          </p:grpSp>
          <p:grpSp>
            <p:nvGrpSpPr>
              <p:cNvPr id="47" name="Group 46"/>
              <p:cNvGrpSpPr/>
              <p:nvPr userDrawn="1"/>
            </p:nvGrpSpPr>
            <p:grpSpPr>
              <a:xfrm>
                <a:off x="-2033159" y="11060889"/>
                <a:ext cx="1033517" cy="893529"/>
                <a:chOff x="-2921738" y="11200127"/>
                <a:chExt cx="1420279" cy="1227904"/>
              </a:xfrm>
            </p:grpSpPr>
            <p:pic>
              <p:nvPicPr>
                <p:cNvPr id="50" name="Picture 49"/>
                <p:cNvPicPr>
                  <a:picLocks noChangeAspect="1"/>
                </p:cNvPicPr>
                <p:nvPr userDrawn="1"/>
              </p:nvPicPr>
              <p:blipFill>
                <a:blip r:embed="rId6"/>
                <a:stretch>
                  <a:fillRect/>
                </a:stretch>
              </p:blipFill>
              <p:spPr>
                <a:xfrm>
                  <a:off x="-2921738" y="11200127"/>
                  <a:ext cx="1420279" cy="1029694"/>
                </a:xfrm>
                <a:prstGeom prst="rect">
                  <a:avLst/>
                </a:prstGeom>
              </p:spPr>
            </p:pic>
            <p:sp>
              <p:nvSpPr>
                <p:cNvPr id="51" name="TextBox 50"/>
                <p:cNvSpPr txBox="1"/>
                <p:nvPr userDrawn="1"/>
              </p:nvSpPr>
              <p:spPr>
                <a:xfrm>
                  <a:off x="-2918991" y="12175418"/>
                  <a:ext cx="1417532" cy="252613"/>
                </a:xfrm>
                <a:prstGeom prst="rect">
                  <a:avLst/>
                </a:prstGeom>
                <a:solidFill>
                  <a:srgbClr val="FF0000"/>
                </a:solidFill>
              </p:spPr>
              <p:txBody>
                <a:bodyPr wrap="square" lIns="457200" tIns="91440" rIns="457200" bIns="91440" rtlCol="0">
                  <a:spAutoFit/>
                </a:bodyPr>
                <a:lstStyle/>
                <a:p>
                  <a:pPr algn="ctr" defTabSz="4388900"/>
                  <a:r>
                    <a:rPr lang="en-US" sz="1400" b="1" dirty="0">
                      <a:solidFill>
                        <a:prstClr val="white"/>
                      </a:solidFill>
                    </a:rPr>
                    <a:t>DISTORTED</a:t>
                  </a:r>
                  <a:endParaRPr lang="en-US" sz="700" b="1" dirty="0">
                    <a:solidFill>
                      <a:prstClr val="white"/>
                    </a:solidFill>
                  </a:endParaRPr>
                </a:p>
              </p:txBody>
            </p:sp>
          </p:grpSp>
          <p:pic>
            <p:nvPicPr>
              <p:cNvPr id="48" name="Picture 47"/>
              <p:cNvPicPr>
                <a:picLocks noChangeAspect="1"/>
              </p:cNvPicPr>
              <p:nvPr userDrawn="1"/>
            </p:nvPicPr>
            <p:blipFill>
              <a:blip r:embed="rId7"/>
              <a:stretch>
                <a:fillRect/>
              </a:stretch>
            </p:blipFill>
            <p:spPr>
              <a:xfrm>
                <a:off x="-4470427" y="11016658"/>
                <a:ext cx="1098742" cy="847761"/>
              </a:xfrm>
              <a:prstGeom prst="rect">
                <a:avLst/>
              </a:prstGeom>
            </p:spPr>
          </p:pic>
          <p:sp>
            <p:nvSpPr>
              <p:cNvPr id="49" name="TextBox 48"/>
              <p:cNvSpPr txBox="1"/>
              <p:nvPr userDrawn="1"/>
            </p:nvSpPr>
            <p:spPr>
              <a:xfrm>
                <a:off x="-4440600" y="11665645"/>
                <a:ext cx="1035685" cy="325233"/>
              </a:xfrm>
              <a:prstGeom prst="rect">
                <a:avLst/>
              </a:prstGeom>
              <a:noFill/>
            </p:spPr>
            <p:txBody>
              <a:bodyPr wrap="square" lIns="457200" tIns="457200" rIns="457200" bIns="0" rtlCol="0">
                <a:spAutoFit/>
              </a:bodyPr>
              <a:lstStyle/>
              <a:p>
                <a:pPr algn="ctr" defTabSz="4388900"/>
                <a:r>
                  <a:rPr lang="en-US" sz="1600" dirty="0">
                    <a:solidFill>
                      <a:prstClr val="white"/>
                    </a:solidFill>
                  </a:rPr>
                  <a:t>Corner handles</a:t>
                </a:r>
              </a:p>
            </p:txBody>
          </p:sp>
        </p:grpSp>
        <p:grpSp>
          <p:nvGrpSpPr>
            <p:cNvPr id="39" name="Group 38"/>
            <p:cNvGrpSpPr/>
            <p:nvPr userDrawn="1"/>
          </p:nvGrpSpPr>
          <p:grpSpPr>
            <a:xfrm>
              <a:off x="-10398793" y="27751410"/>
              <a:ext cx="9323012" cy="2453251"/>
              <a:chOff x="-4754996" y="12734136"/>
              <a:chExt cx="4296559" cy="1127128"/>
            </a:xfrm>
          </p:grpSpPr>
          <p:graphicFrame>
            <p:nvGraphicFramePr>
              <p:cNvPr id="41" name="Object 40"/>
              <p:cNvGraphicFramePr>
                <a:graphicFrameLocks noChangeAspect="1"/>
              </p:cNvGraphicFramePr>
              <p:nvPr userDrawn="1">
                <p:extLst/>
              </p:nvPr>
            </p:nvGraphicFramePr>
            <p:xfrm>
              <a:off x="-4533347" y="12734142"/>
              <a:ext cx="1828800" cy="1117600"/>
            </p:xfrm>
            <a:graphic>
              <a:graphicData uri="http://schemas.openxmlformats.org/presentationml/2006/ole">
                <mc:AlternateContent xmlns:mc="http://schemas.openxmlformats.org/markup-compatibility/2006">
                  <mc:Choice xmlns:v="urn:schemas-microsoft-com:vml" Requires="v">
                    <p:oleObj spid="_x0000_s165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533347" y="12734142"/>
                            <a:ext cx="1828800" cy="1117600"/>
                          </a:xfrm>
                          <a:prstGeom prst="rect">
                            <a:avLst/>
                          </a:prstGeom>
                        </p:spPr>
                      </p:pic>
                    </p:oleObj>
                  </mc:Fallback>
                </mc:AlternateContent>
              </a:graphicData>
            </a:graphic>
          </p:graphicFrame>
          <p:graphicFrame>
            <p:nvGraphicFramePr>
              <p:cNvPr id="43" name="Object 42"/>
              <p:cNvGraphicFramePr>
                <a:graphicFrameLocks noChangeAspect="1"/>
              </p:cNvGraphicFramePr>
              <p:nvPr userDrawn="1">
                <p:extLst/>
              </p:nvPr>
            </p:nvGraphicFramePr>
            <p:xfrm>
              <a:off x="-2456641" y="12737835"/>
              <a:ext cx="1828800" cy="1117600"/>
            </p:xfrm>
            <a:graphic>
              <a:graphicData uri="http://schemas.openxmlformats.org/presentationml/2006/ole">
                <mc:AlternateContent xmlns:mc="http://schemas.openxmlformats.org/markup-compatibility/2006">
                  <mc:Choice xmlns:v="urn:schemas-microsoft-com:vml" Requires="v">
                    <p:oleObj spid="_x0000_s165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456641" y="12737835"/>
                            <a:ext cx="1828800" cy="1117600"/>
                          </a:xfrm>
                          <a:prstGeom prst="rect">
                            <a:avLst/>
                          </a:prstGeom>
                        </p:spPr>
                      </p:pic>
                    </p:oleObj>
                  </mc:Fallback>
                </mc:AlternateContent>
              </a:graphicData>
            </a:graphic>
          </p:graphicFrame>
          <p:sp>
            <p:nvSpPr>
              <p:cNvPr id="44" name="TextBox 43"/>
              <p:cNvSpPr txBox="1"/>
              <p:nvPr userDrawn="1"/>
            </p:nvSpPr>
            <p:spPr>
              <a:xfrm rot="16200000">
                <a:off x="-5235785" y="13214925"/>
                <a:ext cx="1117601" cy="156024"/>
              </a:xfrm>
              <a:prstGeom prst="rect">
                <a:avLst/>
              </a:prstGeom>
              <a:noFill/>
            </p:spPr>
            <p:txBody>
              <a:bodyPr wrap="square" lIns="91440" tIns="91440" rIns="91440" bIns="0" rtlCol="0">
                <a:spAutoFit/>
              </a:bodyPr>
              <a:lstStyle/>
              <a:p>
                <a:pPr algn="ctr" defTabSz="4388900"/>
                <a:r>
                  <a:rPr lang="en-US" sz="1600" dirty="0">
                    <a:solidFill>
                      <a:srgbClr val="92D050"/>
                    </a:solidFill>
                  </a:rPr>
                  <a:t>Good </a:t>
                </a:r>
                <a:r>
                  <a:rPr lang="en-US" sz="1600" dirty="0">
                    <a:solidFill>
                      <a:prstClr val="white"/>
                    </a:solidFill>
                  </a:rPr>
                  <a:t>printing quality</a:t>
                </a:r>
              </a:p>
            </p:txBody>
          </p:sp>
          <p:sp>
            <p:nvSpPr>
              <p:cNvPr id="45" name="TextBox 44"/>
              <p:cNvSpPr txBox="1"/>
              <p:nvPr userDrawn="1"/>
            </p:nvSpPr>
            <p:spPr>
              <a:xfrm rot="16200000">
                <a:off x="-1095250" y="13224452"/>
                <a:ext cx="1117601" cy="156024"/>
              </a:xfrm>
              <a:prstGeom prst="rect">
                <a:avLst/>
              </a:prstGeom>
              <a:noFill/>
            </p:spPr>
            <p:txBody>
              <a:bodyPr wrap="square" lIns="91440" tIns="91440" rIns="91440" bIns="0" rtlCol="0">
                <a:spAutoFit/>
              </a:bodyPr>
              <a:lstStyle/>
              <a:p>
                <a:pPr algn="ctr" defTabSz="4388900"/>
                <a:r>
                  <a:rPr lang="en-US" sz="1600" dirty="0">
                    <a:solidFill>
                      <a:srgbClr val="FF0000"/>
                    </a:solidFill>
                  </a:rPr>
                  <a:t>Bad </a:t>
                </a:r>
                <a:r>
                  <a:rPr lang="en-US" sz="1600" dirty="0">
                    <a:solidFill>
                      <a:prstClr val="white"/>
                    </a:solidFill>
                  </a:rPr>
                  <a:t>printing quality</a:t>
                </a:r>
              </a:p>
            </p:txBody>
          </p:sp>
        </p:grpSp>
      </p:grpSp>
      <p:grpSp>
        <p:nvGrpSpPr>
          <p:cNvPr id="54" name="Group 53"/>
          <p:cNvGrpSpPr/>
          <p:nvPr userDrawn="1"/>
        </p:nvGrpSpPr>
        <p:grpSpPr>
          <a:xfrm>
            <a:off x="44157839" y="-55065"/>
            <a:ext cx="11062139" cy="32973465"/>
            <a:chOff x="44157839" y="-55065"/>
            <a:chExt cx="11062139" cy="32973465"/>
          </a:xfrm>
        </p:grpSpPr>
        <p:sp>
          <p:nvSpPr>
            <p:cNvPr id="55" name="Rectangle 54"/>
            <p:cNvSpPr/>
            <p:nvPr userDrawn="1"/>
          </p:nvSpPr>
          <p:spPr>
            <a:xfrm>
              <a:off x="44157839" y="-55065"/>
              <a:ext cx="11062139" cy="3297346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defTabSz="4388900"/>
              <a:r>
                <a:rPr lang="en-US" sz="4000" b="1" spc="600" dirty="0">
                  <a:solidFill>
                    <a:prstClr val="white"/>
                  </a:solidFill>
                  <a:latin typeface="Trebuchet MS" pitchFamily="34" charset="0"/>
                </a:rPr>
                <a:t>QUICK START (cont.)</a:t>
              </a:r>
            </a:p>
            <a:p>
              <a:pPr algn="ctr" defTabSz="4388900"/>
              <a:endParaRPr lang="en-US" sz="3600" b="1" dirty="0">
                <a:solidFill>
                  <a:prstClr val="white"/>
                </a:solidFill>
                <a:latin typeface="Trebuchet MS" pitchFamily="34" charset="0"/>
              </a:endParaRPr>
            </a:p>
            <a:p>
              <a:pPr algn="ctr" defTabSz="4388900"/>
              <a:r>
                <a:rPr lang="en-US" sz="3200" b="1" dirty="0">
                  <a:solidFill>
                    <a:srgbClr val="FFC000"/>
                  </a:solidFill>
                  <a:latin typeface="Trebuchet MS" pitchFamily="34" charset="0"/>
                </a:rPr>
                <a:t>How to change the template color theme</a:t>
              </a:r>
            </a:p>
            <a:p>
              <a:pPr marL="0" lvl="2" defTabSz="114300">
                <a:defRPr/>
              </a:pPr>
              <a:r>
                <a:rPr lang="en-US" sz="2400" dirty="0">
                  <a:solidFill>
                    <a:prstClr val="white">
                      <a:lumMod val="75000"/>
                    </a:prstClr>
                  </a:solidFill>
                  <a:latin typeface="Trebuchet MS" pitchFamily="34" charset="0"/>
                </a:rPr>
                <a:t>You can easily change the color theme of your poster by going to the DESIGN menu, click on COLORS, and choose the color theme of your choice. You can also create your own color theme.</a:t>
              </a:r>
            </a:p>
            <a:p>
              <a:pPr marL="0" lvl="2" defTabSz="114300">
                <a:defRPr/>
              </a:pPr>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endParaRPr lang="en-US" sz="2400" dirty="0">
                <a:solidFill>
                  <a:prstClr val="white">
                    <a:lumMod val="75000"/>
                  </a:prstClr>
                </a:solidFill>
                <a:latin typeface="Trebuchet MS" pitchFamily="34" charset="0"/>
              </a:endParaRPr>
            </a:p>
            <a:p>
              <a:pPr defTabSz="114300"/>
              <a:r>
                <a:rPr lang="en-US" sz="2400" dirty="0">
                  <a:solidFill>
                    <a:prstClr val="white">
                      <a:lumMod val="75000"/>
                    </a:prst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defTabSz="114300"/>
              <a:endParaRPr lang="en-US" sz="2400" dirty="0">
                <a:solidFill>
                  <a:prstClr val="white">
                    <a:lumMod val="75000"/>
                  </a:prstClr>
                </a:solidFill>
                <a:latin typeface="Trebuchet MS" pitchFamily="34" charset="0"/>
              </a:endParaRPr>
            </a:p>
            <a:p>
              <a:pPr algn="ctr" defTabSz="4388900"/>
              <a:r>
                <a:rPr lang="en-US" sz="3200" b="1" dirty="0">
                  <a:solidFill>
                    <a:srgbClr val="FFC000"/>
                  </a:solidFill>
                  <a:latin typeface="Trebuchet MS" pitchFamily="34" charset="0"/>
                </a:rPr>
                <a:t>How to add Text</a:t>
              </a:r>
            </a:p>
            <a:p>
              <a:pPr marL="3265488" lvl="2" defTabSz="114300"/>
              <a:r>
                <a:rPr lang="en-US" sz="2400" dirty="0">
                  <a:solidFill>
                    <a:prstClr val="white">
                      <a:lumMod val="75000"/>
                    </a:prst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defTabSz="114300"/>
              <a:endParaRPr lang="en-US" sz="2400" dirty="0">
                <a:solidFill>
                  <a:prstClr val="white">
                    <a:lumMod val="75000"/>
                  </a:prstClr>
                </a:solidFill>
                <a:latin typeface="Trebuchet MS" pitchFamily="34" charset="0"/>
              </a:endParaRPr>
            </a:p>
            <a:p>
              <a:pPr algn="ctr" defTabSz="1518341">
                <a:defRPr/>
              </a:pPr>
              <a:r>
                <a:rPr lang="en-US" sz="2400" dirty="0">
                  <a:solidFill>
                    <a:prstClr val="white">
                      <a:lumMod val="75000"/>
                    </a:prstClr>
                  </a:solidFill>
                  <a:latin typeface="Trebuchet MS" pitchFamily="34" charset="0"/>
                </a:rPr>
                <a:t> </a:t>
              </a:r>
              <a:r>
                <a:rPr lang="en-US" sz="3200" b="1" dirty="0">
                  <a:solidFill>
                    <a:srgbClr val="FFC000"/>
                  </a:solidFill>
                  <a:latin typeface="Trebuchet MS" pitchFamily="34" charset="0"/>
                </a:rPr>
                <a:t>Text size</a:t>
              </a:r>
            </a:p>
            <a:p>
              <a:pPr defTabSz="114300">
                <a:defRPr/>
              </a:pPr>
              <a:r>
                <a:rPr lang="en-US" sz="2400" dirty="0">
                  <a:solidFill>
                    <a:prstClr val="white">
                      <a:lumMod val="75000"/>
                    </a:prstClr>
                  </a:solidFill>
                  <a:latin typeface="Trebuchet MS" pitchFamily="34" charset="0"/>
                </a:rPr>
                <a:t>Adjust the size of your text based on how much content you have to present. The default template text offers a good starting point. Follow the conference requirements.</a:t>
              </a:r>
            </a:p>
            <a:p>
              <a:pPr marL="1518341" lvl="2" defTabSz="114300"/>
              <a:endParaRPr lang="en-US" sz="2400" dirty="0">
                <a:solidFill>
                  <a:prstClr val="white">
                    <a:lumMod val="75000"/>
                  </a:prstClr>
                </a:solidFill>
                <a:latin typeface="Trebuchet MS" pitchFamily="34" charset="0"/>
              </a:endParaRPr>
            </a:p>
            <a:p>
              <a:pPr algn="ctr" defTabSz="4388900"/>
              <a:r>
                <a:rPr lang="en-US" sz="3200" b="1" dirty="0">
                  <a:solidFill>
                    <a:srgbClr val="FFC000"/>
                  </a:solidFill>
                  <a:latin typeface="Trebuchet MS" pitchFamily="34" charset="0"/>
                </a:rPr>
                <a:t>How to add Tables</a:t>
              </a:r>
            </a:p>
            <a:p>
              <a:pPr marL="1730375" lvl="1" defTabSz="114300"/>
              <a:r>
                <a:rPr lang="en-US" sz="2400" dirty="0">
                  <a:solidFill>
                    <a:prstClr val="white">
                      <a:lumMod val="75000"/>
                    </a:prstClr>
                  </a:solidFill>
                  <a:latin typeface="Trebuchet MS" pitchFamily="34" charset="0"/>
                </a:rPr>
                <a:t>To add a table from scratch go to the INSERT menu and </a:t>
              </a:r>
              <a:br>
                <a:rPr lang="en-US" sz="2400" dirty="0">
                  <a:solidFill>
                    <a:prstClr val="white">
                      <a:lumMod val="75000"/>
                    </a:prstClr>
                  </a:solidFill>
                  <a:latin typeface="Trebuchet MS" pitchFamily="34" charset="0"/>
                </a:rPr>
              </a:br>
              <a:r>
                <a:rPr lang="en-US" sz="2400" dirty="0">
                  <a:solidFill>
                    <a:prstClr val="white">
                      <a:lumMod val="75000"/>
                    </a:prstClr>
                  </a:solidFill>
                  <a:latin typeface="Trebuchet MS" pitchFamily="34" charset="0"/>
                </a:rPr>
                <a:t>click on TABLE. A drop-down box will help you select rows and columns. </a:t>
              </a:r>
            </a:p>
            <a:p>
              <a:pPr defTabSz="114300"/>
              <a:r>
                <a:rPr lang="en-US" sz="2400" dirty="0">
                  <a:solidFill>
                    <a:prstClr val="white">
                      <a:lumMod val="75000"/>
                    </a:prstClr>
                  </a:solidFill>
                  <a:latin typeface="Trebuchet MS" pitchFamily="34" charset="0"/>
                </a:rPr>
                <a:t>You can also copy and a paste a table from Word or another PowerPoint document. A pasted table may need to be re-formatted by RIGHT-CLICK &gt; FORMAT SHAPE, TEXT BOX, Margins.</a:t>
              </a:r>
            </a:p>
            <a:p>
              <a:pPr defTabSz="114300"/>
              <a:endParaRPr lang="en-US" sz="2400" dirty="0">
                <a:solidFill>
                  <a:prstClr val="white">
                    <a:lumMod val="75000"/>
                  </a:prstClr>
                </a:solidFill>
                <a:latin typeface="Trebuchet MS" pitchFamily="34" charset="0"/>
              </a:endParaRPr>
            </a:p>
            <a:p>
              <a:pPr algn="ctr" defTabSz="1518341">
                <a:defRPr/>
              </a:pPr>
              <a:r>
                <a:rPr lang="en-US" sz="3200" b="1" dirty="0">
                  <a:solidFill>
                    <a:srgbClr val="FFC000"/>
                  </a:solidFill>
                  <a:latin typeface="Trebuchet MS" pitchFamily="34" charset="0"/>
                </a:rPr>
                <a:t>Graphs / Charts</a:t>
              </a:r>
            </a:p>
            <a:p>
              <a:pPr defTabSz="114300">
                <a:defRPr/>
              </a:pPr>
              <a:r>
                <a:rPr lang="en-US" sz="2400" dirty="0">
                  <a:solidFill>
                    <a:prstClr val="white">
                      <a:lumMod val="75000"/>
                    </a:prstClr>
                  </a:solidFill>
                  <a:latin typeface="Trebuchet MS" pitchFamily="34" charset="0"/>
                </a:rPr>
                <a:t>You can simply copy and paste charts and graphs from Excel or Word. Some reformatting may be required depending on how the original document has been created.</a:t>
              </a:r>
            </a:p>
            <a:p>
              <a:pPr defTabSz="114300">
                <a:defRPr/>
              </a:pPr>
              <a:endParaRPr lang="en-US" sz="2400" dirty="0">
                <a:solidFill>
                  <a:prstClr val="white">
                    <a:lumMod val="75000"/>
                  </a:prstClr>
                </a:solidFill>
                <a:latin typeface="Trebuchet MS" pitchFamily="34" charset="0"/>
              </a:endParaRPr>
            </a:p>
            <a:p>
              <a:pPr algn="ctr" defTabSz="1518341">
                <a:defRPr/>
              </a:pPr>
              <a:r>
                <a:rPr lang="en-US" sz="3200" b="1" dirty="0">
                  <a:solidFill>
                    <a:srgbClr val="FFC000"/>
                  </a:solidFill>
                  <a:latin typeface="Trebuchet MS" pitchFamily="34" charset="0"/>
                </a:rPr>
                <a:t>How to change the column configuration</a:t>
              </a:r>
            </a:p>
            <a:p>
              <a:pPr defTabSz="114300">
                <a:defRPr/>
              </a:pPr>
              <a:r>
                <a:rPr lang="en-US" sz="2400" dirty="0">
                  <a:solidFill>
                    <a:prstClr val="white">
                      <a:lumMod val="75000"/>
                    </a:prstClr>
                  </a:solidFill>
                  <a:latin typeface="Trebuchet MS" pitchFamily="34" charset="0"/>
                </a:rPr>
                <a:t>RIGHT-CLICK on the poster background and select LAYOUT to see the column options available for this template. The poster columns can also be customized on the Master. VIEW &gt; MASTER.</a:t>
              </a:r>
            </a:p>
            <a:p>
              <a:pPr algn="ctr" defTabSz="1518341">
                <a:defRPr/>
              </a:pPr>
              <a:endParaRPr lang="en-US" sz="3200" b="1" dirty="0">
                <a:solidFill>
                  <a:srgbClr val="FFC000"/>
                </a:solidFill>
                <a:latin typeface="Trebuchet MS" pitchFamily="34" charset="0"/>
              </a:endParaRPr>
            </a:p>
            <a:p>
              <a:pPr algn="ctr" defTabSz="1518341">
                <a:defRPr/>
              </a:pPr>
              <a:r>
                <a:rPr lang="en-US" sz="3200" b="1" dirty="0">
                  <a:solidFill>
                    <a:srgbClr val="FFC000"/>
                  </a:solidFill>
                  <a:latin typeface="Trebuchet MS" pitchFamily="34" charset="0"/>
                </a:rPr>
                <a:t>How to remove the info bars</a:t>
              </a:r>
            </a:p>
            <a:p>
              <a:pPr defTabSz="114300">
                <a:defRPr/>
              </a:pPr>
              <a:r>
                <a:rPr lang="en-US" sz="2400" dirty="0">
                  <a:solidFill>
                    <a:prstClr val="white">
                      <a:lumMod val="75000"/>
                    </a:prstClr>
                  </a:solidFill>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defTabSz="114300">
                <a:defRPr/>
              </a:pPr>
              <a:endParaRPr lang="en-US" sz="2400" dirty="0">
                <a:solidFill>
                  <a:prstClr val="white">
                    <a:lumMod val="75000"/>
                  </a:prstClr>
                </a:solidFill>
                <a:latin typeface="Trebuchet MS" pitchFamily="34" charset="0"/>
              </a:endParaRPr>
            </a:p>
            <a:p>
              <a:pPr algn="ctr" defTabSz="1518341">
                <a:defRPr/>
              </a:pPr>
              <a:r>
                <a:rPr lang="en-US" sz="3200" b="1" dirty="0">
                  <a:solidFill>
                    <a:srgbClr val="FFC000"/>
                  </a:solidFill>
                  <a:latin typeface="Trebuchet MS" pitchFamily="34" charset="0"/>
                </a:rPr>
                <a:t>Save your work</a:t>
              </a:r>
            </a:p>
            <a:p>
              <a:pPr defTabSz="114300">
                <a:defRPr/>
              </a:pPr>
              <a:r>
                <a:rPr lang="en-US" sz="2400" dirty="0">
                  <a:solidFill>
                    <a:prstClr val="white">
                      <a:lumMod val="75000"/>
                    </a:prstClr>
                  </a:solidFill>
                  <a:latin typeface="Trebuchet MS" pitchFamily="34" charset="0"/>
                </a:rPr>
                <a:t>Save your template as a PowerPoint document. For printing, save as PowerPoint or “Print-quality” PDF.</a:t>
              </a:r>
            </a:p>
            <a:p>
              <a:pPr defTabSz="114300">
                <a:defRPr/>
              </a:pPr>
              <a:endParaRPr lang="en-US" sz="2400" dirty="0">
                <a:solidFill>
                  <a:prstClr val="white">
                    <a:lumMod val="75000"/>
                  </a:prstClr>
                </a:solidFill>
                <a:latin typeface="Trebuchet MS" pitchFamily="34" charset="0"/>
              </a:endParaRPr>
            </a:p>
            <a:p>
              <a:pPr algn="ctr" defTabSz="1518341">
                <a:defRPr/>
              </a:pPr>
              <a:r>
                <a:rPr lang="en-US" sz="3200" b="1" dirty="0">
                  <a:solidFill>
                    <a:srgbClr val="FFC000"/>
                  </a:solidFill>
                  <a:latin typeface="Trebuchet MS" pitchFamily="34" charset="0"/>
                </a:rPr>
                <a:t>Print your poster</a:t>
              </a:r>
            </a:p>
            <a:p>
              <a:pPr defTabSz="114300">
                <a:defRPr/>
              </a:pPr>
              <a:r>
                <a:rPr lang="en-US" sz="2400" dirty="0">
                  <a:solidFill>
                    <a:prstClr val="white">
                      <a:lumMod val="75000"/>
                    </a:prstClr>
                  </a:solidFill>
                  <a:latin typeface="Trebuchet MS" pitchFamily="34" charset="0"/>
                </a:rPr>
                <a:t>When you are ready to have your poster printed go online to PosterPresentations.com and click on the “Order Your Poster” button. Choose the poster type the best suits your needs and submit your order. If you submit a PowerPoint document you will be receiving a PDF proof for your approval prior to printing. If your order is placed and paid for before noon, Pacific, Monday through Friday, your order will ship out that same day. Next day, Second day, Third day, and Free Ground services are offered. Go to PosterPresentations.com for more information.</a:t>
              </a:r>
            </a:p>
            <a:p>
              <a:pPr defTabSz="114300">
                <a:defRPr/>
              </a:pPr>
              <a:endParaRPr lang="en-US" sz="2800" dirty="0">
                <a:solidFill>
                  <a:prstClr val="white">
                    <a:lumMod val="75000"/>
                  </a:prstClr>
                </a:solidFill>
                <a:latin typeface="Trebuchet MS" pitchFamily="34" charset="0"/>
              </a:endParaRPr>
            </a:p>
          </p:txBody>
        </p:sp>
        <p:graphicFrame>
          <p:nvGraphicFramePr>
            <p:cNvPr id="56" name="Object 55"/>
            <p:cNvGraphicFramePr>
              <a:graphicFrameLocks noChangeAspect="1"/>
            </p:cNvGraphicFramePr>
            <p:nvPr userDrawn="1">
              <p:extLst/>
            </p:nvPr>
          </p:nvGraphicFramePr>
          <p:xfrm>
            <a:off x="46915679" y="3349444"/>
            <a:ext cx="5586150" cy="2063772"/>
          </p:xfrm>
          <a:graphic>
            <a:graphicData uri="http://schemas.openxmlformats.org/presentationml/2006/ole">
              <mc:AlternateContent xmlns:mc="http://schemas.openxmlformats.org/markup-compatibility/2006">
                <mc:Choice xmlns:v="urn:schemas-microsoft-com:vml" Requires="v">
                  <p:oleObj spid="_x0000_s165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46915679" y="3349444"/>
                          <a:ext cx="5586150" cy="2063772"/>
                        </a:xfrm>
                        <a:prstGeom prst="rect">
                          <a:avLst/>
                        </a:prstGeom>
                      </p:spPr>
                    </p:pic>
                  </p:oleObj>
                </mc:Fallback>
              </mc:AlternateContent>
            </a:graphicData>
          </a:graphic>
        </p:graphicFrame>
        <p:pic>
          <p:nvPicPr>
            <p:cNvPr id="57" name="Picture 56"/>
            <p:cNvPicPr>
              <a:picLocks noChangeAspect="1"/>
            </p:cNvPicPr>
            <p:nvPr userDrawn="1"/>
          </p:nvPicPr>
          <p:blipFill>
            <a:blip r:embed="rId14"/>
            <a:stretch>
              <a:fillRect/>
            </a:stretch>
          </p:blipFill>
          <p:spPr>
            <a:xfrm>
              <a:off x="44621819" y="7740040"/>
              <a:ext cx="2969584" cy="1370577"/>
            </a:xfrm>
            <a:prstGeom prst="rect">
              <a:avLst/>
            </a:prstGeom>
            <a:ln>
              <a:noFill/>
            </a:ln>
          </p:spPr>
        </p:pic>
        <p:graphicFrame>
          <p:nvGraphicFramePr>
            <p:cNvPr id="58" name="Object 57"/>
            <p:cNvGraphicFramePr>
              <a:graphicFrameLocks noChangeAspect="1"/>
            </p:cNvGraphicFramePr>
            <p:nvPr userDrawn="1">
              <p:extLst/>
            </p:nvPr>
          </p:nvGraphicFramePr>
          <p:xfrm>
            <a:off x="44629619" y="12347263"/>
            <a:ext cx="1482266" cy="992162"/>
          </p:xfrm>
          <a:graphic>
            <a:graphicData uri="http://schemas.openxmlformats.org/presentationml/2006/ole">
              <mc:AlternateContent xmlns:mc="http://schemas.openxmlformats.org/markup-compatibility/2006">
                <mc:Choice xmlns:v="urn:schemas-microsoft-com:vml" Requires="v">
                  <p:oleObj spid="_x0000_s165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44629619" y="12347263"/>
                          <a:ext cx="1482266" cy="992162"/>
                        </a:xfrm>
                        <a:prstGeom prst="rect">
                          <a:avLst/>
                        </a:prstGeom>
                      </p:spPr>
                    </p:pic>
                  </p:oleObj>
                </mc:Fallback>
              </mc:AlternateContent>
            </a:graphicData>
          </a:graphic>
        </p:graphicFrame>
        <p:grpSp>
          <p:nvGrpSpPr>
            <p:cNvPr id="59" name="Group 58"/>
            <p:cNvGrpSpPr/>
            <p:nvPr userDrawn="1"/>
          </p:nvGrpSpPr>
          <p:grpSpPr>
            <a:xfrm>
              <a:off x="44487207" y="29414560"/>
              <a:ext cx="10354213" cy="1265612"/>
              <a:chOff x="44200453" y="28362386"/>
              <a:chExt cx="9771399" cy="1090622"/>
            </a:xfrm>
          </p:grpSpPr>
          <p:sp>
            <p:nvSpPr>
              <p:cNvPr id="61" name="Rounded Rectangle 60"/>
              <p:cNvSpPr/>
              <p:nvPr userDrawn="1"/>
            </p:nvSpPr>
            <p:spPr>
              <a:xfrm>
                <a:off x="44200453" y="28362386"/>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388900"/>
                <a:endParaRPr lang="en-US" sz="8600">
                  <a:solidFill>
                    <a:prstClr val="white"/>
                  </a:solidFill>
                </a:endParaRPr>
              </a:p>
            </p:txBody>
          </p:sp>
          <p:pic>
            <p:nvPicPr>
              <p:cNvPr id="62"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44326393" y="28460718"/>
                <a:ext cx="914401" cy="914399"/>
              </a:xfrm>
              <a:prstGeom prst="rect">
                <a:avLst/>
              </a:prstGeom>
              <a:noFill/>
              <a:ln>
                <a:noFill/>
              </a:ln>
            </p:spPr>
          </p:pic>
          <p:sp>
            <p:nvSpPr>
              <p:cNvPr id="63" name="TextBox 62"/>
              <p:cNvSpPr txBox="1"/>
              <p:nvPr userDrawn="1"/>
            </p:nvSpPr>
            <p:spPr>
              <a:xfrm>
                <a:off x="45300663" y="28552305"/>
                <a:ext cx="8671189" cy="716099"/>
              </a:xfrm>
              <a:prstGeom prst="rect">
                <a:avLst/>
              </a:prstGeom>
              <a:noFill/>
              <a:ln>
                <a:noFill/>
              </a:ln>
            </p:spPr>
            <p:txBody>
              <a:bodyPr wrap="square" rtlCol="0">
                <a:spAutoFit/>
              </a:bodyPr>
              <a:lstStyle/>
              <a:p>
                <a:pPr defTabSz="4388900"/>
                <a:r>
                  <a:rPr lang="en-US" sz="2400" dirty="0">
                    <a:solidFill>
                      <a:srgbClr val="4E5B6F"/>
                    </a:solidFill>
                    <a:latin typeface="Trebuchet MS" pitchFamily="34" charset="0"/>
                  </a:rPr>
                  <a:t>Student discounts are available on our </a:t>
                </a:r>
                <a:r>
                  <a:rPr lang="en-US" sz="2400" dirty="0" err="1">
                    <a:solidFill>
                      <a:srgbClr val="4E5B6F"/>
                    </a:solidFill>
                    <a:latin typeface="Trebuchet MS" pitchFamily="34" charset="0"/>
                  </a:rPr>
                  <a:t>Facebook</a:t>
                </a:r>
                <a:r>
                  <a:rPr lang="en-US" sz="2400" dirty="0">
                    <a:solidFill>
                      <a:srgbClr val="4E5B6F"/>
                    </a:solidFill>
                    <a:latin typeface="Trebuchet MS" pitchFamily="34" charset="0"/>
                  </a:rPr>
                  <a:t> page.</a:t>
                </a:r>
                <a:br>
                  <a:rPr lang="en-US" sz="2400" dirty="0">
                    <a:solidFill>
                      <a:srgbClr val="4E5B6F"/>
                    </a:solidFill>
                    <a:latin typeface="Trebuchet MS" pitchFamily="34" charset="0"/>
                  </a:rPr>
                </a:br>
                <a:r>
                  <a:rPr lang="en-US" sz="2400" dirty="0">
                    <a:solidFill>
                      <a:srgbClr val="4E5B6F"/>
                    </a:solidFill>
                    <a:latin typeface="Trebuchet MS" pitchFamily="34" charset="0"/>
                  </a:rPr>
                  <a:t>Go to </a:t>
                </a:r>
                <a:r>
                  <a:rPr lang="en-US" sz="2400" u="sng" dirty="0">
                    <a:solidFill>
                      <a:srgbClr val="4E5B6F"/>
                    </a:solidFill>
                    <a:latin typeface="Trebuchet MS" pitchFamily="34" charset="0"/>
                  </a:rPr>
                  <a:t>PosterPresentations.com</a:t>
                </a:r>
                <a:r>
                  <a:rPr lang="en-US" sz="2400" dirty="0">
                    <a:solidFill>
                      <a:srgbClr val="4E5B6F"/>
                    </a:solidFill>
                    <a:latin typeface="Trebuchet MS" pitchFamily="34" charset="0"/>
                  </a:rPr>
                  <a:t> and click on the FB icon. </a:t>
                </a:r>
              </a:p>
            </p:txBody>
          </p:sp>
        </p:grpSp>
        <p:sp>
          <p:nvSpPr>
            <p:cNvPr id="60" name="TextBox 59"/>
            <p:cNvSpPr txBox="1"/>
            <p:nvPr userDrawn="1"/>
          </p:nvSpPr>
          <p:spPr>
            <a:xfrm>
              <a:off x="44262808" y="31169782"/>
              <a:ext cx="6870215" cy="1399638"/>
            </a:xfrm>
            <a:prstGeom prst="rect">
              <a:avLst/>
            </a:prstGeom>
            <a:noFill/>
          </p:spPr>
          <p:txBody>
            <a:bodyPr wrap="square" lIns="65304" tIns="32651" rIns="65304" bIns="32651" rtlCol="0">
              <a:spAutoFit/>
            </a:bodyPr>
            <a:lstStyle/>
            <a:p>
              <a:pPr defTabSz="4388900">
                <a:lnSpc>
                  <a:spcPts val="2600"/>
                </a:lnSpc>
              </a:pPr>
              <a:r>
                <a:rPr lang="en-US" sz="2800" dirty="0">
                  <a:solidFill>
                    <a:prstClr val="white"/>
                  </a:solidFill>
                </a:rPr>
                <a:t>© 2015 PosterPresentations.com</a:t>
              </a:r>
              <a:br>
                <a:rPr lang="en-US" sz="2800" dirty="0">
                  <a:solidFill>
                    <a:prstClr val="white"/>
                  </a:solidFill>
                </a:rPr>
              </a:br>
              <a:r>
                <a:rPr lang="en-US" sz="2800" dirty="0">
                  <a:solidFill>
                    <a:prstClr val="white"/>
                  </a:solidFill>
                </a:rPr>
                <a:t>    </a:t>
              </a:r>
              <a:r>
                <a:rPr lang="en-US" sz="2400" dirty="0">
                  <a:solidFill>
                    <a:prstClr val="white"/>
                  </a:solidFill>
                </a:rPr>
                <a:t>2117 Fourth Street , Unit C        </a:t>
              </a:r>
            </a:p>
            <a:p>
              <a:pPr defTabSz="4388900">
                <a:lnSpc>
                  <a:spcPts val="2600"/>
                </a:lnSpc>
              </a:pPr>
              <a:r>
                <a:rPr lang="en-US" sz="2400" dirty="0">
                  <a:solidFill>
                    <a:prstClr val="white"/>
                  </a:solidFill>
                </a:rPr>
                <a:t>     Berkeley CA </a:t>
              </a:r>
              <a:r>
                <a:rPr lang="en-US" sz="2000" dirty="0">
                  <a:solidFill>
                    <a:prstClr val="white"/>
                  </a:solidFill>
                </a:rPr>
                <a:t>94710</a:t>
              </a:r>
              <a:r>
                <a:rPr lang="en-US" sz="2400" dirty="0">
                  <a:solidFill>
                    <a:prstClr val="white"/>
                  </a:solidFill>
                </a:rPr>
                <a:t/>
              </a:r>
              <a:br>
                <a:rPr lang="en-US" sz="2400" dirty="0">
                  <a:solidFill>
                    <a:prstClr val="white"/>
                  </a:solidFill>
                </a:rPr>
              </a:br>
              <a:r>
                <a:rPr lang="en-US" sz="2400" dirty="0">
                  <a:solidFill>
                    <a:prstClr val="white"/>
                  </a:solidFill>
                </a:rPr>
                <a:t>    </a:t>
              </a:r>
              <a:r>
                <a:rPr lang="en-US" sz="2400" b="1" dirty="0">
                  <a:solidFill>
                    <a:srgbClr val="FFFF00"/>
                  </a:solidFill>
                </a:rPr>
                <a:t>posterpresenter@gmail.com</a:t>
              </a:r>
              <a:endParaRPr lang="en-US" sz="2800" b="1" dirty="0">
                <a:solidFill>
                  <a:srgbClr val="FFFF00"/>
                </a:solidFill>
              </a:endParaRPr>
            </a:p>
          </p:txBody>
        </p:sp>
      </p:grpSp>
    </p:spTree>
    <p:extLst>
      <p:ext uri="{BB962C8B-B14F-4D97-AF65-F5344CB8AC3E}">
        <p14:creationId xmlns:p14="http://schemas.microsoft.com/office/powerpoint/2010/main" val="243322241"/>
      </p:ext>
    </p:extLst>
  </p:cSld>
  <p:clrMap bg1="lt1" tx1="dk1" bg2="lt2" tx2="dk2" accent1="accent1" accent2="accent2" accent3="accent3" accent4="accent4" accent5="accent5" accent6="accent6" hlink="hlink" folHlink="folHlink"/>
  <p:sldLayoutIdLst>
    <p:sldLayoutId id="2147483674"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8.jp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tx2">
                <a:tint val="45000"/>
                <a:satMod val="400000"/>
              </a:schemeClr>
            </a:duotone>
          </a:blip>
          <a:srcRect/>
          <a:stretch>
            <a:fillRect l="-6000" r="-6000"/>
          </a:stretch>
        </a:blipFill>
        <a:effectLst/>
      </p:bgPr>
    </p:bg>
    <p:spTree>
      <p:nvGrpSpPr>
        <p:cNvPr id="1" name=""/>
        <p:cNvGrpSpPr/>
        <p:nvPr/>
      </p:nvGrpSpPr>
      <p:grpSpPr>
        <a:xfrm>
          <a:off x="0" y="0"/>
          <a:ext cx="0" cy="0"/>
          <a:chOff x="0" y="0"/>
          <a:chExt cx="0" cy="0"/>
        </a:xfrm>
      </p:grpSpPr>
      <p:sp>
        <p:nvSpPr>
          <p:cNvPr id="4" name="Rectangle 3"/>
          <p:cNvSpPr/>
          <p:nvPr/>
        </p:nvSpPr>
        <p:spPr>
          <a:xfrm>
            <a:off x="0" y="0"/>
            <a:ext cx="43891200" cy="4094922"/>
          </a:xfrm>
          <a:prstGeom prst="rect">
            <a:avLst/>
          </a:prstGeom>
          <a:gradFill flip="none" rotWithShape="1">
            <a:gsLst>
              <a:gs pos="100000">
                <a:schemeClr val="accent5">
                  <a:lumMod val="85000"/>
                </a:schemeClr>
              </a:gs>
              <a:gs pos="100000">
                <a:schemeClr val="accent5">
                  <a:lumMod val="50000"/>
                </a:schemeClr>
              </a:gs>
              <a:gs pos="100000">
                <a:schemeClr val="accent5">
                  <a:lumMod val="60000"/>
                </a:schemeClr>
              </a:gs>
            </a:gsLst>
            <a:lin ang="16200000" scaled="0"/>
            <a:tileRect/>
          </a:gra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15683948" y="184479"/>
            <a:ext cx="12523304" cy="1338828"/>
          </a:xfrm>
          <a:prstGeom prst="rect">
            <a:avLst/>
          </a:prstGeom>
          <a:noFill/>
        </p:spPr>
        <p:txBody>
          <a:bodyPr wrap="square" rtlCol="0">
            <a:spAutoFit/>
          </a:bodyPr>
          <a:lstStyle/>
          <a:p>
            <a:pPr algn="ctr"/>
            <a:r>
              <a:rPr lang="en-US" sz="8100" b="1" dirty="0" smtClean="0">
                <a:solidFill>
                  <a:schemeClr val="bg1"/>
                </a:solidFill>
              </a:rPr>
              <a:t>Meloxicam Residues in Eggs</a:t>
            </a:r>
            <a:endParaRPr lang="en-US" sz="8100" b="1" dirty="0">
              <a:solidFill>
                <a:schemeClr val="bg1"/>
              </a:solidFill>
            </a:endParaRPr>
          </a:p>
        </p:txBody>
      </p:sp>
      <p:sp>
        <p:nvSpPr>
          <p:cNvPr id="6" name="TextBox 5"/>
          <p:cNvSpPr txBox="1"/>
          <p:nvPr/>
        </p:nvSpPr>
        <p:spPr>
          <a:xfrm>
            <a:off x="7111448" y="1363485"/>
            <a:ext cx="30205014" cy="1338828"/>
          </a:xfrm>
          <a:prstGeom prst="rect">
            <a:avLst/>
          </a:prstGeom>
          <a:noFill/>
        </p:spPr>
        <p:txBody>
          <a:bodyPr wrap="square" rtlCol="0">
            <a:spAutoFit/>
          </a:bodyPr>
          <a:lstStyle/>
          <a:p>
            <a:pPr lvl="0" algn="ctr" defTabSz="4388900">
              <a:spcBef>
                <a:spcPct val="20000"/>
              </a:spcBef>
            </a:pPr>
            <a:r>
              <a:rPr lang="en-US" sz="8100" b="1" u="sng" dirty="0">
                <a:solidFill>
                  <a:prstClr val="white"/>
                </a:solidFill>
              </a:rPr>
              <a:t>Sherry Cox</a:t>
            </a:r>
            <a:r>
              <a:rPr lang="en-US" sz="8100" b="1" dirty="0">
                <a:solidFill>
                  <a:prstClr val="white"/>
                </a:solidFill>
              </a:rPr>
              <a:t>, Joan Bergman, Molly White, Kristen Gordon, Marcy </a:t>
            </a:r>
            <a:r>
              <a:rPr lang="en-US" sz="8100" b="1" dirty="0" smtClean="0">
                <a:solidFill>
                  <a:prstClr val="white"/>
                </a:solidFill>
              </a:rPr>
              <a:t>Souza</a:t>
            </a:r>
            <a:endParaRPr lang="en-US" sz="8100" b="1" dirty="0">
              <a:solidFill>
                <a:prstClr val="white"/>
              </a:solidFill>
            </a:endParaRPr>
          </a:p>
        </p:txBody>
      </p:sp>
      <p:sp>
        <p:nvSpPr>
          <p:cNvPr id="7" name="TextBox 6"/>
          <p:cNvSpPr txBox="1"/>
          <p:nvPr/>
        </p:nvSpPr>
        <p:spPr>
          <a:xfrm>
            <a:off x="12910929" y="2860629"/>
            <a:ext cx="18069341" cy="1015663"/>
          </a:xfrm>
          <a:prstGeom prst="rect">
            <a:avLst/>
          </a:prstGeom>
          <a:noFill/>
        </p:spPr>
        <p:txBody>
          <a:bodyPr wrap="square" rtlCol="0">
            <a:spAutoFit/>
          </a:bodyPr>
          <a:lstStyle/>
          <a:p>
            <a:pPr lvl="0" algn="ctr" defTabSz="4388900">
              <a:spcBef>
                <a:spcPct val="20000"/>
              </a:spcBef>
            </a:pPr>
            <a:r>
              <a:rPr lang="en-US" sz="6000" b="1" dirty="0">
                <a:solidFill>
                  <a:prstClr val="white"/>
                </a:solidFill>
              </a:rPr>
              <a:t>College of Veterinary Medicine, University of Tennessee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693" y="928577"/>
            <a:ext cx="4547955" cy="198244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97551" y="809099"/>
            <a:ext cx="4547955" cy="1982442"/>
          </a:xfrm>
          <a:prstGeom prst="rect">
            <a:avLst/>
          </a:prstGeom>
        </p:spPr>
      </p:pic>
      <p:sp>
        <p:nvSpPr>
          <p:cNvPr id="10" name="Rounded Rectangle 9"/>
          <p:cNvSpPr/>
          <p:nvPr/>
        </p:nvSpPr>
        <p:spPr>
          <a:xfrm>
            <a:off x="773631" y="4672220"/>
            <a:ext cx="10086133" cy="27153704"/>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p:cNvSpPr/>
          <p:nvPr/>
        </p:nvSpPr>
        <p:spPr>
          <a:xfrm>
            <a:off x="11536324" y="4691272"/>
            <a:ext cx="10086133" cy="27153702"/>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22313345" y="4691271"/>
            <a:ext cx="10217427" cy="27153703"/>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33221660" y="4691270"/>
            <a:ext cx="10151781" cy="27153704"/>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550582" y="4892695"/>
            <a:ext cx="10086132" cy="661720"/>
          </a:xfrm>
          <a:prstGeom prst="rect">
            <a:avLst/>
          </a:prstGeom>
          <a:noFill/>
        </p:spPr>
        <p:txBody>
          <a:bodyPr wrap="square" rtlCol="0">
            <a:spAutoFit/>
          </a:bodyPr>
          <a:lstStyle/>
          <a:p>
            <a:pPr algn="ctr"/>
            <a:r>
              <a:rPr lang="en-US" sz="3700" b="1" u="sng" dirty="0" smtClean="0">
                <a:solidFill>
                  <a:schemeClr val="accent5">
                    <a:lumMod val="50000"/>
                  </a:schemeClr>
                </a:solidFill>
              </a:rPr>
              <a:t>Abstract</a:t>
            </a:r>
            <a:endParaRPr lang="en-US" sz="3700" b="1" u="sng" dirty="0">
              <a:solidFill>
                <a:schemeClr val="accent5">
                  <a:lumMod val="50000"/>
                </a:schemeClr>
              </a:solidFill>
            </a:endParaRPr>
          </a:p>
        </p:txBody>
      </p:sp>
      <p:sp>
        <p:nvSpPr>
          <p:cNvPr id="15" name="TextBox 14"/>
          <p:cNvSpPr txBox="1"/>
          <p:nvPr/>
        </p:nvSpPr>
        <p:spPr>
          <a:xfrm>
            <a:off x="1045693" y="5940482"/>
            <a:ext cx="9591021" cy="11381577"/>
          </a:xfrm>
          <a:prstGeom prst="rect">
            <a:avLst/>
          </a:prstGeom>
          <a:noFill/>
        </p:spPr>
        <p:txBody>
          <a:bodyPr wrap="square" rtlCol="0">
            <a:spAutoFit/>
          </a:bodyPr>
          <a:lstStyle/>
          <a:p>
            <a:pPr lvl="0" defTabSz="4388900">
              <a:spcBef>
                <a:spcPct val="20000"/>
              </a:spcBef>
            </a:pPr>
            <a:r>
              <a:rPr lang="en-US" sz="2800" dirty="0" smtClean="0">
                <a:solidFill>
                  <a:srgbClr val="738AC8">
                    <a:lumMod val="50000"/>
                  </a:srgbClr>
                </a:solidFill>
                <a:latin typeface="Times New Roman" pitchFamily="18" charset="0"/>
                <a:cs typeface="Times New Roman" pitchFamily="18" charset="0"/>
              </a:rPr>
              <a:t>     One </a:t>
            </a:r>
            <a:r>
              <a:rPr lang="en-US" sz="2800" dirty="0">
                <a:solidFill>
                  <a:srgbClr val="738AC8">
                    <a:lumMod val="50000"/>
                  </a:srgbClr>
                </a:solidFill>
                <a:latin typeface="Times New Roman" pitchFamily="18" charset="0"/>
                <a:cs typeface="Times New Roman" pitchFamily="18" charset="0"/>
              </a:rPr>
              <a:t>Health is the integrative effort of multiple disciplines working locally, nationally, and globally to attain optimal health for people, animals, and the environment. The importance of One Health is highlighted by many factors in our world today including vigilant protection of our food supplies. With the increasing popularity of backyard poultry ownership, veterinarians are faced with how to treat these animals with regard to drug withdrawal times for egg consumption. A recent review describes allowable medications for use in egg-laying poultry; however, few drugs have recommended doses or withdrawal times for use in laying hens.   Meloxicam is an NSAID that is commonly used in avian medicine. A commercially available liquid form is readily available and is easily administered to birds. A recent publication reported that the Food Animal Residue Avoidance Databank received more requests for egg withdrawal intervals for hens following meloxicam administration than for any other drug. In the study reported herein, we determined egg concentrations of meloxicam following a single oral dose and following oral dosing at 1 mg/kg Q12H for a total of 9 doses (5 days).  Meloxicam was detected in egg whites up to 4 days and in egg yolks up to 8 days after single dosing. Drug was detected in egg whites up to 3 days and in egg yolks up to 8 days after multiple doses. Based on these results a 2-week withdrawal time should be adequate to avoid drug residues in eggs meant for consumption.  </a:t>
            </a:r>
          </a:p>
          <a:p>
            <a:pPr lvl="0" defTabSz="4388900">
              <a:spcBef>
                <a:spcPct val="20000"/>
              </a:spcBef>
            </a:pPr>
            <a:endParaRPr lang="en-US" sz="2800" dirty="0">
              <a:solidFill>
                <a:srgbClr val="738AC8">
                  <a:lumMod val="50000"/>
                </a:srgbClr>
              </a:solidFill>
              <a:latin typeface="Times New Roman" pitchFamily="18" charset="0"/>
              <a:cs typeface="Times New Roman" pitchFamily="18" charset="0"/>
            </a:endParaRPr>
          </a:p>
        </p:txBody>
      </p:sp>
      <p:sp>
        <p:nvSpPr>
          <p:cNvPr id="16" name="TextBox 15"/>
          <p:cNvSpPr txBox="1"/>
          <p:nvPr/>
        </p:nvSpPr>
        <p:spPr>
          <a:xfrm flipH="1">
            <a:off x="841704" y="17588000"/>
            <a:ext cx="10086132" cy="661720"/>
          </a:xfrm>
          <a:prstGeom prst="rect">
            <a:avLst/>
          </a:prstGeom>
          <a:noFill/>
        </p:spPr>
        <p:txBody>
          <a:bodyPr wrap="square" rtlCol="0">
            <a:spAutoFit/>
          </a:bodyPr>
          <a:lstStyle/>
          <a:p>
            <a:pPr algn="ctr"/>
            <a:r>
              <a:rPr lang="en-US" sz="3700" b="1" u="sng" dirty="0" smtClean="0">
                <a:solidFill>
                  <a:schemeClr val="accent5">
                    <a:lumMod val="50000"/>
                  </a:schemeClr>
                </a:solidFill>
              </a:rPr>
              <a:t>Introduction</a:t>
            </a:r>
            <a:endParaRPr lang="en-US" sz="3700" b="1" u="sng" dirty="0">
              <a:solidFill>
                <a:schemeClr val="accent5">
                  <a:lumMod val="50000"/>
                </a:schemeClr>
              </a:solidFill>
            </a:endParaRPr>
          </a:p>
        </p:txBody>
      </p:sp>
      <p:sp>
        <p:nvSpPr>
          <p:cNvPr id="17" name="TextBox 16"/>
          <p:cNvSpPr txBox="1"/>
          <p:nvPr/>
        </p:nvSpPr>
        <p:spPr>
          <a:xfrm>
            <a:off x="1045693" y="18384470"/>
            <a:ext cx="9695381" cy="12760416"/>
          </a:xfrm>
          <a:prstGeom prst="rect">
            <a:avLst/>
          </a:prstGeom>
          <a:noFill/>
        </p:spPr>
        <p:txBody>
          <a:bodyPr wrap="square" rtlCol="0">
            <a:spAutoFit/>
          </a:bodyPr>
          <a:lstStyle/>
          <a:p>
            <a:pPr lvl="0" defTabSz="4388900">
              <a:spcBef>
                <a:spcPct val="20000"/>
              </a:spcBef>
            </a:pPr>
            <a:r>
              <a:rPr lang="en-US" sz="2800" dirty="0" smtClean="0">
                <a:solidFill>
                  <a:srgbClr val="738AC8">
                    <a:lumMod val="50000"/>
                  </a:srgbClr>
                </a:solidFill>
                <a:latin typeface="Times New Roman" pitchFamily="18" charset="0"/>
                <a:cs typeface="Times New Roman" pitchFamily="18" charset="0"/>
              </a:rPr>
              <a:t>     One </a:t>
            </a:r>
            <a:r>
              <a:rPr lang="en-US" sz="2800" dirty="0">
                <a:solidFill>
                  <a:srgbClr val="738AC8">
                    <a:lumMod val="50000"/>
                  </a:srgbClr>
                </a:solidFill>
                <a:latin typeface="Times New Roman" pitchFamily="18" charset="0"/>
                <a:cs typeface="Times New Roman" pitchFamily="18" charset="0"/>
              </a:rPr>
              <a:t>Health is the integrative effort of multiple disciplines working locally, nationally, and globally to attain optimal health for people, animals, and the environment. Because of their expertise, veterinarians play critical roles in the health of animals, humans, and even the environment. As the human population continues to increase and expand across our world, the interconnection of people, animals, and our environment becomes more significant and impactful. The importance of One Health is highlighted by many factors in our world today including vigilant protection of our food supplies. The demand for animal-based protein is expected to increase by 50% by 2020.</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Backyard poultry are becoming increasingly popular and few guidelines exist for appropriate dosing or egg withdrawal time for commonly used medications. A recent review describes allowable medications for use in egg-laying poultry; however, few drugs have recommended doses or withdrawal times for use in laying hens. Veterinarians are faced with how to treat these animals with regard to drug withdrawal times for egg consumption.</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Meloxicam is an NSAID that is commonly used in avian medicine. A commercially available liquid form is readily available and is easily administered to birds. A recent publication from </a:t>
            </a:r>
            <a:r>
              <a:rPr lang="en-US" sz="2800" dirty="0" err="1">
                <a:solidFill>
                  <a:srgbClr val="738AC8">
                    <a:lumMod val="50000"/>
                  </a:srgbClr>
                </a:solidFill>
                <a:latin typeface="Times New Roman" pitchFamily="18" charset="0"/>
                <a:cs typeface="Times New Roman" pitchFamily="18" charset="0"/>
              </a:rPr>
              <a:t>Marmulak</a:t>
            </a:r>
            <a:r>
              <a:rPr lang="en-US" sz="2800" dirty="0">
                <a:solidFill>
                  <a:srgbClr val="738AC8">
                    <a:lumMod val="50000"/>
                  </a:srgbClr>
                </a:solidFill>
                <a:latin typeface="Times New Roman" pitchFamily="18" charset="0"/>
                <a:cs typeface="Times New Roman" pitchFamily="18" charset="0"/>
              </a:rPr>
              <a:t> et al reported that the Food Animal Residue Avoidance Databank received more requests for egg withdrawal intervals for hens following meloxicam administration than for any other drug. Although one study examined meloxicam in chickens following IV administration, no published pharmacokinetic studies are available to aid in recommendations regarding dosing or withdrawal times for oral meloxicam administration. </a:t>
            </a:r>
            <a:endParaRPr lang="en-US" sz="2400" dirty="0">
              <a:solidFill>
                <a:srgbClr val="738AC8">
                  <a:lumMod val="50000"/>
                </a:srgbClr>
              </a:solidFill>
              <a:latin typeface="Times New Roman" pitchFamily="18" charset="0"/>
              <a:cs typeface="Times New Roman" pitchFamily="18" charset="0"/>
            </a:endParaRPr>
          </a:p>
        </p:txBody>
      </p:sp>
      <p:sp>
        <p:nvSpPr>
          <p:cNvPr id="18" name="TextBox 17"/>
          <p:cNvSpPr txBox="1"/>
          <p:nvPr/>
        </p:nvSpPr>
        <p:spPr>
          <a:xfrm>
            <a:off x="11327602" y="4892695"/>
            <a:ext cx="10294855" cy="661720"/>
          </a:xfrm>
          <a:prstGeom prst="rect">
            <a:avLst/>
          </a:prstGeom>
          <a:noFill/>
        </p:spPr>
        <p:txBody>
          <a:bodyPr wrap="square" rtlCol="0">
            <a:spAutoFit/>
          </a:bodyPr>
          <a:lstStyle/>
          <a:p>
            <a:pPr algn="ctr"/>
            <a:r>
              <a:rPr lang="en-US" sz="3700" b="1" u="sng" dirty="0" smtClean="0">
                <a:solidFill>
                  <a:schemeClr val="accent5">
                    <a:lumMod val="50000"/>
                  </a:schemeClr>
                </a:solidFill>
              </a:rPr>
              <a:t>Introduction </a:t>
            </a:r>
            <a:endParaRPr lang="en-US" sz="3700" b="1" u="sng" dirty="0">
              <a:solidFill>
                <a:schemeClr val="accent5">
                  <a:lumMod val="50000"/>
                </a:schemeClr>
              </a:solidFill>
            </a:endParaRPr>
          </a:p>
        </p:txBody>
      </p:sp>
      <p:sp>
        <p:nvSpPr>
          <p:cNvPr id="19" name="TextBox 18"/>
          <p:cNvSpPr txBox="1"/>
          <p:nvPr/>
        </p:nvSpPr>
        <p:spPr>
          <a:xfrm>
            <a:off x="11769365" y="5921432"/>
            <a:ext cx="9769359" cy="2677656"/>
          </a:xfrm>
          <a:prstGeom prst="rect">
            <a:avLst/>
          </a:prstGeom>
          <a:noFill/>
        </p:spPr>
        <p:txBody>
          <a:bodyPr wrap="square" rtlCol="0">
            <a:spAutoFit/>
          </a:bodyPr>
          <a:lstStyle/>
          <a:p>
            <a:r>
              <a:rPr lang="en-US" sz="2800" dirty="0">
                <a:solidFill>
                  <a:srgbClr val="738AC8">
                    <a:lumMod val="50000"/>
                  </a:srgbClr>
                </a:solidFill>
                <a:latin typeface="Times New Roman" pitchFamily="18" charset="0"/>
                <a:cs typeface="Times New Roman" pitchFamily="18" charset="0"/>
              </a:rPr>
              <a:t> </a:t>
            </a:r>
            <a:r>
              <a:rPr lang="en-US" sz="2800" dirty="0" smtClean="0">
                <a:solidFill>
                  <a:srgbClr val="738AC8">
                    <a:lumMod val="50000"/>
                  </a:srgbClr>
                </a:solidFill>
                <a:latin typeface="Times New Roman" pitchFamily="18" charset="0"/>
                <a:cs typeface="Times New Roman" pitchFamily="18" charset="0"/>
              </a:rPr>
              <a:t>     Studies </a:t>
            </a:r>
            <a:r>
              <a:rPr lang="en-US" sz="2800" dirty="0">
                <a:solidFill>
                  <a:srgbClr val="738AC8">
                    <a:lumMod val="50000"/>
                  </a:srgbClr>
                </a:solidFill>
                <a:latin typeface="Times New Roman" pitchFamily="18" charset="0"/>
                <a:cs typeface="Times New Roman" pitchFamily="18" charset="0"/>
              </a:rPr>
              <a:t>indicate that meloxicam is a safe and effective choice for analgesia in chickens, but limited information is available on dosing or drug withdrawal times for eggs. In the study reported herein, we determined egg concentrations of meloxicam following a single oral dose and following oral dosing at 1 mg/kg Q12H for a total of 9 doses (5 days).</a:t>
            </a:r>
            <a:endParaRPr lang="en-US"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57692" y="8620370"/>
            <a:ext cx="3634674" cy="3998488"/>
          </a:xfrm>
          <a:prstGeom prst="rect">
            <a:avLst/>
          </a:prstGeom>
        </p:spPr>
      </p:pic>
      <p:sp>
        <p:nvSpPr>
          <p:cNvPr id="21" name="TextBox 20"/>
          <p:cNvSpPr txBox="1"/>
          <p:nvPr/>
        </p:nvSpPr>
        <p:spPr>
          <a:xfrm>
            <a:off x="11577524" y="12678609"/>
            <a:ext cx="10044933" cy="661720"/>
          </a:xfrm>
          <a:prstGeom prst="rect">
            <a:avLst/>
          </a:prstGeom>
          <a:noFill/>
        </p:spPr>
        <p:txBody>
          <a:bodyPr wrap="square" rtlCol="0">
            <a:spAutoFit/>
          </a:bodyPr>
          <a:lstStyle/>
          <a:p>
            <a:pPr algn="ctr"/>
            <a:r>
              <a:rPr lang="en-US" sz="3700" b="1" u="sng" dirty="0" smtClean="0">
                <a:solidFill>
                  <a:schemeClr val="accent5">
                    <a:lumMod val="50000"/>
                  </a:schemeClr>
                </a:solidFill>
              </a:rPr>
              <a:t>Materials &amp; Methods</a:t>
            </a:r>
            <a:endParaRPr lang="en-US" sz="3700" b="1" u="sng" dirty="0">
              <a:solidFill>
                <a:schemeClr val="accent5">
                  <a:lumMod val="50000"/>
                </a:schemeClr>
              </a:solidFill>
            </a:endParaRPr>
          </a:p>
        </p:txBody>
      </p:sp>
      <p:sp>
        <p:nvSpPr>
          <p:cNvPr id="22" name="TextBox 21"/>
          <p:cNvSpPr txBox="1"/>
          <p:nvPr/>
        </p:nvSpPr>
        <p:spPr>
          <a:xfrm>
            <a:off x="11769365" y="13525623"/>
            <a:ext cx="9769359" cy="17586353"/>
          </a:xfrm>
          <a:prstGeom prst="rect">
            <a:avLst/>
          </a:prstGeom>
          <a:noFill/>
        </p:spPr>
        <p:txBody>
          <a:bodyPr wrap="square" rtlCol="0">
            <a:spAutoFit/>
          </a:bodyPr>
          <a:lstStyle/>
          <a:p>
            <a:pPr lvl="0" defTabSz="4388900">
              <a:spcBef>
                <a:spcPct val="20000"/>
              </a:spcBef>
            </a:pPr>
            <a:r>
              <a:rPr lang="en-US" sz="2400" dirty="0" smtClean="0">
                <a:solidFill>
                  <a:srgbClr val="738AC8">
                    <a:lumMod val="50000"/>
                  </a:srgbClr>
                </a:solidFill>
                <a:latin typeface="Times New Roman" pitchFamily="18" charset="0"/>
                <a:cs typeface="Times New Roman" pitchFamily="18" charset="0"/>
              </a:rPr>
              <a:t>      </a:t>
            </a:r>
            <a:r>
              <a:rPr lang="en-US" sz="2800" dirty="0">
                <a:solidFill>
                  <a:srgbClr val="738AC8">
                    <a:lumMod val="50000"/>
                  </a:srgbClr>
                </a:solidFill>
                <a:latin typeface="Times New Roman" pitchFamily="18" charset="0"/>
                <a:cs typeface="Times New Roman" pitchFamily="18" charset="0"/>
              </a:rPr>
              <a:t>Eight adult, white leghorn hens were obtained from a commercial source and housed in a climate-controlled facility for 2 weeks prior to any procedures being performed.  Hens were determined to be healthy based on physical examination. Birds were housed individually in large wire cages (61 × 122 × 91.5 cm; 24 × 48 × 36 inches) but adjacent to each other so that all hens could see all other hens. Birds were provided water, layer pellets, and scratch ad lib. Fresh greens were provided daily, and mealworms were provided intermittently as enrichment. Animals were kept on a 14-hour light–8-hour dark schedule to encourage egg laying. All study procedures were approved by the University of Tennessee Institutional Animal Care and Use Committee.   </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At the start of the study, hens were weighed, and a dose of 1 mg/kg of meloxicam was calculated. A blood sample (0.3 mL) was collected from each hen on day 0, and the medication was then administered via syringe into the oral cavity distal to the glottis. For the multi-dose study 1 mg/kg oral meloxicam was administered every 12 hours for a total of 9 doses. </a:t>
            </a:r>
            <a:r>
              <a:rPr lang="en-US" sz="2800" dirty="0" smtClean="0">
                <a:solidFill>
                  <a:srgbClr val="738AC8">
                    <a:lumMod val="50000"/>
                  </a:srgbClr>
                </a:solidFill>
                <a:latin typeface="Times New Roman" pitchFamily="18" charset="0"/>
                <a:cs typeface="Times New Roman" pitchFamily="18" charset="0"/>
              </a:rPr>
              <a:t>The </a:t>
            </a:r>
            <a:r>
              <a:rPr lang="en-US" sz="2800" dirty="0">
                <a:solidFill>
                  <a:srgbClr val="738AC8">
                    <a:lumMod val="50000"/>
                  </a:srgbClr>
                </a:solidFill>
                <a:latin typeface="Times New Roman" pitchFamily="18" charset="0"/>
                <a:cs typeface="Times New Roman" pitchFamily="18" charset="0"/>
              </a:rPr>
              <a:t>medication was administered via syringe with attached metal gavage feeding tube into the crop. Eggs laid by the dosed hens were collected for 3 weeks starting on the day of meloxicam administration (day 0). There was a 4 week washout between the single and multi-dose study. Eggs were kept refrigerated until analyzed.        </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Analysis of egg white samples was conducted using a method developed by Cox et al. Briefly, analysis of meloxicam in egg samples was conducted using reversed-phase HPLC. The system consisted of a 2695 separations module, a 2487 ultraviolet absorbance detector, and a computer equipped with analytic software (Waters). The compounds were separated on an </a:t>
            </a:r>
            <a:r>
              <a:rPr lang="en-US" sz="2800" dirty="0" err="1">
                <a:solidFill>
                  <a:srgbClr val="738AC8">
                    <a:lumMod val="50000"/>
                  </a:srgbClr>
                </a:solidFill>
                <a:latin typeface="Times New Roman" pitchFamily="18" charset="0"/>
                <a:cs typeface="Times New Roman" pitchFamily="18" charset="0"/>
              </a:rPr>
              <a:t>Xbridge</a:t>
            </a:r>
            <a:r>
              <a:rPr lang="en-US" sz="2800" dirty="0">
                <a:solidFill>
                  <a:srgbClr val="738AC8">
                    <a:lumMod val="50000"/>
                  </a:srgbClr>
                </a:solidFill>
                <a:latin typeface="Times New Roman" pitchFamily="18" charset="0"/>
                <a:cs typeface="Times New Roman" pitchFamily="18" charset="0"/>
              </a:rPr>
              <a:t> C</a:t>
            </a:r>
            <a:r>
              <a:rPr lang="en-US" sz="2800" baseline="-25000" dirty="0">
                <a:solidFill>
                  <a:srgbClr val="738AC8">
                    <a:lumMod val="50000"/>
                  </a:srgbClr>
                </a:solidFill>
                <a:latin typeface="Times New Roman" pitchFamily="18" charset="0"/>
                <a:cs typeface="Times New Roman" pitchFamily="18" charset="0"/>
              </a:rPr>
              <a:t>18</a:t>
            </a:r>
            <a:r>
              <a:rPr lang="en-US" sz="2800" dirty="0">
                <a:solidFill>
                  <a:srgbClr val="738AC8">
                    <a:lumMod val="50000"/>
                  </a:srgbClr>
                </a:solidFill>
                <a:latin typeface="Times New Roman" pitchFamily="18" charset="0"/>
                <a:cs typeface="Times New Roman" pitchFamily="18" charset="0"/>
              </a:rPr>
              <a:t> (4.6 × 250 mm, 5 µm) with a 5-µm </a:t>
            </a:r>
            <a:r>
              <a:rPr lang="en-US" sz="2800" dirty="0" err="1">
                <a:solidFill>
                  <a:srgbClr val="738AC8">
                    <a:lumMod val="50000"/>
                  </a:srgbClr>
                </a:solidFill>
                <a:latin typeface="Times New Roman" pitchFamily="18" charset="0"/>
                <a:cs typeface="Times New Roman" pitchFamily="18" charset="0"/>
              </a:rPr>
              <a:t>Xbridge</a:t>
            </a:r>
            <a:r>
              <a:rPr lang="en-US" sz="2800" dirty="0">
                <a:solidFill>
                  <a:srgbClr val="738AC8">
                    <a:lumMod val="50000"/>
                  </a:srgbClr>
                </a:solidFill>
                <a:latin typeface="Times New Roman" pitchFamily="18" charset="0"/>
                <a:cs typeface="Times New Roman" pitchFamily="18" charset="0"/>
              </a:rPr>
              <a:t> guard column. The mobile phase was a mixture of 10 mL glacial acetic acid in 1 L H</a:t>
            </a:r>
            <a:r>
              <a:rPr lang="en-US" sz="2800" baseline="-25000" dirty="0">
                <a:solidFill>
                  <a:srgbClr val="738AC8">
                    <a:lumMod val="50000"/>
                  </a:srgbClr>
                </a:solidFill>
                <a:latin typeface="Times New Roman" pitchFamily="18" charset="0"/>
                <a:cs typeface="Times New Roman" pitchFamily="18" charset="0"/>
              </a:rPr>
              <a:t>2</a:t>
            </a:r>
            <a:r>
              <a:rPr lang="en-US" sz="2800" dirty="0">
                <a:solidFill>
                  <a:srgbClr val="738AC8">
                    <a:lumMod val="50000"/>
                  </a:srgbClr>
                </a:solidFill>
                <a:latin typeface="Times New Roman" pitchFamily="18" charset="0"/>
                <a:cs typeface="Times New Roman" pitchFamily="18" charset="0"/>
              </a:rPr>
              <a:t>O (pH 3.0, adjusted with sodium hydroxide) (50%) and acetonitrile (50%). Absorbance was measured at 360 nm with a flow rate of 1 mL/min. </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Standard curves for egg white analysis were prepared by fortifying untreated egg whites with meloxicam to produce a linear concentration range of 5–1500 </a:t>
            </a:r>
            <a:r>
              <a:rPr lang="en-US" sz="2800" dirty="0" smtClean="0">
                <a:solidFill>
                  <a:srgbClr val="738AC8">
                    <a:lumMod val="50000"/>
                  </a:srgbClr>
                </a:solidFill>
                <a:latin typeface="Times New Roman" pitchFamily="18" charset="0"/>
                <a:cs typeface="Times New Roman" pitchFamily="18" charset="0"/>
              </a:rPr>
              <a:t>ng/mL.  </a:t>
            </a:r>
            <a:r>
              <a:rPr lang="en-US" sz="2800" dirty="0">
                <a:solidFill>
                  <a:srgbClr val="738AC8">
                    <a:lumMod val="50000"/>
                  </a:srgbClr>
                </a:solidFill>
                <a:latin typeface="Times New Roman" pitchFamily="18" charset="0"/>
                <a:cs typeface="Times New Roman" pitchFamily="18" charset="0"/>
              </a:rPr>
              <a:t>The lower limit of quantification during validation was 5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The intra- and inter-assay variability ranged from 0.5 to 6.6%, and the average recovery for meloxicam was 90%. </a:t>
            </a:r>
            <a:endParaRPr lang="en-US" dirty="0"/>
          </a:p>
        </p:txBody>
      </p:sp>
      <p:sp>
        <p:nvSpPr>
          <p:cNvPr id="23" name="TextBox 22"/>
          <p:cNvSpPr txBox="1"/>
          <p:nvPr/>
        </p:nvSpPr>
        <p:spPr>
          <a:xfrm>
            <a:off x="22230945" y="4892695"/>
            <a:ext cx="10299827" cy="661720"/>
          </a:xfrm>
          <a:prstGeom prst="rect">
            <a:avLst/>
          </a:prstGeom>
          <a:noFill/>
        </p:spPr>
        <p:txBody>
          <a:bodyPr wrap="square" rtlCol="0">
            <a:spAutoFit/>
          </a:bodyPr>
          <a:lstStyle/>
          <a:p>
            <a:pPr algn="ctr"/>
            <a:r>
              <a:rPr lang="en-US" sz="3700" b="1" u="sng" dirty="0" smtClean="0">
                <a:solidFill>
                  <a:schemeClr val="accent5">
                    <a:lumMod val="50000"/>
                  </a:schemeClr>
                </a:solidFill>
              </a:rPr>
              <a:t>Materials &amp; Methods </a:t>
            </a:r>
            <a:endParaRPr lang="en-US" sz="3700" b="1" u="sng" dirty="0">
              <a:solidFill>
                <a:schemeClr val="accent5">
                  <a:lumMod val="50000"/>
                </a:schemeClr>
              </a:solidFill>
            </a:endParaRPr>
          </a:p>
        </p:txBody>
      </p:sp>
      <p:sp>
        <p:nvSpPr>
          <p:cNvPr id="24" name="TextBox 23"/>
          <p:cNvSpPr txBox="1"/>
          <p:nvPr/>
        </p:nvSpPr>
        <p:spPr>
          <a:xfrm>
            <a:off x="22650748" y="5940482"/>
            <a:ext cx="9880024" cy="6986528"/>
          </a:xfrm>
          <a:prstGeom prst="rect">
            <a:avLst/>
          </a:prstGeom>
          <a:noFill/>
        </p:spPr>
        <p:txBody>
          <a:bodyPr wrap="square" rtlCol="0">
            <a:spAutoFit/>
          </a:bodyPr>
          <a:lstStyle/>
          <a:p>
            <a:r>
              <a:rPr lang="en-US" sz="2800" dirty="0" smtClean="0">
                <a:solidFill>
                  <a:srgbClr val="738AC8">
                    <a:lumMod val="50000"/>
                  </a:srgbClr>
                </a:solidFill>
                <a:latin typeface="Times New Roman" pitchFamily="18" charset="0"/>
                <a:cs typeface="Times New Roman" pitchFamily="18" charset="0"/>
              </a:rPr>
              <a:t>      </a:t>
            </a:r>
            <a:r>
              <a:rPr lang="en-US" sz="2800" dirty="0">
                <a:solidFill>
                  <a:srgbClr val="738AC8">
                    <a:lumMod val="50000"/>
                  </a:srgbClr>
                </a:solidFill>
                <a:latin typeface="Times New Roman" pitchFamily="18" charset="0"/>
                <a:cs typeface="Times New Roman" pitchFamily="18" charset="0"/>
              </a:rPr>
              <a:t>Meloxicam was extracted from egg yolks using a solid phase extraction technique. Egg yolk (1 mL) was placed in a tube, followed by 75 µL of the internal standard (</a:t>
            </a:r>
            <a:r>
              <a:rPr lang="en-US" sz="2800" dirty="0" err="1">
                <a:solidFill>
                  <a:srgbClr val="738AC8">
                    <a:lumMod val="50000"/>
                  </a:srgbClr>
                </a:solidFill>
                <a:latin typeface="Times New Roman" pitchFamily="18" charset="0"/>
                <a:cs typeface="Times New Roman" pitchFamily="18" charset="0"/>
              </a:rPr>
              <a:t>piroxicam</a:t>
            </a:r>
            <a:r>
              <a:rPr lang="en-US" sz="2800" dirty="0">
                <a:solidFill>
                  <a:srgbClr val="738AC8">
                    <a:lumMod val="50000"/>
                  </a:srgbClr>
                </a:solidFill>
                <a:latin typeface="Times New Roman" pitchFamily="18" charset="0"/>
                <a:cs typeface="Times New Roman" pitchFamily="18" charset="0"/>
              </a:rPr>
              <a:t>, 5 µg/mL) and 200 µL of 1 M </a:t>
            </a:r>
            <a:r>
              <a:rPr lang="en-US" sz="2800" dirty="0" err="1">
                <a:solidFill>
                  <a:srgbClr val="738AC8">
                    <a:lumMod val="50000"/>
                  </a:srgbClr>
                </a:solidFill>
                <a:latin typeface="Times New Roman" pitchFamily="18" charset="0"/>
                <a:cs typeface="Times New Roman" pitchFamily="18" charset="0"/>
              </a:rPr>
              <a:t>HCl</a:t>
            </a:r>
            <a:r>
              <a:rPr lang="en-US" sz="2800" dirty="0">
                <a:solidFill>
                  <a:srgbClr val="738AC8">
                    <a:lumMod val="50000"/>
                  </a:srgbClr>
                </a:solidFill>
                <a:latin typeface="Times New Roman" pitchFamily="18" charset="0"/>
                <a:cs typeface="Times New Roman" pitchFamily="18" charset="0"/>
              </a:rPr>
              <a:t> and 2 mL acetonitrile. Samples were vortexed and centrifuged, and then the supernatant was removed and evaporated. The residue was re-dissolved in </a:t>
            </a:r>
            <a:r>
              <a:rPr lang="en-US" sz="2800" dirty="0" err="1">
                <a:solidFill>
                  <a:srgbClr val="738AC8">
                    <a:lumMod val="50000"/>
                  </a:srgbClr>
                </a:solidFill>
                <a:latin typeface="Times New Roman" pitchFamily="18" charset="0"/>
                <a:cs typeface="Times New Roman" pitchFamily="18" charset="0"/>
              </a:rPr>
              <a:t>methanol:water</a:t>
            </a:r>
            <a:r>
              <a:rPr lang="en-US" sz="2800" dirty="0">
                <a:solidFill>
                  <a:srgbClr val="738AC8">
                    <a:lumMod val="50000"/>
                  </a:srgbClr>
                </a:solidFill>
                <a:latin typeface="Times New Roman" pitchFamily="18" charset="0"/>
                <a:cs typeface="Times New Roman" pitchFamily="18" charset="0"/>
              </a:rPr>
              <a:t> (1:9) and added to an Oasis HLB (3 cc) extraction cartridge. The sample was eluted with 2 mL </a:t>
            </a:r>
            <a:r>
              <a:rPr lang="en-US" sz="2800" dirty="0" err="1">
                <a:solidFill>
                  <a:srgbClr val="738AC8">
                    <a:lumMod val="50000"/>
                  </a:srgbClr>
                </a:solidFill>
                <a:latin typeface="Times New Roman" pitchFamily="18" charset="0"/>
                <a:cs typeface="Times New Roman" pitchFamily="18" charset="0"/>
              </a:rPr>
              <a:t>acetonitrile:methanol</a:t>
            </a:r>
            <a:r>
              <a:rPr lang="en-US" sz="2800" dirty="0">
                <a:solidFill>
                  <a:srgbClr val="738AC8">
                    <a:lumMod val="50000"/>
                  </a:srgbClr>
                </a:solidFill>
                <a:latin typeface="Times New Roman" pitchFamily="18" charset="0"/>
                <a:cs typeface="Times New Roman" pitchFamily="18" charset="0"/>
              </a:rPr>
              <a:t> (90:10, v/v), then evaporated with nitrogen, and re-dissolved in mobile phase. Standard curves for egg yolk analysis were prepared by fortifying untreated egg yolks with meloxicam to produce a linear concentration range of 5–1500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The lower limit of quantification during validation was 5 ng/mL and the limit of detection was 2.5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Intra- and inter-assay variability ranged from 1.8 to 7.8%, and the average recovery for meloxicam was 85%.</a:t>
            </a:r>
            <a:endParaRPr lang="en-US" dirty="0"/>
          </a:p>
        </p:txBody>
      </p:sp>
      <p:sp>
        <p:nvSpPr>
          <p:cNvPr id="25" name="TextBox 24"/>
          <p:cNvSpPr txBox="1"/>
          <p:nvPr/>
        </p:nvSpPr>
        <p:spPr>
          <a:xfrm>
            <a:off x="22650748" y="13929977"/>
            <a:ext cx="9715202" cy="6124754"/>
          </a:xfrm>
          <a:prstGeom prst="rect">
            <a:avLst/>
          </a:prstGeom>
          <a:noFill/>
        </p:spPr>
        <p:txBody>
          <a:bodyPr wrap="square" rtlCol="0">
            <a:spAutoFit/>
          </a:bodyPr>
          <a:lstStyle/>
          <a:p>
            <a:r>
              <a:rPr lang="en-US" sz="2800" dirty="0">
                <a:solidFill>
                  <a:srgbClr val="738AC8">
                    <a:lumMod val="50000"/>
                  </a:srgbClr>
                </a:solidFill>
                <a:latin typeface="Times New Roman" pitchFamily="18" charset="0"/>
                <a:cs typeface="Times New Roman" pitchFamily="18" charset="0"/>
              </a:rPr>
              <a:t> </a:t>
            </a:r>
            <a:r>
              <a:rPr lang="en-US" sz="2800" dirty="0" smtClean="0">
                <a:solidFill>
                  <a:srgbClr val="738AC8">
                    <a:lumMod val="50000"/>
                  </a:srgbClr>
                </a:solidFill>
                <a:latin typeface="Times New Roman" pitchFamily="18" charset="0"/>
                <a:cs typeface="Times New Roman" pitchFamily="18" charset="0"/>
              </a:rPr>
              <a:t>     No </a:t>
            </a:r>
            <a:r>
              <a:rPr lang="en-US" sz="2800" dirty="0">
                <a:solidFill>
                  <a:srgbClr val="738AC8">
                    <a:lumMod val="50000"/>
                  </a:srgbClr>
                </a:solidFill>
                <a:latin typeface="Times New Roman" pitchFamily="18" charset="0"/>
                <a:cs typeface="Times New Roman" pitchFamily="18" charset="0"/>
              </a:rPr>
              <a:t>adverse effects occurred during the study. Only 5 hens consistently laid through the collection period for the single dose study. Hens did not lay eggs daily, and 1 hen (#5) laid only 1 egg during the collection period. No drug was detected in yolks and whites after 8 days and 4 days, respectively. Yolk and egg white concentrations of drug for all hens are shown in Table </a:t>
            </a:r>
            <a:r>
              <a:rPr lang="en-US" sz="2800" dirty="0" smtClean="0">
                <a:solidFill>
                  <a:srgbClr val="738AC8">
                    <a:lumMod val="50000"/>
                  </a:srgbClr>
                </a:solidFill>
                <a:latin typeface="Times New Roman" pitchFamily="18" charset="0"/>
                <a:cs typeface="Times New Roman" pitchFamily="18" charset="0"/>
              </a:rPr>
              <a:t>1. </a:t>
            </a:r>
            <a:r>
              <a:rPr lang="en-US" sz="2800" dirty="0">
                <a:solidFill>
                  <a:srgbClr val="738AC8">
                    <a:lumMod val="50000"/>
                  </a:srgbClr>
                </a:solidFill>
                <a:latin typeface="Times New Roman" pitchFamily="18" charset="0"/>
                <a:cs typeface="Times New Roman" pitchFamily="18" charset="0"/>
              </a:rPr>
              <a:t>Only 6 hens laid consistently through the multi-dose study and hens did not lay eggs daily. Meloxicam was not detected in yolks and whites after 8 and 3 days, respectively. Yolk and white drug concentrations are shown in Table 2.  The HPLC analysis of eggs was discontinued once at least 2 consecutive eggs had no detectable meloxicam.   The HPLC analysis of eggs was discontinued once 2 consecutive eggs from a hen had no detectable meloxicam concentrations.</a:t>
            </a:r>
            <a:endParaRPr lang="en-US" dirty="0"/>
          </a:p>
        </p:txBody>
      </p:sp>
      <p:sp>
        <p:nvSpPr>
          <p:cNvPr id="26" name="TextBox 25"/>
          <p:cNvSpPr txBox="1"/>
          <p:nvPr/>
        </p:nvSpPr>
        <p:spPr>
          <a:xfrm>
            <a:off x="22340278" y="12882190"/>
            <a:ext cx="10190494" cy="661720"/>
          </a:xfrm>
          <a:prstGeom prst="rect">
            <a:avLst/>
          </a:prstGeom>
          <a:noFill/>
        </p:spPr>
        <p:txBody>
          <a:bodyPr wrap="square" rtlCol="0">
            <a:spAutoFit/>
          </a:bodyPr>
          <a:lstStyle/>
          <a:p>
            <a:pPr algn="ctr"/>
            <a:r>
              <a:rPr lang="en-US" sz="3700" b="1" u="sng" dirty="0" smtClean="0">
                <a:solidFill>
                  <a:schemeClr val="accent5">
                    <a:lumMod val="50000"/>
                  </a:schemeClr>
                </a:solidFill>
              </a:rPr>
              <a:t>Results</a:t>
            </a:r>
            <a:endParaRPr lang="en-US" sz="3700" b="1" u="sng" dirty="0">
              <a:solidFill>
                <a:schemeClr val="accent5">
                  <a:lumMod val="50000"/>
                </a:schemeClr>
              </a:solidFill>
            </a:endParaRPr>
          </a:p>
        </p:txBody>
      </p:sp>
      <p:sp>
        <p:nvSpPr>
          <p:cNvPr id="27" name="Rounded Rectangle 26"/>
          <p:cNvSpPr/>
          <p:nvPr/>
        </p:nvSpPr>
        <p:spPr>
          <a:xfrm>
            <a:off x="23694887" y="21428765"/>
            <a:ext cx="7553739" cy="878619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Table 27"/>
          <p:cNvGraphicFramePr>
            <a:graphicFrameLocks noGrp="1"/>
          </p:cNvGraphicFramePr>
          <p:nvPr>
            <p:extLst>
              <p:ext uri="{D42A27DB-BD31-4B8C-83A1-F6EECF244321}">
                <p14:modId xmlns:p14="http://schemas.microsoft.com/office/powerpoint/2010/main" val="2261319866"/>
              </p:ext>
            </p:extLst>
          </p:nvPr>
        </p:nvGraphicFramePr>
        <p:xfrm>
          <a:off x="25067328" y="22783800"/>
          <a:ext cx="4808855" cy="6066917"/>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tblGrid>
              <a:tr h="185823">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Yolks</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Day</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185823">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bl>
          </a:graphicData>
        </a:graphic>
      </p:graphicFrame>
      <p:sp>
        <p:nvSpPr>
          <p:cNvPr id="30" name="TextBox 29"/>
          <p:cNvSpPr txBox="1"/>
          <p:nvPr/>
        </p:nvSpPr>
        <p:spPr>
          <a:xfrm>
            <a:off x="25067328" y="21831178"/>
            <a:ext cx="4808855" cy="461665"/>
          </a:xfrm>
          <a:prstGeom prst="rect">
            <a:avLst/>
          </a:prstGeom>
          <a:solidFill>
            <a:schemeClr val="bg1">
              <a:lumMod val="85000"/>
            </a:schemeClr>
          </a:solidFill>
        </p:spPr>
        <p:txBody>
          <a:bodyPr wrap="square" rtlCol="0">
            <a:spAutoFit/>
          </a:bodyPr>
          <a:lstStyle/>
          <a:p>
            <a:pPr lvl="0" defTabSz="914400" eaLnBrk="0" fontAlgn="base" hangingPunct="0">
              <a:spcBef>
                <a:spcPct val="0"/>
              </a:spcBef>
              <a:spcAft>
                <a:spcPct val="0"/>
              </a:spcAft>
            </a:pPr>
            <a:r>
              <a:rPr lang="en-US" altLang="en-US" sz="1200" dirty="0">
                <a:solidFill>
                  <a:srgbClr val="738AC8">
                    <a:lumMod val="50000"/>
                  </a:srgbClr>
                </a:solidFill>
                <a:ea typeface="Calibri" panose="020F0502020204030204" pitchFamily="34" charset="0"/>
                <a:cs typeface="Arial" panose="020B0604020202020204" pitchFamily="34" charset="0"/>
              </a:rPr>
              <a:t>Table 1. Meloxicam concentration (ng/mL) in egg yolks and egg whites of chickens following a single dose of 1 mg/kg oral meloxicam. </a:t>
            </a:r>
            <a:endParaRPr lang="en-US" altLang="en-US" sz="2800" dirty="0">
              <a:solidFill>
                <a:srgbClr val="738AC8">
                  <a:lumMod val="50000"/>
                </a:srgbClr>
              </a:solidFill>
            </a:endParaRPr>
          </a:p>
        </p:txBody>
      </p:sp>
      <p:sp>
        <p:nvSpPr>
          <p:cNvPr id="31" name="Rounded Rectangle 30"/>
          <p:cNvSpPr/>
          <p:nvPr/>
        </p:nvSpPr>
        <p:spPr>
          <a:xfrm>
            <a:off x="34249951" y="5340972"/>
            <a:ext cx="8348869" cy="841162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Table 33"/>
          <p:cNvGraphicFramePr>
            <a:graphicFrameLocks noGrp="1"/>
          </p:cNvGraphicFramePr>
          <p:nvPr>
            <p:extLst>
              <p:ext uri="{D42A27DB-BD31-4B8C-83A1-F6EECF244321}">
                <p14:modId xmlns:p14="http://schemas.microsoft.com/office/powerpoint/2010/main" val="1027301701"/>
              </p:ext>
            </p:extLst>
          </p:nvPr>
        </p:nvGraphicFramePr>
        <p:xfrm>
          <a:off x="35700711" y="6518662"/>
          <a:ext cx="5540375" cy="6262624"/>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gridCol w="731520">
                  <a:extLst>
                    <a:ext uri="{9D8B030D-6E8A-4147-A177-3AD203B41FA5}">
                      <a16:colId xmlns:a16="http://schemas.microsoft.com/office/drawing/2014/main" xmlns="" val="20007"/>
                    </a:ext>
                  </a:extLst>
                </a:gridCol>
              </a:tblGrid>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Yolks</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Day</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132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43</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78</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44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116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51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24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8</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1"/>
                  </a:ext>
                </a:extLst>
              </a:tr>
            </a:tbl>
          </a:graphicData>
        </a:graphic>
      </p:graphicFrame>
      <p:sp>
        <p:nvSpPr>
          <p:cNvPr id="36" name="TextBox 35"/>
          <p:cNvSpPr txBox="1"/>
          <p:nvPr/>
        </p:nvSpPr>
        <p:spPr>
          <a:xfrm>
            <a:off x="35700711" y="5649862"/>
            <a:ext cx="5540375" cy="646331"/>
          </a:xfrm>
          <a:prstGeom prst="rect">
            <a:avLst/>
          </a:prstGeom>
          <a:solidFill>
            <a:schemeClr val="bg1">
              <a:lumMod val="85000"/>
            </a:schemeClr>
          </a:solidFill>
        </p:spPr>
        <p:txBody>
          <a:bodyPr wrap="square" rtlCol="0">
            <a:spAutoFit/>
          </a:bodyPr>
          <a:lstStyle/>
          <a:p>
            <a:pPr lvl="0"/>
            <a:r>
              <a:rPr lang="en-US" sz="1200" dirty="0" smtClean="0">
                <a:solidFill>
                  <a:schemeClr val="accent5">
                    <a:lumMod val="50000"/>
                  </a:schemeClr>
                </a:solidFill>
              </a:rPr>
              <a:t>Table </a:t>
            </a:r>
            <a:r>
              <a:rPr lang="en-US" sz="1200" dirty="0">
                <a:solidFill>
                  <a:schemeClr val="accent5">
                    <a:lumMod val="50000"/>
                  </a:schemeClr>
                </a:solidFill>
              </a:rPr>
              <a:t>2. Meloxicam concentration (ng/mL) in egg yolks and egg whites of chickens following 5 days of twice daily dosing of meloxicam at 1 mg/kg orally. Day 1 collection occurred the first day after meloxicam administration ceased.</a:t>
            </a:r>
          </a:p>
        </p:txBody>
      </p:sp>
      <p:sp>
        <p:nvSpPr>
          <p:cNvPr id="37" name="TextBox 36"/>
          <p:cNvSpPr txBox="1"/>
          <p:nvPr/>
        </p:nvSpPr>
        <p:spPr>
          <a:xfrm>
            <a:off x="33489900" y="14954180"/>
            <a:ext cx="9883541" cy="10950690"/>
          </a:xfrm>
          <a:prstGeom prst="rect">
            <a:avLst/>
          </a:prstGeom>
          <a:noFill/>
        </p:spPr>
        <p:txBody>
          <a:bodyPr wrap="square" rtlCol="0">
            <a:spAutoFit/>
          </a:bodyPr>
          <a:lstStyle/>
          <a:p>
            <a:pPr lvl="0" defTabSz="4388900">
              <a:spcBef>
                <a:spcPct val="20000"/>
              </a:spcBef>
            </a:pPr>
            <a:r>
              <a:rPr lang="en-US" sz="2800" dirty="0" smtClean="0">
                <a:solidFill>
                  <a:srgbClr val="738AC8">
                    <a:lumMod val="50000"/>
                  </a:srgbClr>
                </a:solidFill>
                <a:latin typeface="Times New Roman" pitchFamily="18" charset="0"/>
                <a:cs typeface="Times New Roman" pitchFamily="18" charset="0"/>
              </a:rPr>
              <a:t>     This </a:t>
            </a:r>
            <a:r>
              <a:rPr lang="en-US" sz="2800" dirty="0">
                <a:solidFill>
                  <a:srgbClr val="738AC8">
                    <a:lumMod val="50000"/>
                  </a:srgbClr>
                </a:solidFill>
                <a:latin typeface="Times New Roman" pitchFamily="18" charset="0"/>
                <a:cs typeface="Times New Roman" pitchFamily="18" charset="0"/>
              </a:rPr>
              <a:t>study was the first to examine drug residues in eggs following the oral administration of meloxicam. Drug was present in yolks for a longer period than in whites, which is consistent with the formation of eggs. The white (albumin) is laid onto the yolk later in egg formation; therefore, once drug is no longer present systemically, presence of drug in the egg white quickly decreases. Residues could persist in eggs for longer periods due to the length of yolk (follicle) formation, but residues typically persist for less than 2 weeks for reported drugs. Although the number of eggs collected and analyzed each day was small, the evidence is consistent that a 2-week withdrawal time should be adequate to avoid meloxicam residue in eggs following a single oral dose of 1 mg/kg.  </a:t>
            </a:r>
          </a:p>
          <a:p>
            <a:pPr lvl="0" defTabSz="4388900">
              <a:spcBef>
                <a:spcPct val="20000"/>
              </a:spcBef>
            </a:pPr>
            <a:r>
              <a:rPr lang="en-US" sz="2800" dirty="0">
                <a:solidFill>
                  <a:srgbClr val="738AC8">
                    <a:lumMod val="50000"/>
                  </a:srgbClr>
                </a:solidFill>
                <a:latin typeface="Times New Roman" pitchFamily="18" charset="0"/>
                <a:cs typeface="Times New Roman" pitchFamily="18" charset="0"/>
              </a:rPr>
              <a:t>     The convergence of people, animals and our environment has created a new dynamic in which the health of each group is interconnected. One Health calls for the collaborative efforts of multiple disciplines working locally, nationally, and globally to attain optimal health for people, animals and our environment. Many factors have changed interactions between people, animals and our environment and vigilant protection of our food supplies is an important aspect of the One Health concept.  This study provides a starting point for the use of meloxicam in laying hens, but additional research is needed to establish species-specific therapeutic plasma concentrations by pairing pharmacokinetic and pharmacodynamics studies.</a:t>
            </a:r>
          </a:p>
        </p:txBody>
      </p:sp>
      <p:sp>
        <p:nvSpPr>
          <p:cNvPr id="38" name="TextBox 37"/>
          <p:cNvSpPr txBox="1"/>
          <p:nvPr/>
        </p:nvSpPr>
        <p:spPr>
          <a:xfrm>
            <a:off x="33348494" y="14059272"/>
            <a:ext cx="10151781" cy="661720"/>
          </a:xfrm>
          <a:prstGeom prst="rect">
            <a:avLst/>
          </a:prstGeom>
          <a:noFill/>
        </p:spPr>
        <p:txBody>
          <a:bodyPr wrap="square" rtlCol="0">
            <a:spAutoFit/>
          </a:bodyPr>
          <a:lstStyle/>
          <a:p>
            <a:pPr algn="ctr"/>
            <a:r>
              <a:rPr lang="en-US" sz="3700" b="1" u="sng" dirty="0" smtClean="0">
                <a:solidFill>
                  <a:schemeClr val="accent5">
                    <a:lumMod val="50000"/>
                  </a:schemeClr>
                </a:solidFill>
              </a:rPr>
              <a:t>Discussion</a:t>
            </a:r>
            <a:endParaRPr lang="en-US" sz="3700" b="1" u="sng" dirty="0">
              <a:solidFill>
                <a:schemeClr val="accent5">
                  <a:lumMod val="50000"/>
                </a:schemeClr>
              </a:solidFill>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66300" y="26412983"/>
            <a:ext cx="6206048" cy="4143217"/>
          </a:xfrm>
          <a:prstGeom prst="rect">
            <a:avLst/>
          </a:prstGeom>
        </p:spPr>
      </p:pic>
      <p:sp>
        <p:nvSpPr>
          <p:cNvPr id="42" name="TextBox 41"/>
          <p:cNvSpPr txBox="1"/>
          <p:nvPr/>
        </p:nvSpPr>
        <p:spPr>
          <a:xfrm>
            <a:off x="35700711" y="12793773"/>
            <a:ext cx="5540376" cy="487569"/>
          </a:xfrm>
          <a:prstGeom prst="rect">
            <a:avLst/>
          </a:prstGeom>
          <a:solidFill>
            <a:schemeClr val="bg1">
              <a:lumMod val="85000"/>
            </a:schemeClr>
          </a:solidFill>
        </p:spPr>
        <p:txBody>
          <a:bodyPr wrap="square" rtlCol="0">
            <a:spAutoFit/>
          </a:bodyPr>
          <a:lstStyle/>
          <a:p>
            <a:pPr>
              <a:lnSpc>
                <a:spcPct val="107000"/>
              </a:lnSpc>
            </a:pPr>
            <a:r>
              <a:rPr lang="en-US" sz="1200" dirty="0">
                <a:solidFill>
                  <a:schemeClr val="accent5">
                    <a:lumMod val="50000"/>
                  </a:schemeClr>
                </a:solidFill>
                <a:ea typeface="Calibri" panose="020F0502020204030204" pitchFamily="34" charset="0"/>
                <a:cs typeface="Arial" panose="020B0604020202020204" pitchFamily="34" charset="0"/>
              </a:rPr>
              <a:t>Hen 3 did not lay eggs; ND = nothing detected in sample; BLQ = below the limit of quantification of assay which is 5 ng/</a:t>
            </a:r>
            <a:r>
              <a:rPr lang="en-US" sz="1200" dirty="0" err="1">
                <a:solidFill>
                  <a:schemeClr val="accent5">
                    <a:lumMod val="50000"/>
                  </a:schemeClr>
                </a:solidFill>
                <a:ea typeface="Calibri" panose="020F0502020204030204" pitchFamily="34" charset="0"/>
                <a:cs typeface="Arial" panose="020B0604020202020204" pitchFamily="34" charset="0"/>
              </a:rPr>
              <a:t>mL.</a:t>
            </a:r>
            <a:r>
              <a:rPr lang="en-US" sz="1200" dirty="0">
                <a:solidFill>
                  <a:schemeClr val="accent5">
                    <a:lumMod val="50000"/>
                  </a:schemeClr>
                </a:solidFill>
                <a:ea typeface="Calibri" panose="020F0502020204030204" pitchFamily="34" charset="0"/>
                <a:cs typeface="Arial" panose="020B0604020202020204" pitchFamily="34" charset="0"/>
              </a:rPr>
              <a:t> Empty space indicates no egg was laid.</a:t>
            </a:r>
            <a:endParaRPr lang="en-US" sz="1200" dirty="0">
              <a:solidFill>
                <a:schemeClr val="accent5">
                  <a:lumMod val="50000"/>
                </a:schemeClr>
              </a:solidFill>
              <a:effectLst/>
              <a:ea typeface="Calibri" panose="020F0502020204030204" pitchFamily="34" charset="0"/>
              <a:cs typeface="Times New Roman" panose="02020603050405020304" pitchFamily="18" charset="0"/>
            </a:endParaRPr>
          </a:p>
        </p:txBody>
      </p:sp>
      <p:sp>
        <p:nvSpPr>
          <p:cNvPr id="43" name="TextBox 42"/>
          <p:cNvSpPr txBox="1"/>
          <p:nvPr/>
        </p:nvSpPr>
        <p:spPr>
          <a:xfrm>
            <a:off x="25067328" y="28879614"/>
            <a:ext cx="4808855" cy="685188"/>
          </a:xfrm>
          <a:prstGeom prst="rect">
            <a:avLst/>
          </a:prstGeom>
          <a:solidFill>
            <a:schemeClr val="bg1">
              <a:lumMod val="85000"/>
            </a:schemeClr>
          </a:solidFill>
        </p:spPr>
        <p:txBody>
          <a:bodyPr wrap="square" rtlCol="0">
            <a:spAutoFit/>
          </a:bodyPr>
          <a:lstStyle/>
          <a:p>
            <a:pPr>
              <a:lnSpc>
                <a:spcPct val="107000"/>
              </a:lnSpc>
            </a:pPr>
            <a:r>
              <a:rPr lang="en-US" sz="1200" dirty="0">
                <a:solidFill>
                  <a:schemeClr val="accent5">
                    <a:lumMod val="50000"/>
                  </a:schemeClr>
                </a:solidFill>
                <a:ea typeface="Calibri" panose="020F0502020204030204" pitchFamily="34" charset="0"/>
                <a:cs typeface="Arial" panose="020B0604020202020204" pitchFamily="34" charset="0"/>
              </a:rPr>
              <a:t>Hens 3 and 6 did not lay eggs; ND = nothing detected in sample; BLQ = below the limit of quantification of assay which is 5 ng/</a:t>
            </a:r>
            <a:r>
              <a:rPr lang="en-US" sz="1200" dirty="0" err="1">
                <a:solidFill>
                  <a:schemeClr val="accent5">
                    <a:lumMod val="50000"/>
                  </a:schemeClr>
                </a:solidFill>
                <a:ea typeface="Calibri" panose="020F0502020204030204" pitchFamily="34" charset="0"/>
                <a:cs typeface="Arial" panose="020B0604020202020204" pitchFamily="34" charset="0"/>
              </a:rPr>
              <a:t>mL.</a:t>
            </a:r>
            <a:r>
              <a:rPr lang="en-US" sz="1200" dirty="0">
                <a:solidFill>
                  <a:schemeClr val="accent5">
                    <a:lumMod val="50000"/>
                  </a:schemeClr>
                </a:solidFill>
                <a:ea typeface="Calibri" panose="020F0502020204030204" pitchFamily="34" charset="0"/>
                <a:cs typeface="Arial" panose="020B0604020202020204" pitchFamily="34" charset="0"/>
              </a:rPr>
              <a:t> Empty space indicates no egg was laid.</a:t>
            </a:r>
            <a:endParaRPr lang="en-US" sz="1200" dirty="0">
              <a:solidFill>
                <a:schemeClr val="accent5">
                  <a:lumMod val="5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6223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duotone>
              <a:prstClr val="black"/>
              <a:schemeClr val="tx2">
                <a:tint val="45000"/>
                <a:satMod val="400000"/>
              </a:schemeClr>
            </a:duotone>
            <a:lum/>
          </a:blip>
          <a:srcRect/>
          <a:stretch>
            <a:fillRect l="-6000" r="-6000"/>
          </a:stretch>
        </a:blipFill>
        <a:effectLst/>
      </p:bgPr>
    </p:bg>
    <p:spTree>
      <p:nvGrpSpPr>
        <p:cNvPr id="1" name=""/>
        <p:cNvGrpSpPr/>
        <p:nvPr/>
      </p:nvGrpSpPr>
      <p:grpSpPr>
        <a:xfrm>
          <a:off x="0" y="0"/>
          <a:ext cx="0" cy="0"/>
          <a:chOff x="0" y="0"/>
          <a:chExt cx="0" cy="0"/>
        </a:xfrm>
      </p:grpSpPr>
      <p:sp>
        <p:nvSpPr>
          <p:cNvPr id="4" name="Rectangle 3"/>
          <p:cNvSpPr/>
          <p:nvPr/>
        </p:nvSpPr>
        <p:spPr>
          <a:xfrm>
            <a:off x="0" y="0"/>
            <a:ext cx="43891200" cy="4094922"/>
          </a:xfrm>
          <a:prstGeom prst="rect">
            <a:avLst/>
          </a:prstGeom>
          <a:gradFill flip="none" rotWithShape="1">
            <a:gsLst>
              <a:gs pos="0">
                <a:schemeClr val="accent5">
                  <a:lumMod val="50000"/>
                </a:schemeClr>
              </a:gs>
              <a:gs pos="0">
                <a:schemeClr val="accent5">
                  <a:lumMod val="95000"/>
                  <a:lumOff val="5000"/>
                </a:schemeClr>
              </a:gs>
              <a:gs pos="0">
                <a:schemeClr val="accent5">
                  <a:lumMod val="75000"/>
                </a:schemeClr>
              </a:gs>
            </a:gsLst>
            <a:lin ang="16200000" scaled="0"/>
            <a:tileRect/>
          </a:gra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 name="TextBox 2"/>
          <p:cNvSpPr txBox="1"/>
          <p:nvPr/>
        </p:nvSpPr>
        <p:spPr>
          <a:xfrm>
            <a:off x="15683948" y="152579"/>
            <a:ext cx="12523304" cy="1338828"/>
          </a:xfrm>
          <a:prstGeom prst="rect">
            <a:avLst/>
          </a:prstGeom>
          <a:noFill/>
        </p:spPr>
        <p:txBody>
          <a:bodyPr wrap="square" rtlCol="0">
            <a:spAutoFit/>
          </a:bodyPr>
          <a:lstStyle/>
          <a:p>
            <a:pPr algn="ctr"/>
            <a:r>
              <a:rPr lang="en-US" sz="8100" b="1" dirty="0" smtClean="0">
                <a:solidFill>
                  <a:prstClr val="white"/>
                </a:solidFill>
              </a:rPr>
              <a:t>Meloxicam Residues in Eggs</a:t>
            </a:r>
            <a:endParaRPr lang="en-US" sz="8100" b="1" dirty="0">
              <a:solidFill>
                <a:prstClr val="white"/>
              </a:solidFill>
            </a:endParaRPr>
          </a:p>
        </p:txBody>
      </p:sp>
      <p:sp>
        <p:nvSpPr>
          <p:cNvPr id="6" name="TextBox 5"/>
          <p:cNvSpPr txBox="1"/>
          <p:nvPr/>
        </p:nvSpPr>
        <p:spPr>
          <a:xfrm>
            <a:off x="7046843" y="1281212"/>
            <a:ext cx="30799157" cy="1338828"/>
          </a:xfrm>
          <a:prstGeom prst="rect">
            <a:avLst/>
          </a:prstGeom>
          <a:noFill/>
        </p:spPr>
        <p:txBody>
          <a:bodyPr wrap="square" rtlCol="0">
            <a:spAutoFit/>
          </a:bodyPr>
          <a:lstStyle/>
          <a:p>
            <a:pPr algn="ctr" defTabSz="4388900">
              <a:spcBef>
                <a:spcPct val="20000"/>
              </a:spcBef>
            </a:pPr>
            <a:r>
              <a:rPr lang="en-US" sz="8100" b="1" u="sng" dirty="0">
                <a:solidFill>
                  <a:prstClr val="white"/>
                </a:solidFill>
              </a:rPr>
              <a:t>Sherry Cox</a:t>
            </a:r>
            <a:r>
              <a:rPr lang="en-US" sz="8100" b="1" dirty="0">
                <a:solidFill>
                  <a:prstClr val="white"/>
                </a:solidFill>
              </a:rPr>
              <a:t>, Joan Bergman, Molly White, Kristen Gordon, Marcy </a:t>
            </a:r>
            <a:r>
              <a:rPr lang="en-US" sz="8100" b="1" dirty="0" smtClean="0">
                <a:solidFill>
                  <a:prstClr val="white"/>
                </a:solidFill>
              </a:rPr>
              <a:t>Souza</a:t>
            </a:r>
            <a:endParaRPr lang="en-US" sz="8100" b="1" dirty="0">
              <a:solidFill>
                <a:prstClr val="white"/>
              </a:solidFill>
            </a:endParaRPr>
          </a:p>
        </p:txBody>
      </p:sp>
      <p:sp>
        <p:nvSpPr>
          <p:cNvPr id="7" name="TextBox 6"/>
          <p:cNvSpPr txBox="1"/>
          <p:nvPr/>
        </p:nvSpPr>
        <p:spPr>
          <a:xfrm>
            <a:off x="13179285" y="2849649"/>
            <a:ext cx="19351487" cy="1015663"/>
          </a:xfrm>
          <a:prstGeom prst="rect">
            <a:avLst/>
          </a:prstGeom>
          <a:noFill/>
        </p:spPr>
        <p:txBody>
          <a:bodyPr wrap="square" rtlCol="0">
            <a:spAutoFit/>
          </a:bodyPr>
          <a:lstStyle/>
          <a:p>
            <a:pPr algn="ctr" defTabSz="4388900">
              <a:spcBef>
                <a:spcPct val="20000"/>
              </a:spcBef>
            </a:pPr>
            <a:r>
              <a:rPr lang="en-US" sz="6000" b="1" dirty="0">
                <a:solidFill>
                  <a:prstClr val="white"/>
                </a:solidFill>
              </a:rPr>
              <a:t>College of Veterinary Medicine, University of Tennessee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693" y="928577"/>
            <a:ext cx="4547955" cy="1982442"/>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97551" y="809099"/>
            <a:ext cx="4547955" cy="1982442"/>
          </a:xfrm>
          <a:prstGeom prst="rect">
            <a:avLst/>
          </a:prstGeom>
        </p:spPr>
      </p:pic>
      <p:sp>
        <p:nvSpPr>
          <p:cNvPr id="10" name="Rounded Rectangle 9"/>
          <p:cNvSpPr/>
          <p:nvPr/>
        </p:nvSpPr>
        <p:spPr>
          <a:xfrm>
            <a:off x="773631" y="4691270"/>
            <a:ext cx="10086133" cy="27153704"/>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ounded Rectangle 10"/>
          <p:cNvSpPr/>
          <p:nvPr/>
        </p:nvSpPr>
        <p:spPr>
          <a:xfrm>
            <a:off x="11536324" y="4691272"/>
            <a:ext cx="10086133" cy="27153702"/>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ounded Rectangle 11"/>
          <p:cNvSpPr/>
          <p:nvPr/>
        </p:nvSpPr>
        <p:spPr>
          <a:xfrm>
            <a:off x="22313345" y="4691271"/>
            <a:ext cx="10217427" cy="27153703"/>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Rounded Rectangle 12"/>
          <p:cNvSpPr/>
          <p:nvPr/>
        </p:nvSpPr>
        <p:spPr>
          <a:xfrm>
            <a:off x="33221660" y="4691270"/>
            <a:ext cx="10151781" cy="27153704"/>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TextBox 13"/>
          <p:cNvSpPr txBox="1"/>
          <p:nvPr/>
        </p:nvSpPr>
        <p:spPr>
          <a:xfrm>
            <a:off x="550582" y="4892695"/>
            <a:ext cx="10086132" cy="661720"/>
          </a:xfrm>
          <a:prstGeom prst="rect">
            <a:avLst/>
          </a:prstGeom>
          <a:noFill/>
        </p:spPr>
        <p:txBody>
          <a:bodyPr wrap="square" rtlCol="0">
            <a:spAutoFit/>
          </a:bodyPr>
          <a:lstStyle/>
          <a:p>
            <a:pPr algn="ctr"/>
            <a:r>
              <a:rPr lang="en-US" sz="3700" b="1" u="sng" dirty="0" smtClean="0">
                <a:solidFill>
                  <a:srgbClr val="4472C4">
                    <a:lumMod val="50000"/>
                  </a:srgbClr>
                </a:solidFill>
              </a:rPr>
              <a:t>Abstract</a:t>
            </a:r>
            <a:endParaRPr lang="en-US" sz="3700" b="1" u="sng" dirty="0">
              <a:solidFill>
                <a:srgbClr val="4472C4">
                  <a:lumMod val="50000"/>
                </a:srgbClr>
              </a:solidFill>
            </a:endParaRPr>
          </a:p>
        </p:txBody>
      </p:sp>
      <p:sp>
        <p:nvSpPr>
          <p:cNvPr id="15" name="TextBox 14"/>
          <p:cNvSpPr txBox="1"/>
          <p:nvPr/>
        </p:nvSpPr>
        <p:spPr>
          <a:xfrm>
            <a:off x="1045693" y="5883332"/>
            <a:ext cx="9591021" cy="11381577"/>
          </a:xfrm>
          <a:prstGeom prst="rect">
            <a:avLst/>
          </a:prstGeom>
          <a:noFill/>
        </p:spPr>
        <p:txBody>
          <a:bodyPr wrap="square" rtlCol="0">
            <a:spAutoFit/>
          </a:bodyPr>
          <a:lstStyle/>
          <a:p>
            <a:pPr defTabSz="4388900">
              <a:spcBef>
                <a:spcPct val="20000"/>
              </a:spcBef>
            </a:pPr>
            <a:r>
              <a:rPr lang="en-US" sz="2800" dirty="0" smtClean="0">
                <a:solidFill>
                  <a:srgbClr val="738AC8">
                    <a:lumMod val="50000"/>
                  </a:srgbClr>
                </a:solidFill>
                <a:latin typeface="Times New Roman" pitchFamily="18" charset="0"/>
                <a:cs typeface="Times New Roman" pitchFamily="18" charset="0"/>
              </a:rPr>
              <a:t>     One </a:t>
            </a:r>
            <a:r>
              <a:rPr lang="en-US" sz="2800" dirty="0">
                <a:solidFill>
                  <a:srgbClr val="738AC8">
                    <a:lumMod val="50000"/>
                  </a:srgbClr>
                </a:solidFill>
                <a:latin typeface="Times New Roman" pitchFamily="18" charset="0"/>
                <a:cs typeface="Times New Roman" pitchFamily="18" charset="0"/>
              </a:rPr>
              <a:t>Health is the integrative effort of multiple disciplines working locally, nationally, and globally to attain optimal health for people, animals, and the environment. The importance of One Health is highlighted by many factors in our world today including vigilant protection of our food supplies. With the increasing popularity of backyard poultry ownership, veterinarians are faced with how to treat these animals with regard to drug withdrawal times for egg consumption. A recent review describes allowable medications for use in egg-laying poultry; however, few drugs have recommended doses or withdrawal times for use in laying hens.   Meloxicam is an NSAID that is commonly used in avian medicine. A commercially available liquid form is readily available and is easily administered to birds. A recent publication reported that the Food Animal Residue Avoidance Databank received more requests for egg withdrawal intervals for hens following meloxicam administration than for any other drug. In the study reported herein, we determined egg concentrations of meloxicam following a single oral dose and following oral dosing at 1 mg/kg Q12H for a total of 9 doses (5 days).  Meloxicam was detected in egg whites up to 4 days and in egg yolks up to 8 days after single dosing. Drug was detected in egg whites up to 3 days and in egg yolks up to 8 days after multiple doses. Based on these results a 2-week withdrawal time should be adequate to avoid drug residues in eggs meant for consumption.  </a:t>
            </a:r>
          </a:p>
          <a:p>
            <a:pPr defTabSz="4388900">
              <a:spcBef>
                <a:spcPct val="20000"/>
              </a:spcBef>
            </a:pPr>
            <a:endParaRPr lang="en-US" sz="2800" dirty="0">
              <a:solidFill>
                <a:srgbClr val="738AC8">
                  <a:lumMod val="50000"/>
                </a:srgbClr>
              </a:solidFill>
              <a:latin typeface="Times New Roman" pitchFamily="18" charset="0"/>
              <a:cs typeface="Times New Roman" pitchFamily="18" charset="0"/>
            </a:endParaRPr>
          </a:p>
        </p:txBody>
      </p:sp>
      <p:sp>
        <p:nvSpPr>
          <p:cNvPr id="16" name="TextBox 15"/>
          <p:cNvSpPr txBox="1"/>
          <p:nvPr/>
        </p:nvSpPr>
        <p:spPr>
          <a:xfrm flipH="1">
            <a:off x="841704" y="17673725"/>
            <a:ext cx="10086132" cy="661720"/>
          </a:xfrm>
          <a:prstGeom prst="rect">
            <a:avLst/>
          </a:prstGeom>
          <a:noFill/>
        </p:spPr>
        <p:txBody>
          <a:bodyPr wrap="square" rtlCol="0">
            <a:spAutoFit/>
          </a:bodyPr>
          <a:lstStyle/>
          <a:p>
            <a:pPr algn="ctr"/>
            <a:r>
              <a:rPr lang="en-US" sz="3700" b="1" u="sng" dirty="0" smtClean="0">
                <a:solidFill>
                  <a:srgbClr val="4472C4">
                    <a:lumMod val="50000"/>
                  </a:srgbClr>
                </a:solidFill>
              </a:rPr>
              <a:t>Introduction</a:t>
            </a:r>
            <a:endParaRPr lang="en-US" sz="3700" b="1" u="sng" dirty="0">
              <a:solidFill>
                <a:srgbClr val="4472C4">
                  <a:lumMod val="50000"/>
                </a:srgbClr>
              </a:solidFill>
            </a:endParaRPr>
          </a:p>
        </p:txBody>
      </p:sp>
      <p:sp>
        <p:nvSpPr>
          <p:cNvPr id="17" name="TextBox 16"/>
          <p:cNvSpPr txBox="1"/>
          <p:nvPr/>
        </p:nvSpPr>
        <p:spPr>
          <a:xfrm>
            <a:off x="1045693" y="18536870"/>
            <a:ext cx="9591021" cy="12760416"/>
          </a:xfrm>
          <a:prstGeom prst="rect">
            <a:avLst/>
          </a:prstGeom>
          <a:noFill/>
        </p:spPr>
        <p:txBody>
          <a:bodyPr wrap="square" rtlCol="0">
            <a:spAutoFit/>
          </a:bodyPr>
          <a:lstStyle/>
          <a:p>
            <a:pPr defTabSz="4388900">
              <a:spcBef>
                <a:spcPct val="20000"/>
              </a:spcBef>
            </a:pPr>
            <a:r>
              <a:rPr lang="en-US" sz="2800" dirty="0" smtClean="0">
                <a:solidFill>
                  <a:srgbClr val="738AC8">
                    <a:lumMod val="50000"/>
                  </a:srgbClr>
                </a:solidFill>
                <a:latin typeface="Times New Roman" pitchFamily="18" charset="0"/>
                <a:cs typeface="Times New Roman" pitchFamily="18" charset="0"/>
              </a:rPr>
              <a:t>     One </a:t>
            </a:r>
            <a:r>
              <a:rPr lang="en-US" sz="2800" dirty="0">
                <a:solidFill>
                  <a:srgbClr val="738AC8">
                    <a:lumMod val="50000"/>
                  </a:srgbClr>
                </a:solidFill>
                <a:latin typeface="Times New Roman" pitchFamily="18" charset="0"/>
                <a:cs typeface="Times New Roman" pitchFamily="18" charset="0"/>
              </a:rPr>
              <a:t>Health is the integrative effort of multiple disciplines working locally, nationally, and globally to attain optimal health for people, animals, and the environment. Because of their expertise, veterinarians play critical roles in the health of animals, humans, and even the environment. As the human population continues to increase and expand across our world, the interconnection of people, animals, and our environment becomes more significant and impactful. The importance of One Health is highlighted by many factors in our world today including vigilant protection of our food supplies. The demand for animal-based protein is expected to increase by 50% by 2020.</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Backyard poultry are becoming increasingly popular and few guidelines exist for appropriate dosing or egg withdrawal time for commonly used medications. A recent review describes allowable medications for use in egg-laying poultry; however, few drugs have recommended doses or withdrawal times for use in laying hens. Veterinarians are faced with how to treat these animals with regard to drug withdrawal times for egg consumption.</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Meloxicam is an NSAID that is commonly used in avian medicine. A commercially available liquid form is readily available and is easily administered to birds. A recent publication from </a:t>
            </a:r>
            <a:r>
              <a:rPr lang="en-US" sz="2800" dirty="0" err="1">
                <a:solidFill>
                  <a:srgbClr val="738AC8">
                    <a:lumMod val="50000"/>
                  </a:srgbClr>
                </a:solidFill>
                <a:latin typeface="Times New Roman" pitchFamily="18" charset="0"/>
                <a:cs typeface="Times New Roman" pitchFamily="18" charset="0"/>
              </a:rPr>
              <a:t>Marmulak</a:t>
            </a:r>
            <a:r>
              <a:rPr lang="en-US" sz="2800" dirty="0">
                <a:solidFill>
                  <a:srgbClr val="738AC8">
                    <a:lumMod val="50000"/>
                  </a:srgbClr>
                </a:solidFill>
                <a:latin typeface="Times New Roman" pitchFamily="18" charset="0"/>
                <a:cs typeface="Times New Roman" pitchFamily="18" charset="0"/>
              </a:rPr>
              <a:t> et al reported that the Food Animal Residue Avoidance Databank received more requests for egg withdrawal intervals for hens following meloxicam administration than for any other drug. Although one study examined meloxicam in chickens following IV administration, no published pharmacokinetic studies are available to aid in recommendations regarding dosing or withdrawal times for oral meloxicam administration. </a:t>
            </a:r>
            <a:endParaRPr lang="en-US" sz="2400" dirty="0">
              <a:solidFill>
                <a:srgbClr val="738AC8">
                  <a:lumMod val="50000"/>
                </a:srgbClr>
              </a:solidFill>
              <a:latin typeface="Times New Roman" pitchFamily="18" charset="0"/>
              <a:cs typeface="Times New Roman" pitchFamily="18" charset="0"/>
            </a:endParaRPr>
          </a:p>
        </p:txBody>
      </p:sp>
      <p:sp>
        <p:nvSpPr>
          <p:cNvPr id="18" name="TextBox 17"/>
          <p:cNvSpPr txBox="1"/>
          <p:nvPr/>
        </p:nvSpPr>
        <p:spPr>
          <a:xfrm>
            <a:off x="11327602" y="4892695"/>
            <a:ext cx="10294855" cy="661720"/>
          </a:xfrm>
          <a:prstGeom prst="rect">
            <a:avLst/>
          </a:prstGeom>
          <a:noFill/>
        </p:spPr>
        <p:txBody>
          <a:bodyPr wrap="square" rtlCol="0">
            <a:spAutoFit/>
          </a:bodyPr>
          <a:lstStyle/>
          <a:p>
            <a:pPr algn="ctr"/>
            <a:r>
              <a:rPr lang="en-US" sz="3700" b="1" u="sng" dirty="0" smtClean="0">
                <a:solidFill>
                  <a:srgbClr val="4472C4">
                    <a:lumMod val="50000"/>
                  </a:srgbClr>
                </a:solidFill>
              </a:rPr>
              <a:t>Introduction </a:t>
            </a:r>
            <a:endParaRPr lang="en-US" sz="3700" b="1" u="sng" dirty="0">
              <a:solidFill>
                <a:srgbClr val="4472C4">
                  <a:lumMod val="50000"/>
                </a:srgbClr>
              </a:solidFill>
            </a:endParaRPr>
          </a:p>
        </p:txBody>
      </p:sp>
      <p:sp>
        <p:nvSpPr>
          <p:cNvPr id="19" name="TextBox 18"/>
          <p:cNvSpPr txBox="1"/>
          <p:nvPr/>
        </p:nvSpPr>
        <p:spPr>
          <a:xfrm>
            <a:off x="11888055" y="5864282"/>
            <a:ext cx="9650669" cy="2677656"/>
          </a:xfrm>
          <a:prstGeom prst="rect">
            <a:avLst/>
          </a:prstGeom>
          <a:noFill/>
        </p:spPr>
        <p:txBody>
          <a:bodyPr wrap="square" rtlCol="0">
            <a:spAutoFit/>
          </a:bodyPr>
          <a:lstStyle/>
          <a:p>
            <a:r>
              <a:rPr lang="en-US" sz="2800" dirty="0">
                <a:solidFill>
                  <a:srgbClr val="738AC8">
                    <a:lumMod val="50000"/>
                  </a:srgbClr>
                </a:solidFill>
                <a:latin typeface="Times New Roman" pitchFamily="18" charset="0"/>
                <a:cs typeface="Times New Roman" pitchFamily="18" charset="0"/>
              </a:rPr>
              <a:t> </a:t>
            </a:r>
            <a:r>
              <a:rPr lang="en-US" sz="2800" dirty="0" smtClean="0">
                <a:solidFill>
                  <a:srgbClr val="738AC8">
                    <a:lumMod val="50000"/>
                  </a:srgbClr>
                </a:solidFill>
                <a:latin typeface="Times New Roman" pitchFamily="18" charset="0"/>
                <a:cs typeface="Times New Roman" pitchFamily="18" charset="0"/>
              </a:rPr>
              <a:t>     Studies </a:t>
            </a:r>
            <a:r>
              <a:rPr lang="en-US" sz="2800" dirty="0">
                <a:solidFill>
                  <a:srgbClr val="738AC8">
                    <a:lumMod val="50000"/>
                  </a:srgbClr>
                </a:solidFill>
                <a:latin typeface="Times New Roman" pitchFamily="18" charset="0"/>
                <a:cs typeface="Times New Roman" pitchFamily="18" charset="0"/>
              </a:rPr>
              <a:t>indicate that meloxicam is a safe and effective choice for analgesia in chickens, but limited information is available on dosing or drug withdrawal times for eggs. In the study reported herein, we determined egg concentrations of meloxicam following a single oral dose and following oral dosing at 1 mg/kg Q12H for a total of 9 doses (5 days).</a:t>
            </a:r>
            <a:endParaRPr lang="en-US" dirty="0">
              <a:solidFill>
                <a:prstClr val="black"/>
              </a:solidFill>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657692" y="8534645"/>
            <a:ext cx="3531765" cy="3885278"/>
          </a:xfrm>
          <a:prstGeom prst="rect">
            <a:avLst/>
          </a:prstGeom>
        </p:spPr>
      </p:pic>
      <p:sp>
        <p:nvSpPr>
          <p:cNvPr id="21" name="TextBox 20"/>
          <p:cNvSpPr txBox="1"/>
          <p:nvPr/>
        </p:nvSpPr>
        <p:spPr>
          <a:xfrm>
            <a:off x="11577524" y="12602409"/>
            <a:ext cx="10044933" cy="661720"/>
          </a:xfrm>
          <a:prstGeom prst="rect">
            <a:avLst/>
          </a:prstGeom>
          <a:noFill/>
        </p:spPr>
        <p:txBody>
          <a:bodyPr wrap="square" rtlCol="0">
            <a:spAutoFit/>
          </a:bodyPr>
          <a:lstStyle/>
          <a:p>
            <a:pPr algn="ctr"/>
            <a:r>
              <a:rPr lang="en-US" sz="3700" b="1" u="sng" dirty="0" smtClean="0">
                <a:solidFill>
                  <a:srgbClr val="4472C4">
                    <a:lumMod val="50000"/>
                  </a:srgbClr>
                </a:solidFill>
              </a:rPr>
              <a:t>Materials &amp; Methods</a:t>
            </a:r>
            <a:endParaRPr lang="en-US" sz="3700" b="1" u="sng" dirty="0">
              <a:solidFill>
                <a:srgbClr val="4472C4">
                  <a:lumMod val="50000"/>
                </a:srgbClr>
              </a:solidFill>
            </a:endParaRPr>
          </a:p>
        </p:txBody>
      </p:sp>
      <p:sp>
        <p:nvSpPr>
          <p:cNvPr id="22" name="TextBox 21"/>
          <p:cNvSpPr txBox="1"/>
          <p:nvPr/>
        </p:nvSpPr>
        <p:spPr>
          <a:xfrm>
            <a:off x="11907105" y="13316073"/>
            <a:ext cx="9466995" cy="18448127"/>
          </a:xfrm>
          <a:prstGeom prst="rect">
            <a:avLst/>
          </a:prstGeom>
          <a:noFill/>
        </p:spPr>
        <p:txBody>
          <a:bodyPr wrap="square" rtlCol="0">
            <a:spAutoFit/>
          </a:bodyPr>
          <a:lstStyle/>
          <a:p>
            <a:pPr defTabSz="4388900">
              <a:spcBef>
                <a:spcPct val="20000"/>
              </a:spcBef>
            </a:pPr>
            <a:r>
              <a:rPr lang="en-US" sz="2400" dirty="0" smtClean="0">
                <a:solidFill>
                  <a:srgbClr val="738AC8">
                    <a:lumMod val="50000"/>
                  </a:srgbClr>
                </a:solidFill>
                <a:latin typeface="Times New Roman" pitchFamily="18" charset="0"/>
                <a:cs typeface="Times New Roman" pitchFamily="18" charset="0"/>
              </a:rPr>
              <a:t>      </a:t>
            </a:r>
            <a:r>
              <a:rPr lang="en-US" sz="2800" dirty="0">
                <a:solidFill>
                  <a:srgbClr val="738AC8">
                    <a:lumMod val="50000"/>
                  </a:srgbClr>
                </a:solidFill>
                <a:latin typeface="Times New Roman" pitchFamily="18" charset="0"/>
                <a:cs typeface="Times New Roman" pitchFamily="18" charset="0"/>
              </a:rPr>
              <a:t>Eight adult, white leghorn hens were obtained from a commercial source and housed in a climate-controlled facility for 2 weeks prior to any procedures being performed.  Hens were determined to be healthy based on physical examination. Birds were housed individually in large wire cages (61 × 122 × 91.5 cm; 24 × 48 × 36 inches) but adjacent to each other so that all hens could see all other hens. Birds were provided water, layer pellets, and scratch ad lib. Fresh greens were provided daily, and mealworms were provided intermittently as enrichment. Animals were kept on a 14-hour </a:t>
            </a:r>
            <a:r>
              <a:rPr lang="en-US" sz="2800" dirty="0" smtClean="0">
                <a:solidFill>
                  <a:srgbClr val="738AC8">
                    <a:lumMod val="50000"/>
                  </a:srgbClr>
                </a:solidFill>
                <a:latin typeface="Times New Roman" pitchFamily="18" charset="0"/>
                <a:cs typeface="Times New Roman" pitchFamily="18" charset="0"/>
              </a:rPr>
              <a:t>light–8-hour </a:t>
            </a:r>
            <a:r>
              <a:rPr lang="en-US" sz="2800" dirty="0">
                <a:solidFill>
                  <a:srgbClr val="738AC8">
                    <a:lumMod val="50000"/>
                  </a:srgbClr>
                </a:solidFill>
                <a:latin typeface="Times New Roman" pitchFamily="18" charset="0"/>
                <a:cs typeface="Times New Roman" pitchFamily="18" charset="0"/>
              </a:rPr>
              <a:t>dark schedule to encourage egg laying. All study procedures were approved by the University of Tennessee Institutional Animal Care and Use Committee.   </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At the start of the study, hens were weighed, and a dose of 1 mg/kg of meloxicam was calculated. A blood sample (0.3 mL) was collected from each hen on day 0, and the medication was then administered via syringe into the oral cavity distal to the glottis. For the multi-dose study 1 mg/kg oral meloxicam was administered every 12 hours for a total of 9 doses. </a:t>
            </a:r>
            <a:r>
              <a:rPr lang="en-US" sz="2800" dirty="0" smtClean="0">
                <a:solidFill>
                  <a:srgbClr val="738AC8">
                    <a:lumMod val="50000"/>
                  </a:srgbClr>
                </a:solidFill>
                <a:latin typeface="Times New Roman" pitchFamily="18" charset="0"/>
                <a:cs typeface="Times New Roman" pitchFamily="18" charset="0"/>
              </a:rPr>
              <a:t>The drug </a:t>
            </a:r>
            <a:r>
              <a:rPr lang="en-US" sz="2800" dirty="0">
                <a:solidFill>
                  <a:srgbClr val="738AC8">
                    <a:lumMod val="50000"/>
                  </a:srgbClr>
                </a:solidFill>
                <a:latin typeface="Times New Roman" pitchFamily="18" charset="0"/>
                <a:cs typeface="Times New Roman" pitchFamily="18" charset="0"/>
              </a:rPr>
              <a:t>was administered via syringe with attached metal gavage feeding tube into the crop. Eggs laid by the </a:t>
            </a:r>
            <a:r>
              <a:rPr lang="en-US" sz="2800" dirty="0" smtClean="0">
                <a:solidFill>
                  <a:srgbClr val="738AC8">
                    <a:lumMod val="50000"/>
                  </a:srgbClr>
                </a:solidFill>
                <a:latin typeface="Times New Roman" pitchFamily="18" charset="0"/>
                <a:cs typeface="Times New Roman" pitchFamily="18" charset="0"/>
              </a:rPr>
              <a:t>multi-dosed </a:t>
            </a:r>
            <a:r>
              <a:rPr lang="en-US" sz="2800" dirty="0">
                <a:solidFill>
                  <a:srgbClr val="738AC8">
                    <a:lumMod val="50000"/>
                  </a:srgbClr>
                </a:solidFill>
                <a:latin typeface="Times New Roman" pitchFamily="18" charset="0"/>
                <a:cs typeface="Times New Roman" pitchFamily="18" charset="0"/>
              </a:rPr>
              <a:t>hens were collected for 3 weeks starting on the day of meloxicam administration (day 0). There was a 4 week washout between the single and multi-dose study. Eggs were kept refrigerated until analyzed.        </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Analysis of egg white samples was conducted using a method developed by Cox et al. Briefly, analysis of meloxicam in egg samples was conducted using reversed-phase HPLC. The system consisted of a 2695 separations module, a 2487 </a:t>
            </a:r>
            <a:r>
              <a:rPr lang="en-US" sz="2800" dirty="0" smtClean="0">
                <a:solidFill>
                  <a:srgbClr val="738AC8">
                    <a:lumMod val="50000"/>
                  </a:srgbClr>
                </a:solidFill>
                <a:latin typeface="Times New Roman" pitchFamily="18" charset="0"/>
                <a:cs typeface="Times New Roman" pitchFamily="18" charset="0"/>
              </a:rPr>
              <a:t>UV </a:t>
            </a:r>
            <a:r>
              <a:rPr lang="en-US" sz="2800" dirty="0">
                <a:solidFill>
                  <a:srgbClr val="738AC8">
                    <a:lumMod val="50000"/>
                  </a:srgbClr>
                </a:solidFill>
                <a:latin typeface="Times New Roman" pitchFamily="18" charset="0"/>
                <a:cs typeface="Times New Roman" pitchFamily="18" charset="0"/>
              </a:rPr>
              <a:t>detector, and a computer equipped with analytic software (Waters). The compounds were separated on an </a:t>
            </a:r>
            <a:r>
              <a:rPr lang="en-US" sz="2800" dirty="0" err="1">
                <a:solidFill>
                  <a:srgbClr val="738AC8">
                    <a:lumMod val="50000"/>
                  </a:srgbClr>
                </a:solidFill>
                <a:latin typeface="Times New Roman" pitchFamily="18" charset="0"/>
                <a:cs typeface="Times New Roman" pitchFamily="18" charset="0"/>
              </a:rPr>
              <a:t>Xbridge</a:t>
            </a:r>
            <a:r>
              <a:rPr lang="en-US" sz="2800" dirty="0">
                <a:solidFill>
                  <a:srgbClr val="738AC8">
                    <a:lumMod val="50000"/>
                  </a:srgbClr>
                </a:solidFill>
                <a:latin typeface="Times New Roman" pitchFamily="18" charset="0"/>
                <a:cs typeface="Times New Roman" pitchFamily="18" charset="0"/>
              </a:rPr>
              <a:t> C</a:t>
            </a:r>
            <a:r>
              <a:rPr lang="en-US" sz="2800" baseline="-25000" dirty="0">
                <a:solidFill>
                  <a:srgbClr val="738AC8">
                    <a:lumMod val="50000"/>
                  </a:srgbClr>
                </a:solidFill>
                <a:latin typeface="Times New Roman" pitchFamily="18" charset="0"/>
                <a:cs typeface="Times New Roman" pitchFamily="18" charset="0"/>
              </a:rPr>
              <a:t>18</a:t>
            </a:r>
            <a:r>
              <a:rPr lang="en-US" sz="2800" dirty="0">
                <a:solidFill>
                  <a:srgbClr val="738AC8">
                    <a:lumMod val="50000"/>
                  </a:srgbClr>
                </a:solidFill>
                <a:latin typeface="Times New Roman" pitchFamily="18" charset="0"/>
                <a:cs typeface="Times New Roman" pitchFamily="18" charset="0"/>
              </a:rPr>
              <a:t> (4.6 × 250 mm, 5 µm) with a 5-µm </a:t>
            </a:r>
            <a:r>
              <a:rPr lang="en-US" sz="2800" dirty="0" err="1">
                <a:solidFill>
                  <a:srgbClr val="738AC8">
                    <a:lumMod val="50000"/>
                  </a:srgbClr>
                </a:solidFill>
                <a:latin typeface="Times New Roman" pitchFamily="18" charset="0"/>
                <a:cs typeface="Times New Roman" pitchFamily="18" charset="0"/>
              </a:rPr>
              <a:t>Xbridge</a:t>
            </a:r>
            <a:r>
              <a:rPr lang="en-US" sz="2800" dirty="0">
                <a:solidFill>
                  <a:srgbClr val="738AC8">
                    <a:lumMod val="50000"/>
                  </a:srgbClr>
                </a:solidFill>
                <a:latin typeface="Times New Roman" pitchFamily="18" charset="0"/>
                <a:cs typeface="Times New Roman" pitchFamily="18" charset="0"/>
              </a:rPr>
              <a:t> guard column. The mobile phase was a mixture of 10 mL glacial acetic acid in 1 L H</a:t>
            </a:r>
            <a:r>
              <a:rPr lang="en-US" sz="2800" baseline="-25000" dirty="0">
                <a:solidFill>
                  <a:srgbClr val="738AC8">
                    <a:lumMod val="50000"/>
                  </a:srgbClr>
                </a:solidFill>
                <a:latin typeface="Times New Roman" pitchFamily="18" charset="0"/>
                <a:cs typeface="Times New Roman" pitchFamily="18" charset="0"/>
              </a:rPr>
              <a:t>2</a:t>
            </a:r>
            <a:r>
              <a:rPr lang="en-US" sz="2800" dirty="0">
                <a:solidFill>
                  <a:srgbClr val="738AC8">
                    <a:lumMod val="50000"/>
                  </a:srgbClr>
                </a:solidFill>
                <a:latin typeface="Times New Roman" pitchFamily="18" charset="0"/>
                <a:cs typeface="Times New Roman" pitchFamily="18" charset="0"/>
              </a:rPr>
              <a:t>O (pH 3.0, adjusted with </a:t>
            </a:r>
            <a:r>
              <a:rPr lang="en-US" sz="2800" dirty="0" err="1" smtClean="0">
                <a:solidFill>
                  <a:srgbClr val="738AC8">
                    <a:lumMod val="50000"/>
                  </a:srgbClr>
                </a:solidFill>
                <a:latin typeface="Times New Roman" pitchFamily="18" charset="0"/>
                <a:cs typeface="Times New Roman" pitchFamily="18" charset="0"/>
              </a:rPr>
              <a:t>NaOH</a:t>
            </a:r>
            <a:r>
              <a:rPr lang="en-US" sz="2800" dirty="0" smtClean="0">
                <a:solidFill>
                  <a:srgbClr val="738AC8">
                    <a:lumMod val="50000"/>
                  </a:srgbClr>
                </a:solidFill>
                <a:latin typeface="Times New Roman" pitchFamily="18" charset="0"/>
                <a:cs typeface="Times New Roman" pitchFamily="18" charset="0"/>
              </a:rPr>
              <a:t>) </a:t>
            </a:r>
            <a:r>
              <a:rPr lang="en-US" sz="2800" dirty="0">
                <a:solidFill>
                  <a:srgbClr val="738AC8">
                    <a:lumMod val="50000"/>
                  </a:srgbClr>
                </a:solidFill>
                <a:latin typeface="Times New Roman" pitchFamily="18" charset="0"/>
                <a:cs typeface="Times New Roman" pitchFamily="18" charset="0"/>
              </a:rPr>
              <a:t>(50%) and acetonitrile (50%). Absorbance was measured at 360 nm with a flow rate of 1 mL/min. </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Standard curves for egg white analysis were prepared by fortifying untreated egg whites with meloxicam to produce a linear concentration range of 5–1500 </a:t>
            </a:r>
            <a:r>
              <a:rPr lang="en-US" sz="2800" dirty="0" smtClean="0">
                <a:solidFill>
                  <a:srgbClr val="738AC8">
                    <a:lumMod val="50000"/>
                  </a:srgbClr>
                </a:solidFill>
                <a:latin typeface="Times New Roman" pitchFamily="18" charset="0"/>
                <a:cs typeface="Times New Roman" pitchFamily="18" charset="0"/>
              </a:rPr>
              <a:t>ng/mL. The LOQ </a:t>
            </a:r>
            <a:r>
              <a:rPr lang="en-US" sz="2800" dirty="0">
                <a:solidFill>
                  <a:srgbClr val="738AC8">
                    <a:lumMod val="50000"/>
                  </a:srgbClr>
                </a:solidFill>
                <a:latin typeface="Times New Roman" pitchFamily="18" charset="0"/>
                <a:cs typeface="Times New Roman" pitchFamily="18" charset="0"/>
              </a:rPr>
              <a:t>during validation was 5 ng/mL. The intra- and inter-assay variability ranged from 0.5 to 6.6%, and the average recovery for meloxicam was 90%. </a:t>
            </a:r>
            <a:endParaRPr lang="en-US" dirty="0">
              <a:solidFill>
                <a:prstClr val="black"/>
              </a:solidFill>
            </a:endParaRPr>
          </a:p>
        </p:txBody>
      </p:sp>
      <p:sp>
        <p:nvSpPr>
          <p:cNvPr id="23" name="TextBox 22"/>
          <p:cNvSpPr txBox="1"/>
          <p:nvPr/>
        </p:nvSpPr>
        <p:spPr>
          <a:xfrm>
            <a:off x="22230945" y="4892695"/>
            <a:ext cx="10299827" cy="661720"/>
          </a:xfrm>
          <a:prstGeom prst="rect">
            <a:avLst/>
          </a:prstGeom>
          <a:noFill/>
        </p:spPr>
        <p:txBody>
          <a:bodyPr wrap="square" rtlCol="0">
            <a:spAutoFit/>
          </a:bodyPr>
          <a:lstStyle/>
          <a:p>
            <a:pPr algn="ctr"/>
            <a:r>
              <a:rPr lang="en-US" sz="3700" b="1" u="sng" dirty="0" smtClean="0">
                <a:solidFill>
                  <a:srgbClr val="4472C4">
                    <a:lumMod val="50000"/>
                  </a:srgbClr>
                </a:solidFill>
              </a:rPr>
              <a:t>Materials &amp; Methods </a:t>
            </a:r>
            <a:endParaRPr lang="en-US" sz="3700" b="1" u="sng" dirty="0">
              <a:solidFill>
                <a:srgbClr val="4472C4">
                  <a:lumMod val="50000"/>
                </a:srgbClr>
              </a:solidFill>
            </a:endParaRPr>
          </a:p>
        </p:txBody>
      </p:sp>
      <p:sp>
        <p:nvSpPr>
          <p:cNvPr id="24" name="TextBox 23"/>
          <p:cNvSpPr txBox="1"/>
          <p:nvPr/>
        </p:nvSpPr>
        <p:spPr>
          <a:xfrm>
            <a:off x="22650748" y="5864282"/>
            <a:ext cx="9639002" cy="6986528"/>
          </a:xfrm>
          <a:prstGeom prst="rect">
            <a:avLst/>
          </a:prstGeom>
          <a:noFill/>
        </p:spPr>
        <p:txBody>
          <a:bodyPr wrap="square" rtlCol="0">
            <a:spAutoFit/>
          </a:bodyPr>
          <a:lstStyle/>
          <a:p>
            <a:r>
              <a:rPr lang="en-US" sz="2800" dirty="0" smtClean="0">
                <a:solidFill>
                  <a:srgbClr val="738AC8">
                    <a:lumMod val="50000"/>
                  </a:srgbClr>
                </a:solidFill>
                <a:latin typeface="Times New Roman" pitchFamily="18" charset="0"/>
                <a:cs typeface="Times New Roman" pitchFamily="18" charset="0"/>
              </a:rPr>
              <a:t>      </a:t>
            </a:r>
            <a:r>
              <a:rPr lang="en-US" sz="2800" dirty="0">
                <a:solidFill>
                  <a:srgbClr val="738AC8">
                    <a:lumMod val="50000"/>
                  </a:srgbClr>
                </a:solidFill>
                <a:latin typeface="Times New Roman" pitchFamily="18" charset="0"/>
                <a:cs typeface="Times New Roman" pitchFamily="18" charset="0"/>
              </a:rPr>
              <a:t>Meloxicam was extracted from egg yolks using a solid phase extraction technique. Egg yolk (1 mL) was placed in a tube, followed by 75 µL of the internal standard (</a:t>
            </a:r>
            <a:r>
              <a:rPr lang="en-US" sz="2800" dirty="0" err="1">
                <a:solidFill>
                  <a:srgbClr val="738AC8">
                    <a:lumMod val="50000"/>
                  </a:srgbClr>
                </a:solidFill>
                <a:latin typeface="Times New Roman" pitchFamily="18" charset="0"/>
                <a:cs typeface="Times New Roman" pitchFamily="18" charset="0"/>
              </a:rPr>
              <a:t>piroxicam</a:t>
            </a:r>
            <a:r>
              <a:rPr lang="en-US" sz="2800" dirty="0">
                <a:solidFill>
                  <a:srgbClr val="738AC8">
                    <a:lumMod val="50000"/>
                  </a:srgbClr>
                </a:solidFill>
                <a:latin typeface="Times New Roman" pitchFamily="18" charset="0"/>
                <a:cs typeface="Times New Roman" pitchFamily="18" charset="0"/>
              </a:rPr>
              <a:t>, 5 µg/mL) and 200 µL of 1 M </a:t>
            </a:r>
            <a:r>
              <a:rPr lang="en-US" sz="2800" dirty="0" err="1">
                <a:solidFill>
                  <a:srgbClr val="738AC8">
                    <a:lumMod val="50000"/>
                  </a:srgbClr>
                </a:solidFill>
                <a:latin typeface="Times New Roman" pitchFamily="18" charset="0"/>
                <a:cs typeface="Times New Roman" pitchFamily="18" charset="0"/>
              </a:rPr>
              <a:t>HCl</a:t>
            </a:r>
            <a:r>
              <a:rPr lang="en-US" sz="2800" dirty="0">
                <a:solidFill>
                  <a:srgbClr val="738AC8">
                    <a:lumMod val="50000"/>
                  </a:srgbClr>
                </a:solidFill>
                <a:latin typeface="Times New Roman" pitchFamily="18" charset="0"/>
                <a:cs typeface="Times New Roman" pitchFamily="18" charset="0"/>
              </a:rPr>
              <a:t> and 2 mL acetonitrile. Samples were vortexed and centrifuged, and then the supernatant was removed and evaporated. The residue was re-dissolved in </a:t>
            </a:r>
            <a:r>
              <a:rPr lang="en-US" sz="2800" dirty="0" err="1">
                <a:solidFill>
                  <a:srgbClr val="738AC8">
                    <a:lumMod val="50000"/>
                  </a:srgbClr>
                </a:solidFill>
                <a:latin typeface="Times New Roman" pitchFamily="18" charset="0"/>
                <a:cs typeface="Times New Roman" pitchFamily="18" charset="0"/>
              </a:rPr>
              <a:t>methanol:water</a:t>
            </a:r>
            <a:r>
              <a:rPr lang="en-US" sz="2800" dirty="0">
                <a:solidFill>
                  <a:srgbClr val="738AC8">
                    <a:lumMod val="50000"/>
                  </a:srgbClr>
                </a:solidFill>
                <a:latin typeface="Times New Roman" pitchFamily="18" charset="0"/>
                <a:cs typeface="Times New Roman" pitchFamily="18" charset="0"/>
              </a:rPr>
              <a:t> (1:9) and added to an Oasis HLB (3 cc) extraction cartridge. The sample was eluted with 2 mL </a:t>
            </a:r>
            <a:r>
              <a:rPr lang="en-US" sz="2800" dirty="0" err="1">
                <a:solidFill>
                  <a:srgbClr val="738AC8">
                    <a:lumMod val="50000"/>
                  </a:srgbClr>
                </a:solidFill>
                <a:latin typeface="Times New Roman" pitchFamily="18" charset="0"/>
                <a:cs typeface="Times New Roman" pitchFamily="18" charset="0"/>
              </a:rPr>
              <a:t>acetonitrile:methanol</a:t>
            </a:r>
            <a:r>
              <a:rPr lang="en-US" sz="2800" dirty="0">
                <a:solidFill>
                  <a:srgbClr val="738AC8">
                    <a:lumMod val="50000"/>
                  </a:srgbClr>
                </a:solidFill>
                <a:latin typeface="Times New Roman" pitchFamily="18" charset="0"/>
                <a:cs typeface="Times New Roman" pitchFamily="18" charset="0"/>
              </a:rPr>
              <a:t> (90:10, v/v), then evaporated with nitrogen, and re-dissolved in mobile phase. Standard curves for egg yolk analysis were prepared by fortifying untreated egg yolks with meloxicam to produce a linear concentration range of 5–1500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The lower limit of quantification during validation was 5 ng/mL and the limit of detection was 2.5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Intra- and inter-assay variability ranged from 1.8 to 7.8%, and the average recovery for meloxicam was 85%.</a:t>
            </a:r>
            <a:endParaRPr lang="en-US" dirty="0">
              <a:solidFill>
                <a:prstClr val="black"/>
              </a:solidFill>
            </a:endParaRPr>
          </a:p>
        </p:txBody>
      </p:sp>
      <p:sp>
        <p:nvSpPr>
          <p:cNvPr id="25" name="TextBox 24"/>
          <p:cNvSpPr txBox="1"/>
          <p:nvPr/>
        </p:nvSpPr>
        <p:spPr>
          <a:xfrm>
            <a:off x="22527039" y="13929977"/>
            <a:ext cx="9762711" cy="6124754"/>
          </a:xfrm>
          <a:prstGeom prst="rect">
            <a:avLst/>
          </a:prstGeom>
          <a:noFill/>
        </p:spPr>
        <p:txBody>
          <a:bodyPr wrap="square" rtlCol="0">
            <a:spAutoFit/>
          </a:bodyPr>
          <a:lstStyle/>
          <a:p>
            <a:r>
              <a:rPr lang="en-US" sz="2800" dirty="0">
                <a:solidFill>
                  <a:srgbClr val="738AC8">
                    <a:lumMod val="50000"/>
                  </a:srgbClr>
                </a:solidFill>
                <a:latin typeface="Times New Roman" pitchFamily="18" charset="0"/>
                <a:cs typeface="Times New Roman" pitchFamily="18" charset="0"/>
              </a:rPr>
              <a:t> </a:t>
            </a:r>
            <a:r>
              <a:rPr lang="en-US" sz="2800" dirty="0" smtClean="0">
                <a:solidFill>
                  <a:srgbClr val="738AC8">
                    <a:lumMod val="50000"/>
                  </a:srgbClr>
                </a:solidFill>
                <a:latin typeface="Times New Roman" pitchFamily="18" charset="0"/>
                <a:cs typeface="Times New Roman" pitchFamily="18" charset="0"/>
              </a:rPr>
              <a:t>     No </a:t>
            </a:r>
            <a:r>
              <a:rPr lang="en-US" sz="2800" dirty="0">
                <a:solidFill>
                  <a:srgbClr val="738AC8">
                    <a:lumMod val="50000"/>
                  </a:srgbClr>
                </a:solidFill>
                <a:latin typeface="Times New Roman" pitchFamily="18" charset="0"/>
                <a:cs typeface="Times New Roman" pitchFamily="18" charset="0"/>
              </a:rPr>
              <a:t>adverse effects occurred during the study. Only 5 hens consistently laid through the collection period for the single dose study. Hens did not lay eggs daily, and 1 hen (#5) laid only 1 egg during the collection period. No drug was detected in yolks and whites after 8 days and 4 days, respectively. Yolk and egg white concentrations of drug for all hens are shown in Table </a:t>
            </a:r>
            <a:r>
              <a:rPr lang="en-US" sz="2800" dirty="0" smtClean="0">
                <a:solidFill>
                  <a:srgbClr val="738AC8">
                    <a:lumMod val="50000"/>
                  </a:srgbClr>
                </a:solidFill>
                <a:latin typeface="Times New Roman" pitchFamily="18" charset="0"/>
                <a:cs typeface="Times New Roman" pitchFamily="18" charset="0"/>
              </a:rPr>
              <a:t>1. </a:t>
            </a:r>
            <a:r>
              <a:rPr lang="en-US" sz="2800" dirty="0">
                <a:solidFill>
                  <a:srgbClr val="738AC8">
                    <a:lumMod val="50000"/>
                  </a:srgbClr>
                </a:solidFill>
                <a:latin typeface="Times New Roman" pitchFamily="18" charset="0"/>
                <a:cs typeface="Times New Roman" pitchFamily="18" charset="0"/>
              </a:rPr>
              <a:t>Only 6 hens laid consistently through the multi-dose study and hens did not lay eggs daily. Meloxicam was not detected in yolks and whites after 8 and 3 days, respectively. Yolk and white drug concentrations are shown in Table 2.  The HPLC analysis of eggs was discontinued once at least 2 consecutive eggs had no detectable meloxicam.   The HPLC analysis of eggs was discontinued once 2 consecutive eggs from a hen had no detectable meloxicam concentrations.</a:t>
            </a:r>
            <a:endParaRPr lang="en-US" dirty="0">
              <a:solidFill>
                <a:prstClr val="black"/>
              </a:solidFill>
            </a:endParaRPr>
          </a:p>
        </p:txBody>
      </p:sp>
      <p:sp>
        <p:nvSpPr>
          <p:cNvPr id="26" name="TextBox 25"/>
          <p:cNvSpPr txBox="1"/>
          <p:nvPr/>
        </p:nvSpPr>
        <p:spPr>
          <a:xfrm>
            <a:off x="22340278" y="12882190"/>
            <a:ext cx="10190494" cy="661720"/>
          </a:xfrm>
          <a:prstGeom prst="rect">
            <a:avLst/>
          </a:prstGeom>
          <a:noFill/>
        </p:spPr>
        <p:txBody>
          <a:bodyPr wrap="square" rtlCol="0">
            <a:spAutoFit/>
          </a:bodyPr>
          <a:lstStyle/>
          <a:p>
            <a:pPr algn="ctr"/>
            <a:r>
              <a:rPr lang="en-US" sz="3700" b="1" u="sng" dirty="0" smtClean="0">
                <a:solidFill>
                  <a:srgbClr val="4472C4">
                    <a:lumMod val="50000"/>
                  </a:srgbClr>
                </a:solidFill>
              </a:rPr>
              <a:t>Results</a:t>
            </a:r>
            <a:endParaRPr lang="en-US" sz="3700" b="1" u="sng" dirty="0">
              <a:solidFill>
                <a:srgbClr val="4472C4">
                  <a:lumMod val="50000"/>
                </a:srgbClr>
              </a:solidFill>
            </a:endParaRPr>
          </a:p>
        </p:txBody>
      </p:sp>
      <p:sp>
        <p:nvSpPr>
          <p:cNvPr id="27" name="Rounded Rectangle 26"/>
          <p:cNvSpPr/>
          <p:nvPr/>
        </p:nvSpPr>
        <p:spPr>
          <a:xfrm>
            <a:off x="23694887" y="21428765"/>
            <a:ext cx="7553739" cy="878619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28" name="Table 27"/>
          <p:cNvGraphicFramePr>
            <a:graphicFrameLocks noGrp="1"/>
          </p:cNvGraphicFramePr>
          <p:nvPr>
            <p:extLst>
              <p:ext uri="{D42A27DB-BD31-4B8C-83A1-F6EECF244321}">
                <p14:modId xmlns:p14="http://schemas.microsoft.com/office/powerpoint/2010/main" val="2901420438"/>
              </p:ext>
            </p:extLst>
          </p:nvPr>
        </p:nvGraphicFramePr>
        <p:xfrm>
          <a:off x="25067329" y="23054720"/>
          <a:ext cx="4808855" cy="6066917"/>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tblGrid>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Yolks</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Day</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bl>
          </a:graphicData>
        </a:graphic>
      </p:graphicFrame>
      <p:sp>
        <p:nvSpPr>
          <p:cNvPr id="30" name="TextBox 29"/>
          <p:cNvSpPr txBox="1"/>
          <p:nvPr/>
        </p:nvSpPr>
        <p:spPr>
          <a:xfrm>
            <a:off x="25067329" y="22125292"/>
            <a:ext cx="4808855" cy="461665"/>
          </a:xfrm>
          <a:prstGeom prst="rect">
            <a:avLst/>
          </a:prstGeom>
          <a:solidFill>
            <a:schemeClr val="bg1">
              <a:lumMod val="85000"/>
            </a:schemeClr>
          </a:solidFill>
        </p:spPr>
        <p:txBody>
          <a:bodyPr wrap="square" rtlCol="0">
            <a:spAutoFit/>
          </a:bodyPr>
          <a:lstStyle/>
          <a:p>
            <a:pPr defTabSz="914400" eaLnBrk="0" fontAlgn="base" hangingPunct="0">
              <a:spcBef>
                <a:spcPct val="0"/>
              </a:spcBef>
              <a:spcAft>
                <a:spcPct val="0"/>
              </a:spcAft>
            </a:pPr>
            <a:r>
              <a:rPr lang="en-US" altLang="en-US" sz="1200" dirty="0">
                <a:solidFill>
                  <a:srgbClr val="738AC8">
                    <a:lumMod val="50000"/>
                  </a:srgbClr>
                </a:solidFill>
                <a:ea typeface="Calibri" panose="020F0502020204030204" pitchFamily="34" charset="0"/>
                <a:cs typeface="Arial" panose="020B0604020202020204" pitchFamily="34" charset="0"/>
              </a:rPr>
              <a:t>Table 1. Meloxicam concentration (ng/mL) in egg yolks and egg whites of chickens following a single dose of 1 mg/kg oral meloxicam. </a:t>
            </a:r>
            <a:endParaRPr lang="en-US" altLang="en-US" sz="2800" dirty="0">
              <a:solidFill>
                <a:srgbClr val="738AC8">
                  <a:lumMod val="50000"/>
                </a:srgbClr>
              </a:solidFill>
            </a:endParaRPr>
          </a:p>
        </p:txBody>
      </p:sp>
      <p:sp>
        <p:nvSpPr>
          <p:cNvPr id="31" name="Rounded Rectangle 30"/>
          <p:cNvSpPr/>
          <p:nvPr/>
        </p:nvSpPr>
        <p:spPr>
          <a:xfrm>
            <a:off x="34249951" y="5340972"/>
            <a:ext cx="8348869" cy="841162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34" name="Table 33"/>
          <p:cNvGraphicFramePr>
            <a:graphicFrameLocks noGrp="1"/>
          </p:cNvGraphicFramePr>
          <p:nvPr>
            <p:extLst>
              <p:ext uri="{D42A27DB-BD31-4B8C-83A1-F6EECF244321}">
                <p14:modId xmlns:p14="http://schemas.microsoft.com/office/powerpoint/2010/main" val="4274106181"/>
              </p:ext>
            </p:extLst>
          </p:nvPr>
        </p:nvGraphicFramePr>
        <p:xfrm>
          <a:off x="35700710" y="6610980"/>
          <a:ext cx="5540375" cy="6262624"/>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gridCol w="731520">
                  <a:extLst>
                    <a:ext uri="{9D8B030D-6E8A-4147-A177-3AD203B41FA5}">
                      <a16:colId xmlns:a16="http://schemas.microsoft.com/office/drawing/2014/main" xmlns="" val="20007"/>
                    </a:ext>
                  </a:extLst>
                </a:gridCol>
              </a:tblGrid>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Yolks</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Day</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132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43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78</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44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116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51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24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1"/>
                  </a:ext>
                </a:extLst>
              </a:tr>
            </a:tbl>
          </a:graphicData>
        </a:graphic>
      </p:graphicFrame>
      <p:sp>
        <p:nvSpPr>
          <p:cNvPr id="36" name="TextBox 35"/>
          <p:cNvSpPr txBox="1"/>
          <p:nvPr/>
        </p:nvSpPr>
        <p:spPr>
          <a:xfrm>
            <a:off x="35700711" y="5759820"/>
            <a:ext cx="5540375" cy="646331"/>
          </a:xfrm>
          <a:prstGeom prst="rect">
            <a:avLst/>
          </a:prstGeom>
          <a:solidFill>
            <a:schemeClr val="bg1">
              <a:lumMod val="85000"/>
            </a:schemeClr>
          </a:solidFill>
        </p:spPr>
        <p:txBody>
          <a:bodyPr wrap="square" rtlCol="0">
            <a:spAutoFit/>
          </a:bodyPr>
          <a:lstStyle/>
          <a:p>
            <a:r>
              <a:rPr lang="en-US" sz="1200" dirty="0" smtClean="0">
                <a:solidFill>
                  <a:schemeClr val="accent5">
                    <a:lumMod val="50000"/>
                  </a:schemeClr>
                </a:solidFill>
              </a:rPr>
              <a:t>Table </a:t>
            </a:r>
            <a:r>
              <a:rPr lang="en-US" sz="1200" dirty="0">
                <a:solidFill>
                  <a:schemeClr val="accent5">
                    <a:lumMod val="50000"/>
                  </a:schemeClr>
                </a:solidFill>
              </a:rPr>
              <a:t>2. Meloxicam concentration (ng/mL) in egg yolks and egg whites of chickens following 5 days of twice daily dosing of meloxicam at 1 mg/kg orally. Day 1 collection occurred the first day after meloxicam administration ceased.</a:t>
            </a:r>
          </a:p>
        </p:txBody>
      </p:sp>
      <p:sp>
        <p:nvSpPr>
          <p:cNvPr id="37" name="TextBox 36"/>
          <p:cNvSpPr txBox="1"/>
          <p:nvPr/>
        </p:nvSpPr>
        <p:spPr>
          <a:xfrm>
            <a:off x="33508950" y="14954180"/>
            <a:ext cx="9658350" cy="10950690"/>
          </a:xfrm>
          <a:prstGeom prst="rect">
            <a:avLst/>
          </a:prstGeom>
          <a:noFill/>
        </p:spPr>
        <p:txBody>
          <a:bodyPr wrap="square" rtlCol="0">
            <a:spAutoFit/>
          </a:bodyPr>
          <a:lstStyle/>
          <a:p>
            <a:pPr defTabSz="4388900">
              <a:spcBef>
                <a:spcPct val="20000"/>
              </a:spcBef>
            </a:pPr>
            <a:r>
              <a:rPr lang="en-US" sz="2800" dirty="0" smtClean="0">
                <a:solidFill>
                  <a:srgbClr val="738AC8">
                    <a:lumMod val="50000"/>
                  </a:srgbClr>
                </a:solidFill>
                <a:latin typeface="Times New Roman" pitchFamily="18" charset="0"/>
                <a:cs typeface="Times New Roman" pitchFamily="18" charset="0"/>
              </a:rPr>
              <a:t>     This </a:t>
            </a:r>
            <a:r>
              <a:rPr lang="en-US" sz="2800" dirty="0">
                <a:solidFill>
                  <a:srgbClr val="738AC8">
                    <a:lumMod val="50000"/>
                  </a:srgbClr>
                </a:solidFill>
                <a:latin typeface="Times New Roman" pitchFamily="18" charset="0"/>
                <a:cs typeface="Times New Roman" pitchFamily="18" charset="0"/>
              </a:rPr>
              <a:t>study was the first to examine drug residues in eggs following the oral administration of meloxicam. Drug was present in yolks for a longer period than in whites, which is consistent with the formation of eggs. The white (albumin) is laid onto the yolk later in egg formation; therefore, once drug is no longer present systemically, presence of drug in the egg white quickly decreases. Residues could persist in eggs for longer periods due to the length of yolk (follicle) formation, but residues typically persist for less than 2 weeks for reported drugs. Although the number of eggs collected and analyzed each day was small, the evidence is consistent that a 2-week withdrawal time should be adequate to avoid meloxicam residue in eggs following a single oral dose of 1 mg/kg.  </a:t>
            </a:r>
          </a:p>
          <a:p>
            <a:pPr defTabSz="4388900">
              <a:spcBef>
                <a:spcPct val="20000"/>
              </a:spcBef>
            </a:pPr>
            <a:r>
              <a:rPr lang="en-US" sz="2800" dirty="0">
                <a:solidFill>
                  <a:srgbClr val="738AC8">
                    <a:lumMod val="50000"/>
                  </a:srgbClr>
                </a:solidFill>
                <a:latin typeface="Times New Roman" pitchFamily="18" charset="0"/>
                <a:cs typeface="Times New Roman" pitchFamily="18" charset="0"/>
              </a:rPr>
              <a:t>     The convergence of people, animals and our environment has created a new dynamic in which the health of each group is interconnected. One Health calls for the collaborative efforts of multiple disciplines working locally, nationally, and globally to attain optimal health for people, animals and our environment. Many factors have changed interactions between people, animals and our environment and vigilant protection of our food supplies is an important aspect of the One Health concept.  This study provides a starting point for the use of meloxicam in laying hens, but additional research is needed to establish species-specific therapeutic plasma concentrations by pairing pharmacokinetic and pharmacodynamics studies.</a:t>
            </a:r>
          </a:p>
        </p:txBody>
      </p:sp>
      <p:sp>
        <p:nvSpPr>
          <p:cNvPr id="38" name="TextBox 37"/>
          <p:cNvSpPr txBox="1"/>
          <p:nvPr/>
        </p:nvSpPr>
        <p:spPr>
          <a:xfrm>
            <a:off x="33348494" y="14059272"/>
            <a:ext cx="10151781" cy="661720"/>
          </a:xfrm>
          <a:prstGeom prst="rect">
            <a:avLst/>
          </a:prstGeom>
          <a:noFill/>
        </p:spPr>
        <p:txBody>
          <a:bodyPr wrap="square" rtlCol="0">
            <a:spAutoFit/>
          </a:bodyPr>
          <a:lstStyle/>
          <a:p>
            <a:pPr algn="ctr"/>
            <a:r>
              <a:rPr lang="en-US" sz="3700" b="1" u="sng" dirty="0" smtClean="0">
                <a:solidFill>
                  <a:srgbClr val="4472C4">
                    <a:lumMod val="50000"/>
                  </a:srgbClr>
                </a:solidFill>
              </a:rPr>
              <a:t>Discussion</a:t>
            </a:r>
            <a:endParaRPr lang="en-US" sz="3700" b="1" u="sng" dirty="0">
              <a:solidFill>
                <a:srgbClr val="4472C4">
                  <a:lumMod val="50000"/>
                </a:srgbClr>
              </a:solidFill>
            </a:endParaRPr>
          </a:p>
        </p:txBody>
      </p:sp>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09817" y="26744794"/>
            <a:ext cx="5651965" cy="3773306"/>
          </a:xfrm>
          <a:prstGeom prst="rect">
            <a:avLst/>
          </a:prstGeom>
        </p:spPr>
      </p:pic>
      <p:sp>
        <p:nvSpPr>
          <p:cNvPr id="2" name="TextBox 1"/>
          <p:cNvSpPr txBox="1"/>
          <p:nvPr/>
        </p:nvSpPr>
        <p:spPr>
          <a:xfrm>
            <a:off x="25044563" y="29163108"/>
            <a:ext cx="4808855" cy="685188"/>
          </a:xfrm>
          <a:prstGeom prst="rect">
            <a:avLst/>
          </a:prstGeom>
          <a:solidFill>
            <a:schemeClr val="bg1">
              <a:lumMod val="85000"/>
            </a:schemeClr>
          </a:solidFill>
        </p:spPr>
        <p:txBody>
          <a:bodyPr wrap="square" rtlCol="0">
            <a:spAutoFit/>
          </a:bodyPr>
          <a:lstStyle/>
          <a:p>
            <a:pPr lvl="0">
              <a:lnSpc>
                <a:spcPct val="107000"/>
              </a:lnSpc>
            </a:pPr>
            <a:r>
              <a:rPr lang="en-US" sz="1200" dirty="0">
                <a:solidFill>
                  <a:srgbClr val="4472C4">
                    <a:lumMod val="50000"/>
                  </a:srgbClr>
                </a:solidFill>
                <a:ea typeface="Calibri" panose="020F0502020204030204" pitchFamily="34" charset="0"/>
                <a:cs typeface="Arial" panose="020B0604020202020204" pitchFamily="34" charset="0"/>
              </a:rPr>
              <a:t>Hens 3 and 6 did not lay eggs; ND = nothing detected in sample; BLQ = below the limit of quantification of assay which is 5 ng/</a:t>
            </a:r>
            <a:r>
              <a:rPr lang="en-US" sz="1200" dirty="0" err="1">
                <a:solidFill>
                  <a:srgbClr val="4472C4">
                    <a:lumMod val="50000"/>
                  </a:srgbClr>
                </a:solidFill>
                <a:ea typeface="Calibri" panose="020F0502020204030204" pitchFamily="34" charset="0"/>
                <a:cs typeface="Arial" panose="020B0604020202020204" pitchFamily="34" charset="0"/>
              </a:rPr>
              <a:t>mL.</a:t>
            </a:r>
            <a:r>
              <a:rPr lang="en-US" sz="1200" dirty="0">
                <a:solidFill>
                  <a:srgbClr val="4472C4">
                    <a:lumMod val="50000"/>
                  </a:srgbClr>
                </a:solidFill>
                <a:ea typeface="Calibri" panose="020F0502020204030204" pitchFamily="34" charset="0"/>
                <a:cs typeface="Arial" panose="020B0604020202020204" pitchFamily="34" charset="0"/>
              </a:rPr>
              <a:t> Empty space indicates no egg was laid.</a:t>
            </a:r>
            <a:endParaRPr lang="en-US" sz="1200" dirty="0">
              <a:solidFill>
                <a:srgbClr val="4472C4">
                  <a:lumMod val="50000"/>
                </a:srgbClr>
              </a:solidFill>
              <a:ea typeface="Calibri" panose="020F0502020204030204" pitchFamily="34" charset="0"/>
              <a:cs typeface="Times New Roman" panose="02020603050405020304" pitchFamily="18" charset="0"/>
            </a:endParaRPr>
          </a:p>
        </p:txBody>
      </p:sp>
      <p:sp>
        <p:nvSpPr>
          <p:cNvPr id="5" name="TextBox 4"/>
          <p:cNvSpPr txBox="1"/>
          <p:nvPr/>
        </p:nvSpPr>
        <p:spPr>
          <a:xfrm>
            <a:off x="35700710" y="12909311"/>
            <a:ext cx="5540375" cy="487569"/>
          </a:xfrm>
          <a:prstGeom prst="rect">
            <a:avLst/>
          </a:prstGeom>
          <a:solidFill>
            <a:schemeClr val="bg1">
              <a:lumMod val="85000"/>
            </a:schemeClr>
          </a:solidFill>
        </p:spPr>
        <p:txBody>
          <a:bodyPr wrap="square" rtlCol="0">
            <a:spAutoFit/>
          </a:bodyPr>
          <a:lstStyle/>
          <a:p>
            <a:pPr lvl="0">
              <a:lnSpc>
                <a:spcPct val="107000"/>
              </a:lnSpc>
            </a:pPr>
            <a:r>
              <a:rPr lang="en-US" sz="1200" dirty="0">
                <a:solidFill>
                  <a:srgbClr val="4472C4">
                    <a:lumMod val="50000"/>
                  </a:srgbClr>
                </a:solidFill>
                <a:ea typeface="Calibri" panose="020F0502020204030204" pitchFamily="34" charset="0"/>
                <a:cs typeface="Arial" panose="020B0604020202020204" pitchFamily="34" charset="0"/>
              </a:rPr>
              <a:t>Hen 3 did not lay eggs; ND = nothing detected in sample; BLQ = below the limit of quantification of assay which is 5 ng/</a:t>
            </a:r>
            <a:r>
              <a:rPr lang="en-US" sz="1200" dirty="0" err="1">
                <a:solidFill>
                  <a:srgbClr val="4472C4">
                    <a:lumMod val="50000"/>
                  </a:srgbClr>
                </a:solidFill>
                <a:ea typeface="Calibri" panose="020F0502020204030204" pitchFamily="34" charset="0"/>
                <a:cs typeface="Arial" panose="020B0604020202020204" pitchFamily="34" charset="0"/>
              </a:rPr>
              <a:t>mL.</a:t>
            </a:r>
            <a:r>
              <a:rPr lang="en-US" sz="1200" dirty="0">
                <a:solidFill>
                  <a:srgbClr val="4472C4">
                    <a:lumMod val="50000"/>
                  </a:srgbClr>
                </a:solidFill>
                <a:ea typeface="Calibri" panose="020F0502020204030204" pitchFamily="34" charset="0"/>
                <a:cs typeface="Arial" panose="020B0604020202020204" pitchFamily="34" charset="0"/>
              </a:rPr>
              <a:t> Empty space indicates no egg was laid.</a:t>
            </a:r>
            <a:endParaRPr lang="en-US" sz="1200" dirty="0">
              <a:solidFill>
                <a:srgbClr val="4472C4">
                  <a:lumMod val="50000"/>
                </a:srgbClr>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3793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3054449" y="21832008"/>
            <a:ext cx="8281893" cy="8899783"/>
          </a:xfrm>
          <a:prstGeom prst="roundRect">
            <a:avLst/>
          </a:prstGeom>
          <a:solidFill>
            <a:schemeClr val="accent5">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Text Placeholder 448"/>
          <p:cNvSpPr>
            <a:spLocks noGrp="1"/>
          </p:cNvSpPr>
          <p:nvPr>
            <p:ph type="body" sz="quarter" idx="10"/>
          </p:nvPr>
        </p:nvSpPr>
        <p:spPr>
          <a:xfrm>
            <a:off x="904188" y="6217380"/>
            <a:ext cx="10056813" cy="13111259"/>
          </a:xfrm>
        </p:spPr>
        <p:txBody>
          <a:bodyPr/>
          <a:lstStyle/>
          <a:p>
            <a:r>
              <a:rPr lang="en-US" sz="2800" dirty="0" smtClean="0"/>
              <a:t>     </a:t>
            </a:r>
            <a:r>
              <a:rPr lang="en-US" sz="2800" dirty="0"/>
              <a:t>One Health is the integrative effort of multiple disciplines working locally, nationally, and globally to attain optimal health for people, animals, and the environment. The importance of One Health is highlighted by many factors in our world today including vigilant protection of our food supplies. With the increasing popularity of backyard poultry ownership, veterinarians are faced with how to treat these animals with regard to drug withdrawal times for egg consumption. A recent review describes allowable medications for use in egg-laying poultry; however, few drugs have recommended doses or withdrawal times for use in laying hens.  </a:t>
            </a:r>
            <a:r>
              <a:rPr lang="en-US" sz="2800" dirty="0" smtClean="0"/>
              <a:t>Meloxicam </a:t>
            </a:r>
            <a:r>
              <a:rPr lang="en-US" sz="2800" dirty="0"/>
              <a:t>is an NSAID that is commonly used in avian medicine. A commercially available liquid form is readily available and is easily administered to birds. A recent publication reported that the Food Animal Residue Avoidance Databank received more requests for egg withdrawal intervals for hens following meloxicam administration than for any other drug. In the study reported herein, we determined egg concentrations of meloxicam following a single oral dose and following oral dosing at 1 mg/kg Q12H for a total of 9 doses (5 days).  Meloxicam was detected in egg whites up to 4 days and in egg yolks up to 8 days after single dosing. Drug was detected in egg whites up to 3 days and in egg yolks up to 8 days after multiple doses. Based on these results a 2-week withdrawal time should be adequate to avoid drug residues in eggs meant for consumption.  </a:t>
            </a:r>
            <a:endParaRPr lang="en-US" sz="2800" dirty="0" smtClean="0"/>
          </a:p>
          <a:p>
            <a:endParaRPr lang="en-US" sz="2800" dirty="0" smtClean="0"/>
          </a:p>
          <a:p>
            <a:endParaRPr lang="en-US" sz="2400" dirty="0" smtClean="0"/>
          </a:p>
          <a:p>
            <a:endParaRPr lang="en-US" sz="2400" dirty="0" smtClean="0"/>
          </a:p>
          <a:p>
            <a:endParaRPr lang="en-US" sz="2400" dirty="0"/>
          </a:p>
          <a:p>
            <a:endParaRPr lang="en-US" dirty="0"/>
          </a:p>
        </p:txBody>
      </p:sp>
      <p:sp>
        <p:nvSpPr>
          <p:cNvPr id="450" name="Text Placeholder 449"/>
          <p:cNvSpPr>
            <a:spLocks noGrp="1"/>
          </p:cNvSpPr>
          <p:nvPr>
            <p:ph type="body" sz="quarter" idx="11"/>
          </p:nvPr>
        </p:nvSpPr>
        <p:spPr/>
        <p:txBody>
          <a:bodyPr/>
          <a:lstStyle/>
          <a:p>
            <a:r>
              <a:rPr lang="en-US" dirty="0" smtClean="0"/>
              <a:t>Abstract</a:t>
            </a:r>
            <a:endParaRPr lang="en-US" dirty="0"/>
          </a:p>
        </p:txBody>
      </p:sp>
      <p:sp>
        <p:nvSpPr>
          <p:cNvPr id="453" name="Text Placeholder 452"/>
          <p:cNvSpPr>
            <a:spLocks noGrp="1"/>
          </p:cNvSpPr>
          <p:nvPr>
            <p:ph type="body" sz="quarter" idx="20"/>
          </p:nvPr>
        </p:nvSpPr>
        <p:spPr>
          <a:xfrm>
            <a:off x="845986" y="18106574"/>
            <a:ext cx="10050462" cy="814270"/>
          </a:xfrm>
        </p:spPr>
        <p:txBody>
          <a:bodyPr/>
          <a:lstStyle/>
          <a:p>
            <a:r>
              <a:rPr lang="en-US" dirty="0" smtClean="0"/>
              <a:t>Introduction</a:t>
            </a:r>
            <a:endParaRPr lang="en-US" dirty="0"/>
          </a:p>
        </p:txBody>
      </p:sp>
      <p:sp>
        <p:nvSpPr>
          <p:cNvPr id="454" name="Text Placeholder 453"/>
          <p:cNvSpPr>
            <a:spLocks noGrp="1"/>
          </p:cNvSpPr>
          <p:nvPr>
            <p:ph type="body" sz="quarter" idx="21"/>
          </p:nvPr>
        </p:nvSpPr>
        <p:spPr>
          <a:xfrm>
            <a:off x="11628639" y="13843365"/>
            <a:ext cx="10048875" cy="18848214"/>
          </a:xfrm>
        </p:spPr>
        <p:txBody>
          <a:bodyPr/>
          <a:lstStyle/>
          <a:p>
            <a:r>
              <a:rPr lang="en-US" sz="2400" dirty="0"/>
              <a:t> </a:t>
            </a:r>
            <a:r>
              <a:rPr lang="en-US" sz="2400" dirty="0" smtClean="0"/>
              <a:t>    </a:t>
            </a:r>
            <a:r>
              <a:rPr lang="en-US" sz="2800" dirty="0"/>
              <a:t>Eight adult, white leghorn hens were obtained from a commercial source and housed in a climate-controlled facility for 2 weeks prior to any procedures being performed.  Hens were determined to be healthy based on physical examination. Birds were housed individually in large wire cages (61 × 122 × 91.5 cm; 24 × 48 × 36 inches) but adjacent to each other so that all hens could see all other hens. Birds were provided water, layer pellets, and scratch ad lib. Fresh greens were provided daily, and mealworms were provided intermittently as enrichment. Animals were kept on a 14-hour light–8-hour dark schedule to encourage egg laying. All study procedures were approved by the University of Tennessee Institutional Animal Care and Use Committee.   </a:t>
            </a:r>
          </a:p>
          <a:p>
            <a:r>
              <a:rPr lang="en-US" sz="2800" dirty="0" smtClean="0"/>
              <a:t>     At </a:t>
            </a:r>
            <a:r>
              <a:rPr lang="en-US" sz="2800" dirty="0"/>
              <a:t>the start of the study, hens were weighed, and a dose of 1 mg/kg of meloxicam was calculated. A blood sample (0.3 mL) was collected from each hen on day 0, and the medication was then administered via syringe into the oral cavity distal to the glottis. For the multi-dose study 1 mg/kg oral meloxicam was administered every 12 hours for a total of 9 doses. </a:t>
            </a:r>
            <a:r>
              <a:rPr lang="en-US" sz="2800" dirty="0" smtClean="0"/>
              <a:t>The </a:t>
            </a:r>
            <a:r>
              <a:rPr lang="en-US" sz="2800" dirty="0"/>
              <a:t>medication was administered via syringe with attached metal gavage feeding tube into the crop. Eggs laid by the dosed hens were collected for 3 weeks starting on the day of meloxicam administration (day 0). There was a 4 week washout between the single and multi-dose study. Eggs were kept refrigerated until analyzed.        </a:t>
            </a:r>
          </a:p>
          <a:p>
            <a:r>
              <a:rPr lang="en-US" sz="2800" dirty="0" smtClean="0"/>
              <a:t>     Analysis </a:t>
            </a:r>
            <a:r>
              <a:rPr lang="en-US" sz="2800" dirty="0"/>
              <a:t>of egg white samples was conducted using a method developed by Cox et al. Briefly, analysis of meloxicam in egg samples was conducted using reversed-phase HPLC. The system consisted of a 2695 separations module, a 2487 ultraviolet absorbance detector, and a computer equipped with analytic software (Waters). The compounds were separated on an </a:t>
            </a:r>
            <a:r>
              <a:rPr lang="en-US" sz="2800" dirty="0" err="1"/>
              <a:t>Xbridge</a:t>
            </a:r>
            <a:r>
              <a:rPr lang="en-US" sz="2800" dirty="0"/>
              <a:t> C</a:t>
            </a:r>
            <a:r>
              <a:rPr lang="en-US" sz="2800" baseline="-25000" dirty="0"/>
              <a:t>18 </a:t>
            </a:r>
            <a:r>
              <a:rPr lang="en-US" sz="2800" dirty="0"/>
              <a:t>(4.6 × 250 mm, 5 µm) with a 5-µm </a:t>
            </a:r>
            <a:r>
              <a:rPr lang="en-US" sz="2800" dirty="0" err="1"/>
              <a:t>Xbridge</a:t>
            </a:r>
            <a:r>
              <a:rPr lang="en-US" sz="2800" dirty="0"/>
              <a:t> guard column. The mobile phase was a mixture of 10 mL glacial acetic acid in 1 L H</a:t>
            </a:r>
            <a:r>
              <a:rPr lang="en-US" sz="2800" baseline="-25000" dirty="0"/>
              <a:t>2</a:t>
            </a:r>
            <a:r>
              <a:rPr lang="en-US" sz="2800" dirty="0"/>
              <a:t>O (pH 3.0, adjusted with sodium hydroxide) (50%) and acetonitrile (50%). Absorbance was measured at 360 nm with a flow rate of 1 mL/min. </a:t>
            </a:r>
          </a:p>
          <a:p>
            <a:r>
              <a:rPr lang="en-US" sz="2800" dirty="0" smtClean="0"/>
              <a:t>     Standard </a:t>
            </a:r>
            <a:r>
              <a:rPr lang="en-US" sz="2800" dirty="0"/>
              <a:t>curves for egg white analysis were prepared by fortifying untreated egg whites with meloxicam to produce a linear concentration range of 5–1500 ng/</a:t>
            </a:r>
            <a:r>
              <a:rPr lang="en-US" sz="2800" dirty="0" err="1"/>
              <a:t>mL.</a:t>
            </a:r>
            <a:r>
              <a:rPr lang="en-US" sz="2800" dirty="0"/>
              <a:t> Calibration samples were prepared exactly as egg white samples. The lower limit of quantification during validation was 5 ng/</a:t>
            </a:r>
            <a:r>
              <a:rPr lang="en-US" sz="2800" dirty="0" err="1"/>
              <a:t>mL.</a:t>
            </a:r>
            <a:r>
              <a:rPr lang="en-US" sz="2800" dirty="0"/>
              <a:t> The intra- and inter-assay variability ranged from 0.5 to 6.6%, and the average recovery for meloxicam was 90%. </a:t>
            </a:r>
          </a:p>
          <a:p>
            <a:endParaRPr lang="en-US" dirty="0"/>
          </a:p>
        </p:txBody>
      </p:sp>
      <p:sp>
        <p:nvSpPr>
          <p:cNvPr id="455" name="Text Placeholder 454"/>
          <p:cNvSpPr>
            <a:spLocks noGrp="1"/>
          </p:cNvSpPr>
          <p:nvPr>
            <p:ph type="body" sz="quarter" idx="22"/>
          </p:nvPr>
        </p:nvSpPr>
        <p:spPr>
          <a:xfrm>
            <a:off x="11588382" y="13177530"/>
            <a:ext cx="10048875" cy="754045"/>
          </a:xfrm>
        </p:spPr>
        <p:txBody>
          <a:bodyPr/>
          <a:lstStyle/>
          <a:p>
            <a:r>
              <a:rPr lang="en-US" dirty="0" smtClean="0"/>
              <a:t>Materials &amp; Methods</a:t>
            </a:r>
            <a:endParaRPr lang="en-US" dirty="0"/>
          </a:p>
        </p:txBody>
      </p:sp>
      <p:sp>
        <p:nvSpPr>
          <p:cNvPr id="456" name="Text Placeholder 455"/>
          <p:cNvSpPr>
            <a:spLocks noGrp="1"/>
          </p:cNvSpPr>
          <p:nvPr>
            <p:ph type="body" sz="quarter" idx="23"/>
          </p:nvPr>
        </p:nvSpPr>
        <p:spPr>
          <a:xfrm>
            <a:off x="22271729" y="14382869"/>
            <a:ext cx="10048874" cy="6494063"/>
          </a:xfrm>
        </p:spPr>
        <p:txBody>
          <a:bodyPr/>
          <a:lstStyle/>
          <a:p>
            <a:r>
              <a:rPr lang="en-US" sz="2800" dirty="0" smtClean="0"/>
              <a:t>     </a:t>
            </a:r>
            <a:r>
              <a:rPr lang="en-US" sz="2800" dirty="0"/>
              <a:t>No adverse effects occurred during the study. Only 5 hens consistently laid through the collection period for the single dose study. Hens did not lay eggs daily, and 1 hen (#5) laid only 1 egg during the collection period. No drug was detected in yolks and whites after 8 days and 4 days, respectively. Yolk and egg white concentrations of drug for all hens are shown in Table </a:t>
            </a:r>
            <a:r>
              <a:rPr lang="en-US" sz="2800" dirty="0" smtClean="0"/>
              <a:t>1. </a:t>
            </a:r>
            <a:r>
              <a:rPr lang="en-US" sz="2800" dirty="0"/>
              <a:t>Only 6 hens laid consistently through the multi-dose study and hens did not lay eggs daily. Meloxicam was not detected in yolks and whites after 8 and 3 days, respectively. Yolk and white drug concentrations are shown in Table 2.  The HPLC analysis of eggs was discontinued once at least 2 consecutive eggs had no detectable meloxicam. </a:t>
            </a:r>
            <a:r>
              <a:rPr lang="en-US" sz="2800" dirty="0" smtClean="0"/>
              <a:t>The </a:t>
            </a:r>
            <a:r>
              <a:rPr lang="en-US" sz="2800" dirty="0"/>
              <a:t>HPLC analysis of eggs was discontinued once 2 consecutive eggs from a hen had no detectable meloxicam concentrations</a:t>
            </a:r>
            <a:r>
              <a:rPr lang="en-US" sz="2800" dirty="0" smtClean="0"/>
              <a:t>.</a:t>
            </a:r>
            <a:endParaRPr lang="en-US" sz="2800" dirty="0"/>
          </a:p>
        </p:txBody>
      </p:sp>
      <p:sp>
        <p:nvSpPr>
          <p:cNvPr id="457" name="Text Placeholder 456"/>
          <p:cNvSpPr>
            <a:spLocks noGrp="1"/>
          </p:cNvSpPr>
          <p:nvPr>
            <p:ph type="body" sz="quarter" idx="24"/>
          </p:nvPr>
        </p:nvSpPr>
        <p:spPr>
          <a:xfrm>
            <a:off x="22262203" y="13554552"/>
            <a:ext cx="10058400" cy="754045"/>
          </a:xfrm>
        </p:spPr>
        <p:txBody>
          <a:bodyPr/>
          <a:lstStyle/>
          <a:p>
            <a:r>
              <a:rPr lang="en-US" dirty="0" smtClean="0"/>
              <a:t>Results</a:t>
            </a:r>
            <a:endParaRPr lang="en-US" dirty="0"/>
          </a:p>
        </p:txBody>
      </p:sp>
      <p:sp>
        <p:nvSpPr>
          <p:cNvPr id="458" name="Text Placeholder 457"/>
          <p:cNvSpPr>
            <a:spLocks noGrp="1"/>
          </p:cNvSpPr>
          <p:nvPr>
            <p:ph type="body" sz="quarter" idx="25"/>
          </p:nvPr>
        </p:nvSpPr>
        <p:spPr>
          <a:xfrm>
            <a:off x="32912770" y="13476878"/>
            <a:ext cx="10047018" cy="754045"/>
          </a:xfrm>
        </p:spPr>
        <p:txBody>
          <a:bodyPr/>
          <a:lstStyle/>
          <a:p>
            <a:r>
              <a:rPr lang="en-US" dirty="0" smtClean="0"/>
              <a:t>Discussion</a:t>
            </a:r>
            <a:endParaRPr lang="en-US" dirty="0"/>
          </a:p>
        </p:txBody>
      </p:sp>
      <p:sp>
        <p:nvSpPr>
          <p:cNvPr id="459" name="Text Placeholder 458"/>
          <p:cNvSpPr>
            <a:spLocks noGrp="1"/>
          </p:cNvSpPr>
          <p:nvPr>
            <p:ph type="body" sz="quarter" idx="26"/>
          </p:nvPr>
        </p:nvSpPr>
        <p:spPr>
          <a:xfrm>
            <a:off x="32912770" y="13931574"/>
            <a:ext cx="10047018" cy="11781665"/>
          </a:xfrm>
        </p:spPr>
        <p:txBody>
          <a:bodyPr/>
          <a:lstStyle/>
          <a:p>
            <a:r>
              <a:rPr lang="en-US" sz="2800" dirty="0" smtClean="0"/>
              <a:t>     This </a:t>
            </a:r>
            <a:r>
              <a:rPr lang="en-US" sz="2800" dirty="0"/>
              <a:t>study was the first to examine drug residues in eggs following the oral administration of meloxicam. Drug was present in yolks for a longer period than in whites, which is consistent with the formation of eggs. The white (albumin) is laid onto the yolk later in egg formation; therefore, once drug is no longer present systemically, presence of drug in the egg white quickly decreases. Residues could persist in eggs for longer periods due to the length of yolk (follicle) formation, but residues typically persist for less than 2 weeks for reported drugs. Although the number of eggs collected and analyzed each day was small, the evidence is consistent that a 2-week withdrawal time should be adequate to avoid meloxicam residue in eggs following a single oral dose of 1 mg/kg.  </a:t>
            </a:r>
            <a:endParaRPr lang="en-US" sz="2800" dirty="0" smtClean="0"/>
          </a:p>
          <a:p>
            <a:r>
              <a:rPr lang="en-US" sz="2800" dirty="0" smtClean="0"/>
              <a:t>     </a:t>
            </a:r>
            <a:r>
              <a:rPr lang="en-US" sz="2800" dirty="0"/>
              <a:t>The convergence of people, animals and our environment has created a new dynamic in which the health of each group is interconnected. One Health calls for the collaborative efforts of multiple disciplines working locally, nationally, and globally to attain optimal health for people, animals and our environment. Many factors have changed interactions between people, animals and our environment and vigilant protection of our food supplies is an important aspect of the One Health concept.  This study provides a starting point for the use of meloxicam in laying hens, but additional research is needed to establish species-specific therapeutic plasma concentrations by pairing pharmacokinetic and pharmacodynamics studies.</a:t>
            </a:r>
          </a:p>
          <a:p>
            <a:endParaRPr lang="en-US" dirty="0"/>
          </a:p>
        </p:txBody>
      </p:sp>
      <p:sp>
        <p:nvSpPr>
          <p:cNvPr id="464" name="Text Placeholder 463"/>
          <p:cNvSpPr>
            <a:spLocks noGrp="1"/>
          </p:cNvSpPr>
          <p:nvPr>
            <p:ph type="body" sz="quarter" idx="96"/>
          </p:nvPr>
        </p:nvSpPr>
        <p:spPr>
          <a:xfrm>
            <a:off x="881110" y="18896798"/>
            <a:ext cx="10056813" cy="12698839"/>
          </a:xfrm>
        </p:spPr>
        <p:txBody>
          <a:bodyPr/>
          <a:lstStyle/>
          <a:p>
            <a:r>
              <a:rPr lang="en-US" sz="2800" dirty="0" smtClean="0"/>
              <a:t>     </a:t>
            </a:r>
            <a:r>
              <a:rPr lang="en-US" sz="2800" dirty="0"/>
              <a:t>One Health is the integrative effort of multiple disciplines working locally, nationally, and globally to attain optimal health for people, animals, and the environment. Because of their expertise, veterinarians play critical roles in the health of animals, humans, and even the environment. As the human population continues to increase and expand across our world, the interconnection of people, animals, and our environment becomes more significant and impactful. The importance of One Health is highlighted by many factors in our world today including vigilant protection of our food supplies. The demand for animal-based protein is expected to increase by 50% by 2020.</a:t>
            </a:r>
          </a:p>
          <a:p>
            <a:r>
              <a:rPr lang="en-US" sz="2800" dirty="0" smtClean="0"/>
              <a:t>     Backyard </a:t>
            </a:r>
            <a:r>
              <a:rPr lang="en-US" sz="2800" dirty="0"/>
              <a:t>poultry are becoming increasingly popular and few guidelines exist for appropriate dosing or egg withdrawal time for commonly used medications. A recent review describes allowable medications for use in egg-laying poultry; however, few drugs have recommended doses or withdrawal times for use in laying hens. Veterinarians are faced with how to treat these animals with regard to drug withdrawal times for egg consumption.</a:t>
            </a:r>
          </a:p>
          <a:p>
            <a:r>
              <a:rPr lang="en-US" sz="2800" dirty="0" smtClean="0"/>
              <a:t>     Meloxicam </a:t>
            </a:r>
            <a:r>
              <a:rPr lang="en-US" sz="2800" dirty="0"/>
              <a:t>is an NSAID that is commonly used in avian medicine. A commercially available liquid form is readily available and is easily administered to birds. A recent publication from </a:t>
            </a:r>
            <a:r>
              <a:rPr lang="en-US" sz="2800" dirty="0" err="1"/>
              <a:t>Marmulak</a:t>
            </a:r>
            <a:r>
              <a:rPr lang="en-US" sz="2800" dirty="0"/>
              <a:t> et al reported that the Food Animal Residue Avoidance Databank received more requests for egg withdrawal intervals for hens following meloxicam administration than for any other drug. Although one study examined meloxicam in chickens following IV administration, no published pharmacokinetic studies are available to aid in recommendations regarding dosing or withdrawal times for oral meloxicam administration. </a:t>
            </a:r>
            <a:endParaRPr lang="en-US" sz="2400" dirty="0"/>
          </a:p>
        </p:txBody>
      </p:sp>
      <p:sp>
        <p:nvSpPr>
          <p:cNvPr id="465" name="Text Placeholder 464"/>
          <p:cNvSpPr>
            <a:spLocks noGrp="1"/>
          </p:cNvSpPr>
          <p:nvPr>
            <p:ph type="body" sz="quarter" idx="150"/>
          </p:nvPr>
        </p:nvSpPr>
        <p:spPr/>
        <p:txBody>
          <a:bodyPr/>
          <a:lstStyle/>
          <a:p>
            <a:r>
              <a:rPr lang="en-US" b="1" dirty="0"/>
              <a:t>College of Veterinary Medicine, University of </a:t>
            </a:r>
            <a:r>
              <a:rPr lang="en-US" b="1" dirty="0" smtClean="0"/>
              <a:t>Tennessee</a:t>
            </a:r>
            <a:endParaRPr lang="en-US" b="1" dirty="0"/>
          </a:p>
        </p:txBody>
      </p:sp>
      <p:sp>
        <p:nvSpPr>
          <p:cNvPr id="466" name="Text Placeholder 465"/>
          <p:cNvSpPr>
            <a:spLocks noGrp="1"/>
          </p:cNvSpPr>
          <p:nvPr>
            <p:ph type="body" sz="quarter" idx="151"/>
          </p:nvPr>
        </p:nvSpPr>
        <p:spPr/>
        <p:txBody>
          <a:bodyPr>
            <a:normAutofit fontScale="92500" lnSpcReduction="10000"/>
          </a:bodyPr>
          <a:lstStyle/>
          <a:p>
            <a:r>
              <a:rPr lang="en-US" b="1" u="sng" dirty="0"/>
              <a:t>Sherry Cox</a:t>
            </a:r>
            <a:r>
              <a:rPr lang="en-US" b="1" dirty="0"/>
              <a:t>, Joan </a:t>
            </a:r>
            <a:r>
              <a:rPr lang="en-US" b="1" dirty="0" smtClean="0"/>
              <a:t>Bergman, </a:t>
            </a:r>
            <a:r>
              <a:rPr lang="en-US" b="1" dirty="0"/>
              <a:t>Molly White, Kristen Gordon, Marcy </a:t>
            </a:r>
            <a:r>
              <a:rPr lang="en-US" b="1" dirty="0" smtClean="0"/>
              <a:t>Souza</a:t>
            </a:r>
            <a:endParaRPr lang="en-US" b="1" dirty="0"/>
          </a:p>
        </p:txBody>
      </p:sp>
      <p:sp>
        <p:nvSpPr>
          <p:cNvPr id="467" name="Text Placeholder 466"/>
          <p:cNvSpPr>
            <a:spLocks noGrp="1"/>
          </p:cNvSpPr>
          <p:nvPr>
            <p:ph type="body" sz="quarter" idx="153"/>
          </p:nvPr>
        </p:nvSpPr>
        <p:spPr/>
        <p:txBody>
          <a:bodyPr>
            <a:normAutofit fontScale="92500" lnSpcReduction="10000"/>
          </a:bodyPr>
          <a:lstStyle/>
          <a:p>
            <a:r>
              <a:rPr lang="en-US" dirty="0"/>
              <a:t>Meloxicam Residues in </a:t>
            </a:r>
            <a:r>
              <a:rPr lang="en-US" dirty="0" smtClean="0"/>
              <a:t>Eggs</a:t>
            </a:r>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91867" y="1114016"/>
            <a:ext cx="5049946" cy="220695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341" y="1038155"/>
            <a:ext cx="5049946" cy="2206950"/>
          </a:xfrm>
          <a:prstGeom prst="rect">
            <a:avLst/>
          </a:prstGeom>
        </p:spPr>
      </p:pic>
      <p:sp>
        <p:nvSpPr>
          <p:cNvPr id="10" name="TextBox 9"/>
          <p:cNvSpPr txBox="1"/>
          <p:nvPr/>
        </p:nvSpPr>
        <p:spPr>
          <a:xfrm flipH="1">
            <a:off x="22250399" y="5576445"/>
            <a:ext cx="10039939" cy="661720"/>
          </a:xfrm>
          <a:prstGeom prst="rect">
            <a:avLst/>
          </a:prstGeom>
          <a:noFill/>
        </p:spPr>
        <p:txBody>
          <a:bodyPr wrap="square" rtlCol="0">
            <a:spAutoFit/>
          </a:bodyPr>
          <a:lstStyle/>
          <a:p>
            <a:pPr algn="ctr" defTabSz="4388900">
              <a:spcBef>
                <a:spcPct val="20000"/>
              </a:spcBef>
            </a:pPr>
            <a:r>
              <a:rPr lang="en-US" sz="3700" b="1" u="sng" dirty="0">
                <a:solidFill>
                  <a:srgbClr val="738AC8">
                    <a:lumMod val="50000"/>
                  </a:srgbClr>
                </a:solidFill>
              </a:rPr>
              <a:t>Materials &amp; Methods Continued</a:t>
            </a:r>
          </a:p>
        </p:txBody>
      </p:sp>
      <p:sp>
        <p:nvSpPr>
          <p:cNvPr id="12" name="TextBox 11"/>
          <p:cNvSpPr txBox="1"/>
          <p:nvPr/>
        </p:nvSpPr>
        <p:spPr>
          <a:xfrm>
            <a:off x="22402800" y="6385922"/>
            <a:ext cx="9887538" cy="6986528"/>
          </a:xfrm>
          <a:prstGeom prst="rect">
            <a:avLst/>
          </a:prstGeom>
          <a:noFill/>
        </p:spPr>
        <p:txBody>
          <a:bodyPr wrap="square" rtlCol="0">
            <a:spAutoFit/>
          </a:bodyPr>
          <a:lstStyle/>
          <a:p>
            <a:pPr defTabSz="4388900">
              <a:spcBef>
                <a:spcPct val="20000"/>
              </a:spcBef>
            </a:pPr>
            <a:r>
              <a:rPr lang="en-US" sz="2800" dirty="0" smtClean="0">
                <a:solidFill>
                  <a:srgbClr val="738AC8">
                    <a:lumMod val="50000"/>
                  </a:srgbClr>
                </a:solidFill>
                <a:latin typeface="Times New Roman" pitchFamily="18" charset="0"/>
                <a:cs typeface="Times New Roman" pitchFamily="18" charset="0"/>
              </a:rPr>
              <a:t>     Meloxicam </a:t>
            </a:r>
            <a:r>
              <a:rPr lang="en-US" sz="2800" dirty="0">
                <a:solidFill>
                  <a:srgbClr val="738AC8">
                    <a:lumMod val="50000"/>
                  </a:srgbClr>
                </a:solidFill>
                <a:latin typeface="Times New Roman" pitchFamily="18" charset="0"/>
                <a:cs typeface="Times New Roman" pitchFamily="18" charset="0"/>
              </a:rPr>
              <a:t>was extracted from egg yolks using a solid phase extraction technique. Egg yolk (1 mL) was placed in a tube, followed by 75 µL of the internal standard (</a:t>
            </a:r>
            <a:r>
              <a:rPr lang="en-US" sz="2800" dirty="0" err="1">
                <a:solidFill>
                  <a:srgbClr val="738AC8">
                    <a:lumMod val="50000"/>
                  </a:srgbClr>
                </a:solidFill>
                <a:latin typeface="Times New Roman" pitchFamily="18" charset="0"/>
                <a:cs typeface="Times New Roman" pitchFamily="18" charset="0"/>
              </a:rPr>
              <a:t>piroxicam</a:t>
            </a:r>
            <a:r>
              <a:rPr lang="en-US" sz="2800" dirty="0">
                <a:solidFill>
                  <a:srgbClr val="738AC8">
                    <a:lumMod val="50000"/>
                  </a:srgbClr>
                </a:solidFill>
                <a:latin typeface="Times New Roman" pitchFamily="18" charset="0"/>
                <a:cs typeface="Times New Roman" pitchFamily="18" charset="0"/>
              </a:rPr>
              <a:t>, 5 µg/mL) and 200 µL of 1 M </a:t>
            </a:r>
            <a:r>
              <a:rPr lang="en-US" sz="2800" dirty="0" err="1">
                <a:solidFill>
                  <a:srgbClr val="738AC8">
                    <a:lumMod val="50000"/>
                  </a:srgbClr>
                </a:solidFill>
                <a:latin typeface="Times New Roman" pitchFamily="18" charset="0"/>
                <a:cs typeface="Times New Roman" pitchFamily="18" charset="0"/>
              </a:rPr>
              <a:t>HCl</a:t>
            </a:r>
            <a:r>
              <a:rPr lang="en-US" sz="2800" dirty="0">
                <a:solidFill>
                  <a:srgbClr val="738AC8">
                    <a:lumMod val="50000"/>
                  </a:srgbClr>
                </a:solidFill>
                <a:latin typeface="Times New Roman" pitchFamily="18" charset="0"/>
                <a:cs typeface="Times New Roman" pitchFamily="18" charset="0"/>
              </a:rPr>
              <a:t> and 2 mL acetonitrile. Samples were vortexed and centrifuged, and then the supernatant was removed and evaporated. The residue was re-dissolved in </a:t>
            </a:r>
            <a:r>
              <a:rPr lang="en-US" sz="2800" dirty="0" err="1">
                <a:solidFill>
                  <a:srgbClr val="738AC8">
                    <a:lumMod val="50000"/>
                  </a:srgbClr>
                </a:solidFill>
                <a:latin typeface="Times New Roman" pitchFamily="18" charset="0"/>
                <a:cs typeface="Times New Roman" pitchFamily="18" charset="0"/>
              </a:rPr>
              <a:t>methanol:water</a:t>
            </a:r>
            <a:r>
              <a:rPr lang="en-US" sz="2800" dirty="0">
                <a:solidFill>
                  <a:srgbClr val="738AC8">
                    <a:lumMod val="50000"/>
                  </a:srgbClr>
                </a:solidFill>
                <a:latin typeface="Times New Roman" pitchFamily="18" charset="0"/>
                <a:cs typeface="Times New Roman" pitchFamily="18" charset="0"/>
              </a:rPr>
              <a:t> (1:9) and added to an Oasis HLB (3 cc) extraction cartridge. The sample was eluted with 2 mL </a:t>
            </a:r>
            <a:r>
              <a:rPr lang="en-US" sz="2800" dirty="0" err="1">
                <a:solidFill>
                  <a:srgbClr val="738AC8">
                    <a:lumMod val="50000"/>
                  </a:srgbClr>
                </a:solidFill>
                <a:latin typeface="Times New Roman" pitchFamily="18" charset="0"/>
                <a:cs typeface="Times New Roman" pitchFamily="18" charset="0"/>
              </a:rPr>
              <a:t>acetonitrile:methanol</a:t>
            </a:r>
            <a:r>
              <a:rPr lang="en-US" sz="2800" dirty="0">
                <a:solidFill>
                  <a:srgbClr val="738AC8">
                    <a:lumMod val="50000"/>
                  </a:srgbClr>
                </a:solidFill>
                <a:latin typeface="Times New Roman" pitchFamily="18" charset="0"/>
                <a:cs typeface="Times New Roman" pitchFamily="18" charset="0"/>
              </a:rPr>
              <a:t> (90:10, v/v), then evaporated with nitrogen, and re-dissolved in mobile phase. Standard curves for egg yolk analysis were prepared by fortifying untreated egg yolks with meloxicam to produce a linear concentration range of 5–1500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The lower limit of quantification during validation was 5 ng/mL and the limit of detection was 2.5 ng/</a:t>
            </a:r>
            <a:r>
              <a:rPr lang="en-US" sz="2800" dirty="0" err="1">
                <a:solidFill>
                  <a:srgbClr val="738AC8">
                    <a:lumMod val="50000"/>
                  </a:srgbClr>
                </a:solidFill>
                <a:latin typeface="Times New Roman" pitchFamily="18" charset="0"/>
                <a:cs typeface="Times New Roman" pitchFamily="18" charset="0"/>
              </a:rPr>
              <a:t>mL.</a:t>
            </a:r>
            <a:r>
              <a:rPr lang="en-US" sz="2800" dirty="0">
                <a:solidFill>
                  <a:srgbClr val="738AC8">
                    <a:lumMod val="50000"/>
                  </a:srgbClr>
                </a:solidFill>
                <a:latin typeface="Times New Roman" pitchFamily="18" charset="0"/>
                <a:cs typeface="Times New Roman" pitchFamily="18" charset="0"/>
              </a:rPr>
              <a:t> Intra- and inter-assay variability ranged from 1.8 to 7.8%, and the average recovery for meloxicam was 85%.</a:t>
            </a:r>
          </a:p>
        </p:txBody>
      </p:sp>
      <p:sp>
        <p:nvSpPr>
          <p:cNvPr id="18" name="TextBox 17"/>
          <p:cNvSpPr txBox="1"/>
          <p:nvPr/>
        </p:nvSpPr>
        <p:spPr>
          <a:xfrm>
            <a:off x="11594905" y="5576445"/>
            <a:ext cx="9999659" cy="661720"/>
          </a:xfrm>
          <a:prstGeom prst="rect">
            <a:avLst/>
          </a:prstGeom>
          <a:noFill/>
        </p:spPr>
        <p:txBody>
          <a:bodyPr wrap="square" rtlCol="0">
            <a:spAutoFit/>
          </a:bodyPr>
          <a:lstStyle/>
          <a:p>
            <a:pPr algn="ctr" defTabSz="4388900"/>
            <a:r>
              <a:rPr lang="en-US" sz="3700" b="1" u="sng" dirty="0">
                <a:solidFill>
                  <a:srgbClr val="D6ECFF">
                    <a:lumMod val="25000"/>
                  </a:srgbClr>
                </a:solidFill>
              </a:rPr>
              <a:t>Introduction Continued</a:t>
            </a:r>
          </a:p>
        </p:txBody>
      </p:sp>
      <p:sp>
        <p:nvSpPr>
          <p:cNvPr id="21" name="TextBox 20"/>
          <p:cNvSpPr txBox="1"/>
          <p:nvPr/>
        </p:nvSpPr>
        <p:spPr>
          <a:xfrm>
            <a:off x="11726544" y="6302794"/>
            <a:ext cx="9868020" cy="2677656"/>
          </a:xfrm>
          <a:prstGeom prst="rect">
            <a:avLst/>
          </a:prstGeom>
          <a:noFill/>
        </p:spPr>
        <p:txBody>
          <a:bodyPr wrap="square" rtlCol="0">
            <a:spAutoFit/>
          </a:bodyPr>
          <a:lstStyle/>
          <a:p>
            <a:pPr defTabSz="4388900">
              <a:spcBef>
                <a:spcPct val="20000"/>
              </a:spcBef>
            </a:pPr>
            <a:r>
              <a:rPr lang="en-US" sz="2800" dirty="0" smtClean="0">
                <a:solidFill>
                  <a:srgbClr val="738AC8">
                    <a:lumMod val="50000"/>
                  </a:srgbClr>
                </a:solidFill>
                <a:latin typeface="Times New Roman" pitchFamily="18" charset="0"/>
                <a:cs typeface="Times New Roman" pitchFamily="18" charset="0"/>
              </a:rPr>
              <a:t>     Studies </a:t>
            </a:r>
            <a:r>
              <a:rPr lang="en-US" sz="2800" dirty="0">
                <a:solidFill>
                  <a:srgbClr val="738AC8">
                    <a:lumMod val="50000"/>
                  </a:srgbClr>
                </a:solidFill>
                <a:latin typeface="Times New Roman" pitchFamily="18" charset="0"/>
                <a:cs typeface="Times New Roman" pitchFamily="18" charset="0"/>
              </a:rPr>
              <a:t>indicate that meloxicam is a safe and effective choice for analgesia in chickens, but limited information is available on dosing or drug withdrawal times for eggs. In the study reported herein, we determined egg concentrations of meloxicam following a single oral dose and following oral dosing at 1 mg/kg Q12H for a total of 9 doses (5 days).</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744132" y="26187582"/>
            <a:ext cx="6464808" cy="431596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727776035"/>
              </p:ext>
            </p:extLst>
          </p:nvPr>
        </p:nvGraphicFramePr>
        <p:xfrm>
          <a:off x="24759521" y="23284108"/>
          <a:ext cx="4808855" cy="6066917"/>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tblGrid>
              <a:tr h="0">
                <a:tc>
                  <a:txBody>
                    <a:bodyPr/>
                    <a:lstStyle/>
                    <a:p>
                      <a:pPr marL="0" marR="0" algn="ctr">
                        <a:lnSpc>
                          <a:spcPct val="107000"/>
                        </a:lnSpc>
                        <a:spcBef>
                          <a:spcPts val="0"/>
                        </a:spcBef>
                        <a:spcAft>
                          <a:spcPts val="0"/>
                        </a:spcAft>
                      </a:pPr>
                      <a:r>
                        <a:rPr lang="en-US" sz="1200" dirty="0">
                          <a:effectLst/>
                        </a:rPr>
                        <a:t> </a:t>
                      </a:r>
                      <a:endParaRPr lang="en-US"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Yolks</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Day</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7</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3</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7</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8</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9</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13</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3</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7</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8</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9</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10</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13</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bl>
          </a:graphicData>
        </a:graphic>
      </p:graphicFrame>
      <p:sp>
        <p:nvSpPr>
          <p:cNvPr id="7" name="Rectangle 1"/>
          <p:cNvSpPr>
            <a:spLocks noChangeArrowheads="1"/>
          </p:cNvSpPr>
          <p:nvPr/>
        </p:nvSpPr>
        <p:spPr bwMode="auto">
          <a:xfrm>
            <a:off x="24759521" y="22363706"/>
            <a:ext cx="4808855" cy="461665"/>
          </a:xfrm>
          <a:prstGeom prst="rect">
            <a:avLst/>
          </a:prstGeom>
          <a:solidFill>
            <a:schemeClr val="bg1">
              <a:lumMod val="85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accent5">
                    <a:lumMod val="50000"/>
                  </a:schemeClr>
                </a:solidFill>
                <a:effectLst/>
                <a:ea typeface="Calibri" panose="020F0502020204030204" pitchFamily="34" charset="0"/>
                <a:cs typeface="Arial" panose="020B0604020202020204" pitchFamily="34" charset="0"/>
              </a:rPr>
              <a:t>Table 1. Meloxicam concentration (ng/mL) in egg yolks and egg whites of chickens following a single dose of 1 mg/kg oral meloxicam. </a:t>
            </a:r>
            <a:endParaRPr kumimoji="0" lang="en-US" altLang="en-US" sz="2800" b="0" i="0" u="none" strike="noStrike" cap="none" normalizeH="0" baseline="0" dirty="0" smtClean="0">
              <a:ln>
                <a:noFill/>
              </a:ln>
              <a:solidFill>
                <a:schemeClr val="accent5">
                  <a:lumMod val="50000"/>
                </a:schemeClr>
              </a:solidFill>
              <a:effectLst/>
            </a:endParaRPr>
          </a:p>
        </p:txBody>
      </p:sp>
      <p:sp>
        <p:nvSpPr>
          <p:cNvPr id="9" name="Rounded Rectangle 8"/>
          <p:cNvSpPr/>
          <p:nvPr/>
        </p:nvSpPr>
        <p:spPr>
          <a:xfrm>
            <a:off x="33315964" y="5768558"/>
            <a:ext cx="9263270" cy="7785994"/>
          </a:xfrm>
          <a:prstGeom prst="round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p:cNvGraphicFramePr>
            <a:graphicFrameLocks noGrp="1"/>
          </p:cNvGraphicFramePr>
          <p:nvPr>
            <p:extLst>
              <p:ext uri="{D42A27DB-BD31-4B8C-83A1-F6EECF244321}">
                <p14:modId xmlns:p14="http://schemas.microsoft.com/office/powerpoint/2010/main" val="2321714161"/>
              </p:ext>
            </p:extLst>
          </p:nvPr>
        </p:nvGraphicFramePr>
        <p:xfrm>
          <a:off x="35177412" y="6726052"/>
          <a:ext cx="5540375" cy="6066917"/>
        </p:xfrm>
        <a:graphic>
          <a:graphicData uri="http://schemas.openxmlformats.org/drawingml/2006/table">
            <a:tbl>
              <a:tblPr firstRow="1" firstCol="1" bandRow="1">
                <a:tableStyleId>{5C22544A-7EE6-4342-B048-85BDC9FD1C3A}</a:tableStyleId>
              </a:tblPr>
              <a:tblGrid>
                <a:gridCol w="408305">
                  <a:extLst>
                    <a:ext uri="{9D8B030D-6E8A-4147-A177-3AD203B41FA5}">
                      <a16:colId xmlns:a16="http://schemas.microsoft.com/office/drawing/2014/main" xmlns="" val="20000"/>
                    </a:ext>
                  </a:extLst>
                </a:gridCol>
                <a:gridCol w="731520">
                  <a:extLst>
                    <a:ext uri="{9D8B030D-6E8A-4147-A177-3AD203B41FA5}">
                      <a16:colId xmlns:a16="http://schemas.microsoft.com/office/drawing/2014/main" xmlns="" val="20001"/>
                    </a:ext>
                  </a:extLst>
                </a:gridCol>
                <a:gridCol w="731520">
                  <a:extLst>
                    <a:ext uri="{9D8B030D-6E8A-4147-A177-3AD203B41FA5}">
                      <a16:colId xmlns:a16="http://schemas.microsoft.com/office/drawing/2014/main" xmlns="" val="20002"/>
                    </a:ext>
                  </a:extLst>
                </a:gridCol>
                <a:gridCol w="742950">
                  <a:extLst>
                    <a:ext uri="{9D8B030D-6E8A-4147-A177-3AD203B41FA5}">
                      <a16:colId xmlns:a16="http://schemas.microsoft.com/office/drawing/2014/main" xmlns="" val="20003"/>
                    </a:ext>
                  </a:extLst>
                </a:gridCol>
                <a:gridCol w="731520">
                  <a:extLst>
                    <a:ext uri="{9D8B030D-6E8A-4147-A177-3AD203B41FA5}">
                      <a16:colId xmlns:a16="http://schemas.microsoft.com/office/drawing/2014/main" xmlns="" val="20004"/>
                    </a:ext>
                  </a:extLst>
                </a:gridCol>
                <a:gridCol w="731520">
                  <a:extLst>
                    <a:ext uri="{9D8B030D-6E8A-4147-A177-3AD203B41FA5}">
                      <a16:colId xmlns:a16="http://schemas.microsoft.com/office/drawing/2014/main" xmlns="" val="20005"/>
                    </a:ext>
                  </a:extLst>
                </a:gridCol>
                <a:gridCol w="731520">
                  <a:extLst>
                    <a:ext uri="{9D8B030D-6E8A-4147-A177-3AD203B41FA5}">
                      <a16:colId xmlns:a16="http://schemas.microsoft.com/office/drawing/2014/main" xmlns="" val="20006"/>
                    </a:ext>
                  </a:extLst>
                </a:gridCol>
                <a:gridCol w="731520">
                  <a:extLst>
                    <a:ext uri="{9D8B030D-6E8A-4147-A177-3AD203B41FA5}">
                      <a16:colId xmlns:a16="http://schemas.microsoft.com/office/drawing/2014/main" xmlns="" val="20007"/>
                    </a:ext>
                  </a:extLst>
                </a:gridCol>
              </a:tblGrid>
              <a:tr h="0">
                <a:tc>
                  <a:txBody>
                    <a:bodyPr/>
                    <a:lstStyle/>
                    <a:p>
                      <a:pPr marL="0" marR="0" algn="ctr">
                        <a:lnSpc>
                          <a:spcPct val="107000"/>
                        </a:lnSpc>
                        <a:spcBef>
                          <a:spcPts val="0"/>
                        </a:spcBef>
                        <a:spcAft>
                          <a:spcPts val="0"/>
                        </a:spcAft>
                      </a:pPr>
                      <a:r>
                        <a:rPr lang="en-US" sz="1200" dirty="0">
                          <a:effectLst/>
                        </a:rPr>
                        <a:t> </a:t>
                      </a:r>
                      <a:endParaRPr lang="en-US" sz="1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effectLst/>
                        </a:rPr>
                        <a:t> </a:t>
                      </a:r>
                      <a:endParaRPr lang="en-US" sz="11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Yolks</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0"/>
                  </a:ext>
                </a:extLst>
              </a:tr>
              <a:tr h="0">
                <a:tc>
                  <a:txBody>
                    <a:bodyPr/>
                    <a:lstStyle/>
                    <a:p>
                      <a:pPr marL="0" marR="0" algn="ctr">
                        <a:lnSpc>
                          <a:spcPct val="107000"/>
                        </a:lnSpc>
                        <a:spcBef>
                          <a:spcPts val="0"/>
                        </a:spcBef>
                        <a:spcAft>
                          <a:spcPts val="0"/>
                        </a:spcAft>
                      </a:pPr>
                      <a:r>
                        <a:rPr lang="en-US" sz="1200" dirty="0">
                          <a:solidFill>
                            <a:schemeClr val="accent5">
                              <a:lumMod val="50000"/>
                            </a:schemeClr>
                          </a:solidFill>
                          <a:effectLst/>
                        </a:rPr>
                        <a:t>Day</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1</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Hen 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Hen 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132</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43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146</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44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124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63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116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51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145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79</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79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39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24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15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0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b="1" dirty="0">
                          <a:solidFill>
                            <a:schemeClr val="accent5">
                              <a:lumMod val="50000"/>
                            </a:schemeClr>
                          </a:solidFill>
                          <a:effectLst/>
                        </a:rPr>
                        <a:t>Whites</a:t>
                      </a:r>
                      <a:endParaRPr lang="en-US" sz="1100" b="1"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29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24</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15</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BLQ</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1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0"/>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5</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BLQ</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1"/>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6</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2"/>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7</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3"/>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8</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4"/>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9</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5"/>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10</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6"/>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11</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7"/>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12</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8"/>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13</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ND</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ND</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29"/>
                  </a:ext>
                </a:extLst>
              </a:tr>
              <a:tr h="0">
                <a:tc>
                  <a:txBody>
                    <a:bodyPr/>
                    <a:lstStyle/>
                    <a:p>
                      <a:pPr marL="0" marR="0" algn="ctr">
                        <a:lnSpc>
                          <a:spcPct val="107000"/>
                        </a:lnSpc>
                        <a:spcBef>
                          <a:spcPts val="0"/>
                        </a:spcBef>
                        <a:spcAft>
                          <a:spcPts val="0"/>
                        </a:spcAft>
                      </a:pPr>
                      <a:r>
                        <a:rPr lang="en-US" sz="1200">
                          <a:solidFill>
                            <a:schemeClr val="accent5">
                              <a:lumMod val="50000"/>
                            </a:schemeClr>
                          </a:solidFill>
                          <a:effectLst/>
                        </a:rPr>
                        <a:t>14</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a:solidFill>
                            <a:schemeClr val="accent5">
                              <a:lumMod val="50000"/>
                            </a:schemeClr>
                          </a:solidFill>
                          <a:effectLst/>
                        </a:rPr>
                        <a:t> </a:t>
                      </a:r>
                      <a:endParaRPr lang="en-US" sz="110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lnSpc>
                          <a:spcPct val="107000"/>
                        </a:lnSpc>
                        <a:spcBef>
                          <a:spcPts val="0"/>
                        </a:spcBef>
                        <a:spcAft>
                          <a:spcPts val="0"/>
                        </a:spcAft>
                      </a:pPr>
                      <a:r>
                        <a:rPr lang="en-US" sz="1200" dirty="0">
                          <a:solidFill>
                            <a:schemeClr val="accent5">
                              <a:lumMod val="50000"/>
                            </a:schemeClr>
                          </a:solidFill>
                          <a:effectLst/>
                        </a:rPr>
                        <a:t> </a:t>
                      </a:r>
                      <a:endParaRPr lang="en-US" sz="1100" dirty="0">
                        <a:solidFill>
                          <a:schemeClr val="accent5">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xmlns="" val="10030"/>
                  </a:ext>
                </a:extLst>
              </a:tr>
            </a:tbl>
          </a:graphicData>
        </a:graphic>
      </p:graphicFrame>
      <p:sp>
        <p:nvSpPr>
          <p:cNvPr id="17" name="TextBox 16"/>
          <p:cNvSpPr txBox="1"/>
          <p:nvPr/>
        </p:nvSpPr>
        <p:spPr>
          <a:xfrm>
            <a:off x="35177412" y="5914999"/>
            <a:ext cx="5540375" cy="646331"/>
          </a:xfrm>
          <a:prstGeom prst="rect">
            <a:avLst/>
          </a:prstGeom>
          <a:solidFill>
            <a:schemeClr val="bg1">
              <a:lumMod val="85000"/>
            </a:schemeClr>
          </a:solidFill>
        </p:spPr>
        <p:txBody>
          <a:bodyPr wrap="square" rtlCol="0">
            <a:spAutoFit/>
          </a:bodyPr>
          <a:lstStyle/>
          <a:p>
            <a:r>
              <a:rPr lang="en-US" sz="1200" dirty="0">
                <a:solidFill>
                  <a:schemeClr val="accent5">
                    <a:lumMod val="50000"/>
                  </a:schemeClr>
                </a:solidFill>
              </a:rPr>
              <a:t>Table 2. Meloxicam concentration (ng/mL) in egg yolks and egg whites of chickens following 5 days of twice daily dosing of meloxicam at 1 mg/kg orally. Day 1 collection occurred the first day after meloxicam administration ceased.</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631022" y="8693456"/>
            <a:ext cx="3927423" cy="4320540"/>
          </a:xfrm>
          <a:prstGeom prst="rect">
            <a:avLst/>
          </a:prstGeom>
        </p:spPr>
      </p:pic>
      <p:sp>
        <p:nvSpPr>
          <p:cNvPr id="3" name="TextBox 2"/>
          <p:cNvSpPr txBox="1"/>
          <p:nvPr/>
        </p:nvSpPr>
        <p:spPr>
          <a:xfrm>
            <a:off x="24758472" y="29563763"/>
            <a:ext cx="4809904" cy="685188"/>
          </a:xfrm>
          <a:prstGeom prst="rect">
            <a:avLst/>
          </a:prstGeom>
          <a:solidFill>
            <a:schemeClr val="bg1">
              <a:lumMod val="85000"/>
            </a:schemeClr>
          </a:solidFill>
        </p:spPr>
        <p:txBody>
          <a:bodyPr wrap="square" rtlCol="0">
            <a:spAutoFit/>
          </a:bodyPr>
          <a:lstStyle/>
          <a:p>
            <a:pPr lvl="0">
              <a:lnSpc>
                <a:spcPct val="107000"/>
              </a:lnSpc>
            </a:pPr>
            <a:r>
              <a:rPr lang="en-US" sz="1200" dirty="0">
                <a:solidFill>
                  <a:srgbClr val="4472C4">
                    <a:lumMod val="50000"/>
                  </a:srgbClr>
                </a:solidFill>
                <a:ea typeface="Calibri" panose="020F0502020204030204" pitchFamily="34" charset="0"/>
                <a:cs typeface="Arial" panose="020B0604020202020204" pitchFamily="34" charset="0"/>
              </a:rPr>
              <a:t>Hens 3 and 6 did not lay eggs; ND = nothing detected in sample; BLQ = below the limit of quantification of assay which is 5 ng/</a:t>
            </a:r>
            <a:r>
              <a:rPr lang="en-US" sz="1200" dirty="0" err="1">
                <a:solidFill>
                  <a:srgbClr val="4472C4">
                    <a:lumMod val="50000"/>
                  </a:srgbClr>
                </a:solidFill>
                <a:ea typeface="Calibri" panose="020F0502020204030204" pitchFamily="34" charset="0"/>
                <a:cs typeface="Arial" panose="020B0604020202020204" pitchFamily="34" charset="0"/>
              </a:rPr>
              <a:t>mL.</a:t>
            </a:r>
            <a:r>
              <a:rPr lang="en-US" sz="1200" dirty="0">
                <a:solidFill>
                  <a:srgbClr val="4472C4">
                    <a:lumMod val="50000"/>
                  </a:srgbClr>
                </a:solidFill>
                <a:ea typeface="Calibri" panose="020F0502020204030204" pitchFamily="34" charset="0"/>
                <a:cs typeface="Arial" panose="020B0604020202020204" pitchFamily="34" charset="0"/>
              </a:rPr>
              <a:t> Empty space indicates no egg was laid.</a:t>
            </a:r>
            <a:endParaRPr lang="en-US" sz="1200" dirty="0">
              <a:solidFill>
                <a:srgbClr val="4472C4">
                  <a:lumMod val="50000"/>
                </a:srgbClr>
              </a:solidFill>
              <a:ea typeface="Calibri" panose="020F0502020204030204" pitchFamily="34" charset="0"/>
              <a:cs typeface="Times New Roman" panose="02020603050405020304" pitchFamily="18" charset="0"/>
            </a:endParaRPr>
          </a:p>
        </p:txBody>
      </p:sp>
      <p:sp>
        <p:nvSpPr>
          <p:cNvPr id="6" name="TextBox 5"/>
          <p:cNvSpPr txBox="1"/>
          <p:nvPr/>
        </p:nvSpPr>
        <p:spPr>
          <a:xfrm>
            <a:off x="35177412" y="12686739"/>
            <a:ext cx="5556414" cy="487569"/>
          </a:xfrm>
          <a:prstGeom prst="rect">
            <a:avLst/>
          </a:prstGeom>
          <a:solidFill>
            <a:schemeClr val="bg1">
              <a:lumMod val="85000"/>
            </a:schemeClr>
          </a:solidFill>
        </p:spPr>
        <p:txBody>
          <a:bodyPr wrap="square" rtlCol="0">
            <a:spAutoFit/>
          </a:bodyPr>
          <a:lstStyle/>
          <a:p>
            <a:pPr lvl="0">
              <a:lnSpc>
                <a:spcPct val="107000"/>
              </a:lnSpc>
            </a:pPr>
            <a:r>
              <a:rPr lang="en-US" sz="1200" dirty="0">
                <a:solidFill>
                  <a:srgbClr val="4472C4">
                    <a:lumMod val="50000"/>
                  </a:srgbClr>
                </a:solidFill>
                <a:ea typeface="Calibri" panose="020F0502020204030204" pitchFamily="34" charset="0"/>
                <a:cs typeface="Arial" panose="020B0604020202020204" pitchFamily="34" charset="0"/>
              </a:rPr>
              <a:t>Hen 3 did not lay eggs; ND = nothing detected in sample; BLQ = below the limit of quantification of assay which is 5 ng/</a:t>
            </a:r>
            <a:r>
              <a:rPr lang="en-US" sz="1200" dirty="0" err="1">
                <a:solidFill>
                  <a:srgbClr val="4472C4">
                    <a:lumMod val="50000"/>
                  </a:srgbClr>
                </a:solidFill>
                <a:ea typeface="Calibri" panose="020F0502020204030204" pitchFamily="34" charset="0"/>
                <a:cs typeface="Arial" panose="020B0604020202020204" pitchFamily="34" charset="0"/>
              </a:rPr>
              <a:t>mL.</a:t>
            </a:r>
            <a:r>
              <a:rPr lang="en-US" sz="1200" dirty="0">
                <a:solidFill>
                  <a:srgbClr val="4472C4">
                    <a:lumMod val="50000"/>
                  </a:srgbClr>
                </a:solidFill>
                <a:ea typeface="Calibri" panose="020F0502020204030204" pitchFamily="34" charset="0"/>
                <a:cs typeface="Arial" panose="020B0604020202020204" pitchFamily="34" charset="0"/>
              </a:rPr>
              <a:t> Empty space indicates no egg was laid.</a:t>
            </a:r>
            <a:endParaRPr lang="en-US" sz="1200" dirty="0">
              <a:solidFill>
                <a:srgbClr val="4472C4">
                  <a:lumMod val="50000"/>
                </a:srgbClr>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05527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3315</TotalTime>
  <Words>6272</Words>
  <Application>Microsoft Office PowerPoint</Application>
  <PresentationFormat>Custom</PresentationFormat>
  <Paragraphs>1496</Paragraphs>
  <Slides>3</Slides>
  <Notes>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vt:i4>
      </vt:variant>
    </vt:vector>
  </HeadingPairs>
  <TitlesOfParts>
    <vt:vector size="11" baseType="lpstr">
      <vt:lpstr>Arial</vt:lpstr>
      <vt:lpstr>Calibri</vt:lpstr>
      <vt:lpstr>Calibri Light</vt:lpstr>
      <vt:lpstr>Times New Roman</vt:lpstr>
      <vt:lpstr>Trebuchet MS</vt:lpstr>
      <vt:lpstr>Office Theme</vt:lpstr>
      <vt:lpstr>36x48-Template-V2b</vt:lpstr>
      <vt:lpstr>Image</vt:lpstr>
      <vt:lpstr>PowerPoint Presentation</vt:lpstr>
      <vt:lpstr>PowerPoint Presentation</vt:lpstr>
      <vt:lpstr>PowerPoint Presentation</vt:lpstr>
    </vt:vector>
  </TitlesOfParts>
  <Company>University of Tennessee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Bailey, Joan</dc:creator>
  <cp:lastModifiedBy>Bailey, Joan</cp:lastModifiedBy>
  <cp:revision>137</cp:revision>
  <dcterms:created xsi:type="dcterms:W3CDTF">2017-03-03T19:01:19Z</dcterms:created>
  <dcterms:modified xsi:type="dcterms:W3CDTF">2017-04-18T15:54:03Z</dcterms:modified>
</cp:coreProperties>
</file>