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0" r:id="rId2"/>
    <p:sldId id="304" r:id="rId3"/>
    <p:sldId id="310" r:id="rId4"/>
    <p:sldId id="306" r:id="rId5"/>
    <p:sldId id="309" r:id="rId6"/>
    <p:sldId id="308" r:id="rId7"/>
    <p:sldId id="311" r:id="rId8"/>
    <p:sldId id="307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4448A453-409B-8B4E-A5EC-E7B9F31D5CA2}">
          <p14:sldIdLst>
            <p14:sldId id="260"/>
            <p14:sldId id="304"/>
            <p14:sldId id="310"/>
            <p14:sldId id="306"/>
            <p14:sldId id="309"/>
            <p14:sldId id="308"/>
            <p14:sldId id="311"/>
            <p14:sldId id="30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frameSlides="1"/>
  <p:clrMru>
    <a:srgbClr val="B7DDD8"/>
    <a:srgbClr val="87BDCD"/>
    <a:srgbClr val="7FA6A4"/>
    <a:srgbClr val="186072"/>
    <a:srgbClr val="1A435D"/>
    <a:srgbClr val="DCEBEE"/>
    <a:srgbClr val="C9E3E6"/>
    <a:srgbClr val="DCE6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063" autoAdjust="0"/>
    <p:restoredTop sz="89977" autoAdjust="0"/>
  </p:normalViewPr>
  <p:slideViewPr>
    <p:cSldViewPr snapToGrid="0" snapToObjects="1">
      <p:cViewPr varScale="1">
        <p:scale>
          <a:sx n="59" d="100"/>
          <a:sy n="59" d="100"/>
        </p:scale>
        <p:origin x="45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4" d="100"/>
        <a:sy n="24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E0436-3B66-6246-B76A-AB35D612D64B}" type="datetimeFigureOut">
              <a:rPr lang="en-US" smtClean="0"/>
              <a:t>5/2/2013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D9C3A4-BFCB-2C46-B15B-B65FE1043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9244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DC3619-E428-644C-8CDD-8EBD61BA8D5C}" type="datetimeFigureOut">
              <a:rPr lang="en-US" smtClean="0"/>
              <a:t>5/2/2013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6BABB0-2069-8B47-BFEE-DD8B5EB740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92676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Mockups:</a:t>
            </a:r>
          </a:p>
          <a:p>
            <a:r>
              <a:rPr lang="en-US" dirty="0" smtClean="0"/>
              <a:t>https://</a:t>
            </a:r>
            <a:r>
              <a:rPr lang="en-US" dirty="0" err="1" smtClean="0"/>
              <a:t>repository.dataone.org</a:t>
            </a:r>
            <a:r>
              <a:rPr lang="en-US" dirty="0" smtClean="0"/>
              <a:t>/software/</a:t>
            </a:r>
            <a:r>
              <a:rPr lang="en-US" dirty="0" err="1" smtClean="0"/>
              <a:t>cicore</a:t>
            </a:r>
            <a:r>
              <a:rPr lang="en-US" dirty="0" smtClean="0"/>
              <a:t>/trunk/</a:t>
            </a:r>
            <a:r>
              <a:rPr lang="en-US" dirty="0" err="1" smtClean="0"/>
              <a:t>itk</a:t>
            </a:r>
            <a:r>
              <a:rPr lang="en-US" dirty="0" smtClean="0"/>
              <a:t>/d1_client_onedrive/doc/build/html/mockup/</a:t>
            </a:r>
            <a:r>
              <a:rPr lang="en-US" dirty="0" err="1" smtClean="0"/>
              <a:t>index.html</a:t>
            </a:r>
            <a:r>
              <a:rPr lang="en-US" smtClean="0"/>
              <a:t>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BABB0-2069-8B47-BFEE-DD8B5EB740A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293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30708"/>
            <a:ext cx="7772400" cy="1470025"/>
          </a:xfrm>
        </p:spPr>
        <p:txBody>
          <a:bodyPr/>
          <a:lstStyle>
            <a:lvl1pPr algn="l">
              <a:defRPr b="1">
                <a:solidFill>
                  <a:srgbClr val="1A435D"/>
                </a:solidFill>
                <a:latin typeface="+mj-lt"/>
                <a:cs typeface="Candara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670" y="2348705"/>
            <a:ext cx="4881059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9" name="Picture 8" descr="globepiece.tif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8099" y="1994638"/>
            <a:ext cx="3758730" cy="4876190"/>
          </a:xfrm>
          <a:prstGeom prst="rect">
            <a:avLst/>
          </a:prstGeom>
        </p:spPr>
      </p:pic>
      <p:pic>
        <p:nvPicPr>
          <p:cNvPr id="11" name="Picture 10" descr="DataONE_South America LOGO.tif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5869284"/>
            <a:ext cx="1905000" cy="45452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1167319"/>
            <a:ext cx="8229600" cy="1588"/>
          </a:xfrm>
          <a:prstGeom prst="line">
            <a:avLst/>
          </a:prstGeom>
          <a:ln>
            <a:solidFill>
              <a:srgbClr val="18607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133"/>
          <p:cNvSpPr txBox="1">
            <a:spLocks/>
          </p:cNvSpPr>
          <p:nvPr userDrawn="1"/>
        </p:nvSpPr>
        <p:spPr>
          <a:xfrm>
            <a:off x="7005496" y="648683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EF2230-5450-D547-A1D3-5726BEA55F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7FA6A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7FA6A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891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91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1167319"/>
            <a:ext cx="8229600" cy="1588"/>
          </a:xfrm>
          <a:prstGeom prst="line">
            <a:avLst/>
          </a:prstGeom>
          <a:ln>
            <a:solidFill>
              <a:srgbClr val="18607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133"/>
          <p:cNvSpPr txBox="1">
            <a:spLocks/>
          </p:cNvSpPr>
          <p:nvPr userDrawn="1"/>
        </p:nvSpPr>
        <p:spPr>
          <a:xfrm>
            <a:off x="7005496" y="648683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EF2230-5450-D547-A1D3-5726BEA55F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7FA6A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7FA6A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457200" y="1167319"/>
            <a:ext cx="8229600" cy="1588"/>
          </a:xfrm>
          <a:prstGeom prst="line">
            <a:avLst/>
          </a:prstGeom>
          <a:ln>
            <a:solidFill>
              <a:srgbClr val="18607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133"/>
          <p:cNvSpPr txBox="1">
            <a:spLocks/>
          </p:cNvSpPr>
          <p:nvPr userDrawn="1"/>
        </p:nvSpPr>
        <p:spPr>
          <a:xfrm>
            <a:off x="7005496" y="648683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EF2230-5450-D547-A1D3-5726BEA55F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7FA6A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7FA6A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glo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33"/>
          <p:cNvSpPr txBox="1">
            <a:spLocks/>
          </p:cNvSpPr>
          <p:nvPr userDrawn="1"/>
        </p:nvSpPr>
        <p:spPr>
          <a:xfrm>
            <a:off x="7005496" y="648683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EF2230-5450-D547-A1D3-5726BEA55F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7FA6A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7FA6A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ck with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33"/>
          <p:cNvSpPr txBox="1">
            <a:spLocks/>
          </p:cNvSpPr>
          <p:nvPr userDrawn="1"/>
        </p:nvSpPr>
        <p:spPr>
          <a:xfrm>
            <a:off x="7005496" y="648683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EF2230-5450-D547-A1D3-5726BEA55F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7FA6A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7FA6A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6509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6208" cy="685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92681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346908"/>
            <a:ext cx="8229600" cy="497321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1167319"/>
            <a:ext cx="8229600" cy="1588"/>
          </a:xfrm>
          <a:prstGeom prst="line">
            <a:avLst/>
          </a:prstGeom>
          <a:ln>
            <a:solidFill>
              <a:srgbClr val="18607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133"/>
          <p:cNvSpPr txBox="1">
            <a:spLocks/>
          </p:cNvSpPr>
          <p:nvPr userDrawn="1"/>
        </p:nvSpPr>
        <p:spPr>
          <a:xfrm>
            <a:off x="7005496" y="648683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EF2230-5450-D547-A1D3-5726BEA55F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7FA6A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7FA6A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2277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tif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6000">
              <a:schemeClr val="bg1"/>
            </a:gs>
            <a:gs pos="100000">
              <a:srgbClr val="DCEBEE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926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46908"/>
            <a:ext cx="8229600" cy="49732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pic>
        <p:nvPicPr>
          <p:cNvPr id="9" name="Picture 8" descr="globepiece.tif"/>
          <p:cNvPicPr>
            <a:picLocks noChangeAspect="1"/>
          </p:cNvPicPr>
          <p:nvPr userDrawn="1"/>
        </p:nvPicPr>
        <p:blipFill>
          <a:blip r:embed="rId9">
            <a:alphaModFix amt="10000"/>
          </a:blip>
          <a:stretch>
            <a:fillRect/>
          </a:stretch>
        </p:blipFill>
        <p:spPr>
          <a:xfrm>
            <a:off x="5385270" y="1981810"/>
            <a:ext cx="3758730" cy="487619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56" r:id="rId6"/>
    <p:sldLayoutId id="2147483657" r:id="rId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000" kern="1200">
          <a:solidFill>
            <a:srgbClr val="186072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rgbClr val="1A435D"/>
          </a:solidFill>
          <a:latin typeface="+mn-lt"/>
          <a:ea typeface="+mn-ea"/>
          <a:cs typeface="Cambria"/>
        </a:defRPr>
      </a:lvl1pPr>
      <a:lvl2pPr marL="577850" indent="-231775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1A435D"/>
          </a:solidFill>
          <a:latin typeface="+mn-lt"/>
          <a:ea typeface="+mn-ea"/>
          <a:cs typeface="Cambria"/>
        </a:defRPr>
      </a:lvl2pPr>
      <a:lvl3pPr marL="795338" indent="-217488" algn="l" defTabSz="457200" rtl="0" eaLnBrk="1" latinLnBrk="0" hangingPunct="1">
        <a:spcBef>
          <a:spcPct val="20000"/>
        </a:spcBef>
        <a:buFont typeface="Arial"/>
        <a:buChar char="•"/>
        <a:defRPr sz="2200" kern="1200">
          <a:solidFill>
            <a:srgbClr val="1A435D"/>
          </a:solidFill>
          <a:latin typeface="+mn-lt"/>
          <a:ea typeface="+mn-ea"/>
          <a:cs typeface="Cambria"/>
        </a:defRPr>
      </a:lvl3pPr>
      <a:lvl4pPr marL="1257300" indent="-231775" algn="l" defTabSz="457200" rtl="0" eaLnBrk="1" latinLnBrk="0" hangingPunct="1">
        <a:spcBef>
          <a:spcPct val="20000"/>
        </a:spcBef>
        <a:buFontTx/>
        <a:buNone/>
        <a:defRPr sz="2000" i="1" kern="1200">
          <a:solidFill>
            <a:srgbClr val="1A435D"/>
          </a:solidFill>
          <a:latin typeface="+mn-lt"/>
          <a:ea typeface="+mn-ea"/>
          <a:cs typeface="Cambria"/>
        </a:defRPr>
      </a:lvl4pPr>
      <a:lvl5pPr marL="2057400" indent="-228600" algn="l" defTabSz="457200" rtl="0" eaLnBrk="1" latinLnBrk="0" hangingPunct="1">
        <a:spcBef>
          <a:spcPct val="20000"/>
        </a:spcBef>
        <a:buFontTx/>
        <a:buNone/>
        <a:defRPr sz="2000" i="1" kern="1200">
          <a:solidFill>
            <a:srgbClr val="1A435D"/>
          </a:solidFill>
          <a:latin typeface="+mn-lt"/>
          <a:ea typeface="+mn-ea"/>
          <a:cs typeface="Cambri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670" y="73070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DataONE </a:t>
            </a:r>
            <a:br>
              <a:rPr lang="en-US" dirty="0" smtClean="0"/>
            </a:br>
            <a:r>
              <a:rPr lang="en-US" dirty="0" smtClean="0"/>
              <a:t>Usability &amp; Assessment</a:t>
            </a:r>
            <a:br>
              <a:rPr lang="en-US" dirty="0" smtClean="0"/>
            </a:br>
            <a:r>
              <a:rPr lang="en-US" dirty="0" smtClean="0"/>
              <a:t>Socio-cultural Working Groups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670" y="2348705"/>
            <a:ext cx="5791440" cy="1752600"/>
          </a:xfrm>
        </p:spPr>
        <p:txBody>
          <a:bodyPr>
            <a:noAutofit/>
          </a:bodyPr>
          <a:lstStyle/>
          <a:p>
            <a:endParaRPr lang="en-US" sz="2100" b="1" dirty="0" smtClean="0"/>
          </a:p>
          <a:p>
            <a:r>
              <a:rPr lang="en-US" sz="2100" b="1" dirty="0" smtClean="0"/>
              <a:t>Members:</a:t>
            </a:r>
          </a:p>
          <a:p>
            <a:r>
              <a:rPr lang="en-US" sz="2100" b="1" dirty="0" smtClean="0"/>
              <a:t>Mary Beth, Bruce W., Dave, Roger, Rachael, Rob C., Rob O., Bruce G., </a:t>
            </a:r>
            <a:r>
              <a:rPr lang="en-US" sz="2100" b="1" dirty="0" err="1" smtClean="0"/>
              <a:t>Priyanki</a:t>
            </a:r>
            <a:r>
              <a:rPr lang="en-US" sz="2100" b="1" dirty="0" smtClean="0"/>
              <a:t>, Mike F. , </a:t>
            </a:r>
            <a:r>
              <a:rPr lang="en-US" sz="2100" b="1" dirty="0" err="1" smtClean="0"/>
              <a:t>Giri</a:t>
            </a:r>
            <a:r>
              <a:rPr lang="en-US" sz="2100" b="1" dirty="0" smtClean="0"/>
              <a:t>, </a:t>
            </a:r>
            <a:r>
              <a:rPr lang="en-US" sz="2100" b="1" dirty="0" err="1" smtClean="0"/>
              <a:t>Ranjeet</a:t>
            </a:r>
            <a:endParaRPr lang="en-US" sz="2100" b="1" dirty="0"/>
          </a:p>
          <a:p>
            <a:endParaRPr lang="en-US" sz="2100" b="1" dirty="0"/>
          </a:p>
          <a:p>
            <a:r>
              <a:rPr lang="en-US" sz="2100" b="1" dirty="0" smtClean="0"/>
              <a:t>Mike Frame</a:t>
            </a:r>
          </a:p>
          <a:p>
            <a:r>
              <a:rPr lang="en-US" sz="2100" b="1" dirty="0" smtClean="0"/>
              <a:t>April 30</a:t>
            </a:r>
            <a:r>
              <a:rPr lang="en-US" sz="2100" b="1" baseline="30000" dirty="0" smtClean="0"/>
              <a:t>th</a:t>
            </a:r>
            <a:r>
              <a:rPr lang="en-US" sz="2100" b="1" dirty="0" smtClean="0"/>
              <a:t> – May 2</a:t>
            </a:r>
            <a:r>
              <a:rPr lang="en-US" sz="2100" b="1" baseline="30000" dirty="0" smtClean="0"/>
              <a:t>nd</a:t>
            </a:r>
            <a:r>
              <a:rPr lang="en-US" sz="2100" b="1" dirty="0" smtClean="0"/>
              <a:t>, 2013</a:t>
            </a:r>
          </a:p>
          <a:p>
            <a:r>
              <a:rPr lang="en-US" sz="2100" b="1" dirty="0"/>
              <a:t>http://</a:t>
            </a:r>
            <a:r>
              <a:rPr lang="en-US" sz="2100" b="1" dirty="0" err="1"/>
              <a:t>epad.dataone.org</a:t>
            </a:r>
            <a:r>
              <a:rPr lang="en-US" sz="2100" b="1" dirty="0"/>
              <a:t>/Sp13-SCUAwg-usability</a:t>
            </a:r>
          </a:p>
          <a:p>
            <a:endParaRPr lang="en-US" sz="2100" dirty="0" smtClean="0"/>
          </a:p>
          <a:p>
            <a:endParaRPr lang="en-US" sz="21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Our Primary Task Usability – ONEDrive</a:t>
            </a:r>
            <a:br>
              <a:rPr lang="en-US" dirty="0" smtClean="0"/>
            </a:br>
            <a:r>
              <a:rPr lang="en-US" sz="2200" b="1" u="sng" dirty="0" smtClean="0"/>
              <a:t>http</a:t>
            </a:r>
            <a:r>
              <a:rPr lang="en-US" sz="2200" b="1" u="sng" dirty="0"/>
              <a:t>://</a:t>
            </a:r>
            <a:r>
              <a:rPr lang="en-US" sz="2200" b="1" u="sng" dirty="0" err="1"/>
              <a:t>epad.dataone.org</a:t>
            </a:r>
            <a:r>
              <a:rPr lang="en-US" sz="2200" b="1" u="sng" dirty="0"/>
              <a:t>/Sp13-SCUAwg-usability</a:t>
            </a:r>
            <a:r>
              <a:rPr lang="en-US" sz="2200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Review Past Progress</a:t>
            </a:r>
          </a:p>
          <a:p>
            <a:r>
              <a:rPr lang="en-US" dirty="0" smtClean="0"/>
              <a:t>Demonstration</a:t>
            </a:r>
          </a:p>
          <a:p>
            <a:r>
              <a:rPr lang="en-US" dirty="0" smtClean="0"/>
              <a:t>Develop potential UI Mockups</a:t>
            </a:r>
          </a:p>
          <a:p>
            <a:r>
              <a:rPr lang="en-US" dirty="0" smtClean="0"/>
              <a:t>Release Strategy</a:t>
            </a:r>
          </a:p>
          <a:p>
            <a:pPr lvl="1"/>
            <a:r>
              <a:rPr lang="en-US" dirty="0" smtClean="0"/>
              <a:t>Functionality Release v1 </a:t>
            </a:r>
          </a:p>
          <a:p>
            <a:pPr lvl="1"/>
            <a:r>
              <a:rPr lang="en-US" dirty="0" smtClean="0"/>
              <a:t>Target Dates</a:t>
            </a:r>
          </a:p>
          <a:p>
            <a:pPr lvl="1"/>
            <a:r>
              <a:rPr lang="en-US" dirty="0" smtClean="0"/>
              <a:t>Documentation</a:t>
            </a:r>
          </a:p>
          <a:p>
            <a:pPr lvl="1"/>
            <a:r>
              <a:rPr lang="en-US" dirty="0" smtClean="0"/>
              <a:t>Resource Allocations</a:t>
            </a:r>
          </a:p>
          <a:p>
            <a:pPr marL="346075" lvl="1" indent="0">
              <a:buNone/>
            </a:pPr>
            <a:endParaRPr lang="en-US" dirty="0" smtClean="0"/>
          </a:p>
          <a:p>
            <a:r>
              <a:rPr lang="en-US" dirty="0" smtClean="0"/>
              <a:t>Anticipated Outcomes:</a:t>
            </a:r>
          </a:p>
          <a:p>
            <a:pPr lvl="1"/>
            <a:r>
              <a:rPr lang="en-US" dirty="0" smtClean="0"/>
              <a:t>Requirements Document</a:t>
            </a:r>
          </a:p>
          <a:p>
            <a:pPr lvl="1"/>
            <a:r>
              <a:rPr lang="en-US" dirty="0" smtClean="0"/>
              <a:t>Storyboards Designs</a:t>
            </a:r>
          </a:p>
          <a:p>
            <a:pPr lvl="1"/>
            <a:r>
              <a:rPr lang="en-US" dirty="0" smtClean="0"/>
              <a:t>Release Strategy Document</a:t>
            </a:r>
          </a:p>
          <a:p>
            <a:pPr lvl="1"/>
            <a:r>
              <a:rPr lang="en-US" dirty="0" smtClean="0"/>
              <a:t>Resource Allocation</a:t>
            </a:r>
            <a:endParaRPr lang="en-US" dirty="0"/>
          </a:p>
        </p:txBody>
      </p:sp>
      <p:pic>
        <p:nvPicPr>
          <p:cNvPr id="4" name="Picture 3" descr="MyComputerLevel.PN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2134" b="30148"/>
          <a:stretch/>
        </p:blipFill>
        <p:spPr>
          <a:xfrm>
            <a:off x="4616541" y="1167319"/>
            <a:ext cx="3525320" cy="2461552"/>
          </a:xfrm>
          <a:prstGeom prst="rect">
            <a:avLst/>
          </a:prstGeom>
        </p:spPr>
      </p:pic>
      <p:pic>
        <p:nvPicPr>
          <p:cNvPr id="5" name="Picture 4" descr="dataPacketLevel.PN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8234" b="23274"/>
          <a:stretch/>
        </p:blipFill>
        <p:spPr>
          <a:xfrm>
            <a:off x="4757574" y="2395260"/>
            <a:ext cx="3717387" cy="3093408"/>
          </a:xfrm>
          <a:prstGeom prst="rect">
            <a:avLst/>
          </a:prstGeom>
        </p:spPr>
      </p:pic>
      <p:pic>
        <p:nvPicPr>
          <p:cNvPr id="6" name="Picture 5" descr="facetValue.PNG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8620" b="4919"/>
          <a:stretch/>
        </p:blipFill>
        <p:spPr>
          <a:xfrm>
            <a:off x="6436898" y="4082479"/>
            <a:ext cx="2707102" cy="2806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314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ONEDrive High-level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smtClean="0"/>
              <a:t>Major Functionality </a:t>
            </a:r>
          </a:p>
          <a:p>
            <a:r>
              <a:rPr lang="en-US" dirty="0" smtClean="0"/>
              <a:t>Search &amp; Discovery in ONE Mercury/Web UI </a:t>
            </a:r>
          </a:p>
          <a:p>
            <a:r>
              <a:rPr lang="en-US" dirty="0" smtClean="0"/>
              <a:t>Data Package </a:t>
            </a:r>
          </a:p>
          <a:p>
            <a:r>
              <a:rPr lang="en-US" dirty="0" smtClean="0"/>
              <a:t>Folder View</a:t>
            </a:r>
          </a:p>
          <a:p>
            <a:r>
              <a:rPr lang="en-US" dirty="0" smtClean="0"/>
              <a:t>*Workspace interaction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Concept of operations </a:t>
            </a:r>
          </a:p>
          <a:p>
            <a:r>
              <a:rPr lang="en-US" dirty="0" smtClean="0"/>
              <a:t>Ties to DataONE Workspace</a:t>
            </a:r>
          </a:p>
          <a:p>
            <a:r>
              <a:rPr lang="en-US" dirty="0" smtClean="0"/>
              <a:t>Prototype in OpenSearch for Workspace/Results </a:t>
            </a:r>
          </a:p>
          <a:p>
            <a:r>
              <a:rPr lang="en-US" dirty="0" smtClean="0"/>
              <a:t>“read only” mode </a:t>
            </a:r>
          </a:p>
          <a:p>
            <a:r>
              <a:rPr lang="en-US" dirty="0" smtClean="0"/>
              <a:t>Multi-platform support</a:t>
            </a:r>
          </a:p>
          <a:p>
            <a:r>
              <a:rPr lang="en-US" dirty="0" smtClean="0"/>
              <a:t>Behaves as expected Explorer/Finder </a:t>
            </a:r>
          </a:p>
          <a:p>
            <a:r>
              <a:rPr lang="en-US" dirty="0" smtClean="0"/>
              <a:t>Relies on DataONE Index</a:t>
            </a:r>
          </a:p>
          <a:p>
            <a:r>
              <a:rPr lang="en-US" dirty="0" smtClean="0"/>
              <a:t>Requires DataONE metadata/facet improvements *</a:t>
            </a:r>
          </a:p>
          <a:p>
            <a:r>
              <a:rPr lang="en-US" dirty="0" smtClean="0"/>
              <a:t>Basic versions, ongoing development strategy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26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60642"/>
            <a:ext cx="8229600" cy="892681"/>
          </a:xfrm>
        </p:spPr>
        <p:txBody>
          <a:bodyPr/>
          <a:lstStyle/>
          <a:p>
            <a:r>
              <a:rPr lang="en-US" dirty="0" smtClean="0"/>
              <a:t>Potential Mockups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b="3234"/>
          <a:stretch/>
        </p:blipFill>
        <p:spPr>
          <a:xfrm>
            <a:off x="0" y="659319"/>
            <a:ext cx="6001594" cy="46950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8794" y="4391627"/>
            <a:ext cx="9144000" cy="220543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954419" y="5064874"/>
            <a:ext cx="1080787" cy="578892"/>
          </a:xfrm>
          <a:prstGeom prst="rect">
            <a:avLst/>
          </a:prstGeom>
          <a:noFill/>
          <a:ln>
            <a:solidFill>
              <a:srgbClr val="FF66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361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Timeframe DUG/ESIP – July 7/8</a:t>
            </a:r>
            <a:r>
              <a:rPr lang="en-US" baseline="30000" dirty="0" smtClean="0"/>
              <a:t>th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Opportunity to gather feedback</a:t>
            </a:r>
          </a:p>
          <a:p>
            <a:r>
              <a:rPr lang="en-US" dirty="0" smtClean="0"/>
              <a:t>Demonstrate “mock-ups”, “near-live” version </a:t>
            </a:r>
          </a:p>
          <a:p>
            <a:r>
              <a:rPr lang="en-US" dirty="0" smtClean="0"/>
              <a:t>Focus Feedback/Discussions on:</a:t>
            </a:r>
          </a:p>
          <a:p>
            <a:pPr lvl="1"/>
            <a:r>
              <a:rPr lang="en-US" dirty="0" smtClean="0"/>
              <a:t>Value Statements – What users see as benefits, How they would use it… (Questionnaire) </a:t>
            </a:r>
          </a:p>
          <a:p>
            <a:pPr lvl="1"/>
            <a:r>
              <a:rPr lang="en-US" dirty="0" smtClean="0"/>
              <a:t>Fits within “their” existing workflows/context</a:t>
            </a:r>
          </a:p>
          <a:p>
            <a:pPr lvl="1"/>
            <a:r>
              <a:rPr lang="en-US" dirty="0" smtClean="0"/>
              <a:t>Additional Use Cases</a:t>
            </a:r>
          </a:p>
          <a:p>
            <a:r>
              <a:rPr lang="en-US" dirty="0" smtClean="0"/>
              <a:t>Test for lightning round discussion from ESA/demo</a:t>
            </a:r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45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Timeframe – ESA August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August Release/Prototype </a:t>
            </a:r>
          </a:p>
          <a:p>
            <a:pPr lvl="1"/>
            <a:r>
              <a:rPr lang="en-US" dirty="0" smtClean="0"/>
              <a:t>Demonstrate “live” – </a:t>
            </a:r>
          </a:p>
          <a:p>
            <a:pPr lvl="2"/>
            <a:r>
              <a:rPr lang="en-US" dirty="0" smtClean="0"/>
              <a:t>Working against Test Environment</a:t>
            </a:r>
          </a:p>
          <a:p>
            <a:pPr lvl="2"/>
            <a:r>
              <a:rPr lang="en-US" dirty="0" smtClean="0"/>
              <a:t>Alpha version</a:t>
            </a:r>
          </a:p>
          <a:p>
            <a:pPr lvl="2"/>
            <a:r>
              <a:rPr lang="en-US" dirty="0" smtClean="0"/>
              <a:t>Summary Capabilities / OS Requirements Sheet</a:t>
            </a:r>
          </a:p>
          <a:p>
            <a:pPr lvl="2"/>
            <a:r>
              <a:rPr lang="en-US" dirty="0" smtClean="0"/>
              <a:t>Screen shot/cast – </a:t>
            </a:r>
            <a:r>
              <a:rPr lang="en-US" dirty="0" err="1" smtClean="0"/>
              <a:t>youtube</a:t>
            </a:r>
            <a:r>
              <a:rPr lang="en-US" dirty="0" smtClean="0"/>
              <a:t> video – linked from </a:t>
            </a:r>
            <a:r>
              <a:rPr lang="en-US" dirty="0" err="1" smtClean="0"/>
              <a:t>DataONE.org</a:t>
            </a:r>
            <a:r>
              <a:rPr lang="en-US" dirty="0" smtClean="0"/>
              <a:t> of ONEDrive. </a:t>
            </a:r>
          </a:p>
          <a:p>
            <a:pPr lvl="2"/>
            <a:r>
              <a:rPr lang="en-US" dirty="0" smtClean="0"/>
              <a:t>Feedback Questionnaire/Interview sessions at DataONE Booth </a:t>
            </a:r>
          </a:p>
          <a:p>
            <a:r>
              <a:rPr lang="en-US" dirty="0" err="1" smtClean="0"/>
              <a:t>RedMine</a:t>
            </a:r>
            <a:r>
              <a:rPr lang="en-US" dirty="0" smtClean="0"/>
              <a:t> subproject setup</a:t>
            </a:r>
          </a:p>
          <a:p>
            <a:endParaRPr lang="en-US" dirty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34701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7059"/>
            <a:ext cx="9144000" cy="89268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Timeframe – DataONE All Hands (9/30 – 10/3)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Demonstrations &amp; Feedback Gathering </a:t>
            </a:r>
          </a:p>
          <a:p>
            <a:r>
              <a:rPr lang="en-US" dirty="0" smtClean="0"/>
              <a:t>Potential beta release ONEDrive for selected users</a:t>
            </a:r>
          </a:p>
          <a:p>
            <a:r>
              <a:rPr lang="en-US" dirty="0" smtClean="0"/>
              <a:t>Potential DataONE Web UI feedback</a:t>
            </a:r>
          </a:p>
          <a:p>
            <a:r>
              <a:rPr lang="en-US" dirty="0" smtClean="0"/>
              <a:t>Potential Morpho</a:t>
            </a:r>
          </a:p>
          <a:p>
            <a:r>
              <a:rPr lang="en-US" dirty="0" smtClean="0"/>
              <a:t>Semantics Search Feedback/Demonstrations </a:t>
            </a:r>
          </a:p>
          <a:p>
            <a:r>
              <a:rPr lang="en-US" dirty="0" smtClean="0"/>
              <a:t>Future Discovery/Market Analysis</a:t>
            </a:r>
          </a:p>
          <a:p>
            <a:pPr marL="0" indent="0">
              <a:buNone/>
            </a:pPr>
            <a:endParaRPr lang="en-US" dirty="0" smtClean="0"/>
          </a:p>
          <a:p>
            <a:pPr lvl="2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6395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6908"/>
            <a:ext cx="8686800" cy="5511092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Help Menu’s/Documentation on ONE Mercury (Mary Beth, </a:t>
            </a:r>
            <a:r>
              <a:rPr lang="en-US" dirty="0" smtClean="0"/>
              <a:t>Lisa, Bruce G)</a:t>
            </a:r>
            <a:endParaRPr lang="en-US" dirty="0" smtClean="0"/>
          </a:p>
          <a:p>
            <a:r>
              <a:rPr lang="en-US" dirty="0" smtClean="0"/>
              <a:t>Final ONEDrive Requirements Document (05/15) (Dave, Mike) </a:t>
            </a:r>
          </a:p>
          <a:p>
            <a:r>
              <a:rPr lang="en-US" dirty="0"/>
              <a:t>FINAL Story Boards/UI Mockups (05/15) </a:t>
            </a:r>
            <a:r>
              <a:rPr lang="en-US" dirty="0" smtClean="0"/>
              <a:t>(Rob, Rachel, </a:t>
            </a:r>
            <a:r>
              <a:rPr lang="en-US" dirty="0" smtClean="0"/>
              <a:t>Bruce G, </a:t>
            </a:r>
            <a:r>
              <a:rPr lang="en-US" dirty="0" smtClean="0"/>
              <a:t>others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Interaction points with Search/Results </a:t>
            </a:r>
          </a:p>
          <a:p>
            <a:pPr lvl="1"/>
            <a:r>
              <a:rPr lang="en-US" dirty="0" smtClean="0"/>
              <a:t>3 Major Features of ONEDrive</a:t>
            </a:r>
          </a:p>
          <a:p>
            <a:pPr lvl="1"/>
            <a:r>
              <a:rPr lang="en-US" dirty="0" smtClean="0"/>
              <a:t>Workflow interactions between results = workspace </a:t>
            </a:r>
          </a:p>
          <a:p>
            <a:pPr lvl="1"/>
            <a:r>
              <a:rPr lang="en-US" dirty="0" smtClean="0"/>
              <a:t>Google Document to allow for other input/evolution </a:t>
            </a:r>
          </a:p>
          <a:p>
            <a:r>
              <a:rPr lang="en-US" dirty="0" smtClean="0"/>
              <a:t>Design Workspace Environment</a:t>
            </a:r>
          </a:p>
          <a:p>
            <a:r>
              <a:rPr lang="en-US" dirty="0" smtClean="0"/>
              <a:t>Questionnaire</a:t>
            </a:r>
            <a:r>
              <a:rPr lang="en-US" dirty="0"/>
              <a:t>/Interview Script for DUG/</a:t>
            </a:r>
            <a:r>
              <a:rPr lang="en-US" dirty="0" smtClean="0"/>
              <a:t>ESA (06/28) (Rachel, Mary </a:t>
            </a:r>
            <a:r>
              <a:rPr lang="en-US" dirty="0" smtClean="0"/>
              <a:t>Beth</a:t>
            </a:r>
            <a:r>
              <a:rPr lang="en-US" smtClean="0"/>
              <a:t>, Bruce G.)  </a:t>
            </a:r>
            <a:endParaRPr lang="en-US" dirty="0" smtClean="0"/>
          </a:p>
          <a:p>
            <a:r>
              <a:rPr lang="en-US" dirty="0" smtClean="0"/>
              <a:t>Testing Methodology/Approaches/Timeframe (May-July)</a:t>
            </a:r>
          </a:p>
          <a:p>
            <a:pPr lvl="1"/>
            <a:r>
              <a:rPr lang="en-US" dirty="0" smtClean="0"/>
              <a:t>Alpha Release</a:t>
            </a:r>
          </a:p>
          <a:p>
            <a:pPr lvl="1"/>
            <a:r>
              <a:rPr lang="en-US" dirty="0" smtClean="0"/>
              <a:t>Beta Testers Identified </a:t>
            </a:r>
          </a:p>
          <a:p>
            <a:pPr lvl="1"/>
            <a:r>
              <a:rPr lang="en-US" dirty="0" smtClean="0"/>
              <a:t>DUG Approach</a:t>
            </a:r>
          </a:p>
          <a:p>
            <a:pPr lvl="1"/>
            <a:endParaRPr lang="en-US" dirty="0"/>
          </a:p>
          <a:p>
            <a:r>
              <a:rPr lang="en-US" dirty="0" smtClean="0"/>
              <a:t>ONEDrive </a:t>
            </a:r>
            <a:r>
              <a:rPr lang="en-US" dirty="0"/>
              <a:t>Release </a:t>
            </a:r>
            <a:r>
              <a:rPr lang="en-US" dirty="0" smtClean="0"/>
              <a:t>Strategy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01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3351</TotalTime>
  <Words>379</Words>
  <Application>Microsoft Office PowerPoint</Application>
  <PresentationFormat>On-screen Show (4:3)</PresentationFormat>
  <Paragraphs>87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Cambria</vt:lpstr>
      <vt:lpstr>Candara</vt:lpstr>
      <vt:lpstr>Office Theme</vt:lpstr>
      <vt:lpstr>DataONE  Usability &amp; Assessment Socio-cultural Working Groups</vt:lpstr>
      <vt:lpstr>Our Primary Task Usability – ONEDrive http://epad.dataone.org/Sp13-SCUAwg-usability </vt:lpstr>
      <vt:lpstr>ONEDrive High-level </vt:lpstr>
      <vt:lpstr>Potential Mockups </vt:lpstr>
      <vt:lpstr>Timeframe DUG/ESIP – July 7/8th </vt:lpstr>
      <vt:lpstr>Timeframe – ESA August </vt:lpstr>
      <vt:lpstr>Timeframe – DataONE All Hands (9/30 – 10/3) </vt:lpstr>
      <vt:lpstr>Actions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Amber Budden</dc:creator>
  <cp:lastModifiedBy>CCI</cp:lastModifiedBy>
  <cp:revision>231</cp:revision>
  <cp:lastPrinted>2013-04-29T13:48:57Z</cp:lastPrinted>
  <dcterms:created xsi:type="dcterms:W3CDTF">2010-12-07T16:16:33Z</dcterms:created>
  <dcterms:modified xsi:type="dcterms:W3CDTF">2013-05-02T19:00:10Z</dcterms:modified>
</cp:coreProperties>
</file>