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5" r:id="rId1"/>
    <p:sldMasterId id="2147484075" r:id="rId2"/>
  </p:sldMasterIdLst>
  <p:sldIdLst>
    <p:sldId id="256" r:id="rId3"/>
    <p:sldId id="265" r:id="rId4"/>
    <p:sldId id="277" r:id="rId5"/>
    <p:sldId id="257" r:id="rId6"/>
    <p:sldId id="258" r:id="rId7"/>
    <p:sldId id="278" r:id="rId8"/>
    <p:sldId id="266" r:id="rId9"/>
    <p:sldId id="267" r:id="rId10"/>
    <p:sldId id="261" r:id="rId11"/>
    <p:sldId id="262" r:id="rId12"/>
    <p:sldId id="263" r:id="rId13"/>
    <p:sldId id="279" r:id="rId14"/>
    <p:sldId id="275" r:id="rId15"/>
    <p:sldId id="273" r:id="rId16"/>
    <p:sldId id="274" r:id="rId17"/>
    <p:sldId id="264" r:id="rId18"/>
    <p:sldId id="272" r:id="rId19"/>
    <p:sldId id="271" r:id="rId20"/>
    <p:sldId id="276" r:id="rId21"/>
    <p:sldId id="270" r:id="rId22"/>
    <p:sldId id="25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varScale="1">
        <p:scale>
          <a:sx n="70" d="100"/>
          <a:sy n="70" d="100"/>
        </p:scale>
        <p:origin x="139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E:\EMR%20Work%20Order%20trends%20July_September%20201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EMR%20Work%20Order%20trends%20July_September%2020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Work Orders 3/1-6/30</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dPt>
            <c:idx val="0"/>
            <c:invertIfNegative val="0"/>
            <c:bubble3D val="0"/>
            <c:spPr>
              <a:solidFill>
                <a:srgbClr val="002060"/>
              </a:solidFill>
            </c:spPr>
          </c:dPt>
          <c:dPt>
            <c:idx val="1"/>
            <c:invertIfNegative val="0"/>
            <c:bubble3D val="0"/>
            <c:spPr>
              <a:solidFill>
                <a:srgbClr val="002060"/>
              </a:solidFill>
            </c:spPr>
          </c:dPt>
          <c:dPt>
            <c:idx val="2"/>
            <c:invertIfNegative val="0"/>
            <c:bubble3D val="0"/>
            <c:spPr>
              <a:solidFill>
                <a:srgbClr val="002060"/>
              </a:solidFill>
            </c:spPr>
          </c:dPt>
          <c:dPt>
            <c:idx val="3"/>
            <c:invertIfNegative val="0"/>
            <c:bubble3D val="0"/>
            <c:spPr>
              <a:solidFill>
                <a:srgbClr val="FFC000"/>
              </a:solidFill>
            </c:spPr>
          </c:dPt>
          <c:dPt>
            <c:idx val="4"/>
            <c:invertIfNegative val="0"/>
            <c:bubble3D val="0"/>
            <c:spPr>
              <a:solidFill>
                <a:srgbClr val="002060"/>
              </a:solidFill>
            </c:spPr>
          </c:dPt>
          <c:dPt>
            <c:idx val="5"/>
            <c:invertIfNegative val="0"/>
            <c:bubble3D val="0"/>
            <c:spPr>
              <a:solidFill>
                <a:srgbClr val="002060"/>
              </a:solidFill>
            </c:spPr>
          </c:dPt>
          <c:dPt>
            <c:idx val="6"/>
            <c:invertIfNegative val="0"/>
            <c:bubble3D val="0"/>
            <c:spPr>
              <a:solidFill>
                <a:srgbClr val="002060"/>
              </a:solidFill>
            </c:spPr>
          </c:dPt>
          <c:dPt>
            <c:idx val="7"/>
            <c:invertIfNegative val="0"/>
            <c:bubble3D val="0"/>
            <c:spPr>
              <a:solidFill>
                <a:srgbClr val="002060"/>
              </a:solidFill>
            </c:spPr>
          </c:dPt>
          <c:dPt>
            <c:idx val="8"/>
            <c:invertIfNegative val="0"/>
            <c:bubble3D val="0"/>
            <c:spPr>
              <a:solidFill>
                <a:srgbClr val="002060"/>
              </a:solidFill>
            </c:spPr>
          </c:dPt>
          <c:dPt>
            <c:idx val="9"/>
            <c:invertIfNegative val="0"/>
            <c:bubble3D val="0"/>
            <c:spPr>
              <a:solidFill>
                <a:srgbClr val="002060"/>
              </a:solidFill>
            </c:spPr>
          </c:dPt>
          <c:dPt>
            <c:idx val="10"/>
            <c:invertIfNegative val="0"/>
            <c:bubble3D val="0"/>
            <c:spPr>
              <a:solidFill>
                <a:srgbClr val="002060"/>
              </a:solidFill>
            </c:spPr>
          </c:dPt>
          <c:dPt>
            <c:idx val="11"/>
            <c:invertIfNegative val="0"/>
            <c:bubble3D val="0"/>
            <c:spPr>
              <a:solidFill>
                <a:srgbClr val="002060"/>
              </a:solidFill>
            </c:spPr>
          </c:dPt>
          <c:dPt>
            <c:idx val="12"/>
            <c:invertIfNegative val="0"/>
            <c:bubble3D val="0"/>
            <c:spPr>
              <a:solidFill>
                <a:srgbClr val="002060"/>
              </a:solidFill>
            </c:spPr>
          </c:dPt>
          <c:dPt>
            <c:idx val="13"/>
            <c:invertIfNegative val="0"/>
            <c:bubble3D val="0"/>
            <c:spPr>
              <a:solidFill>
                <a:srgbClr val="002060"/>
              </a:solidFill>
            </c:spPr>
          </c:dPt>
          <c:dPt>
            <c:idx val="14"/>
            <c:invertIfNegative val="0"/>
            <c:bubble3D val="0"/>
            <c:spPr>
              <a:solidFill>
                <a:srgbClr val="002060"/>
              </a:solidFill>
            </c:spPr>
          </c:dPt>
          <c:dPt>
            <c:idx val="15"/>
            <c:invertIfNegative val="0"/>
            <c:bubble3D val="0"/>
            <c:spPr>
              <a:solidFill>
                <a:srgbClr val="002060"/>
              </a:solidFill>
            </c:spPr>
          </c:dPt>
          <c:dPt>
            <c:idx val="16"/>
            <c:invertIfNegative val="0"/>
            <c:bubble3D val="0"/>
            <c:spPr>
              <a:solidFill>
                <a:srgbClr val="002060"/>
              </a:solidFill>
            </c:spPr>
          </c:dPt>
          <c:cat>
            <c:strRef>
              <c:f>MarchJune!$A$1:$Q$1</c:f>
              <c:strCache>
                <c:ptCount val="17"/>
                <c:pt idx="0">
                  <c:v>SW- Other</c:v>
                </c:pt>
                <c:pt idx="1">
                  <c:v>SW- Productivity</c:v>
                </c:pt>
                <c:pt idx="2">
                  <c:v>SW- Security</c:v>
                </c:pt>
                <c:pt idx="3">
                  <c:v>SW- EMR</c:v>
                </c:pt>
                <c:pt idx="4">
                  <c:v>SW- Operating System</c:v>
                </c:pt>
                <c:pt idx="5">
                  <c:v>Consult</c:v>
                </c:pt>
                <c:pt idx="6">
                  <c:v>HW- External Part</c:v>
                </c:pt>
                <c:pt idx="7">
                  <c:v>SRV- Server</c:v>
                </c:pt>
                <c:pt idx="8">
                  <c:v>SW- VDI</c:v>
                </c:pt>
                <c:pt idx="9">
                  <c:v>HW- New Install</c:v>
                </c:pt>
                <c:pt idx="10">
                  <c:v>HW- Other</c:v>
                </c:pt>
                <c:pt idx="11">
                  <c:v>HW- Internal Part</c:v>
                </c:pt>
                <c:pt idx="12">
                  <c:v>Network</c:v>
                </c:pt>
                <c:pt idx="13">
                  <c:v>Duplicate</c:v>
                </c:pt>
                <c:pt idx="14">
                  <c:v>Non-GSM Related Issue</c:v>
                </c:pt>
                <c:pt idx="15">
                  <c:v>SW- IT Management</c:v>
                </c:pt>
                <c:pt idx="16">
                  <c:v>Web</c:v>
                </c:pt>
              </c:strCache>
            </c:strRef>
          </c:cat>
          <c:val>
            <c:numRef>
              <c:f>MarchJune!$A$2:$Q$2</c:f>
              <c:numCache>
                <c:formatCode>General</c:formatCode>
                <c:ptCount val="17"/>
                <c:pt idx="0">
                  <c:v>195</c:v>
                </c:pt>
                <c:pt idx="1">
                  <c:v>169</c:v>
                </c:pt>
                <c:pt idx="2">
                  <c:v>146</c:v>
                </c:pt>
                <c:pt idx="3">
                  <c:v>145</c:v>
                </c:pt>
                <c:pt idx="4">
                  <c:v>109</c:v>
                </c:pt>
                <c:pt idx="5">
                  <c:v>80</c:v>
                </c:pt>
                <c:pt idx="6">
                  <c:v>79</c:v>
                </c:pt>
                <c:pt idx="7">
                  <c:v>45</c:v>
                </c:pt>
                <c:pt idx="8">
                  <c:v>39</c:v>
                </c:pt>
                <c:pt idx="9">
                  <c:v>21</c:v>
                </c:pt>
                <c:pt idx="10">
                  <c:v>14</c:v>
                </c:pt>
                <c:pt idx="11">
                  <c:v>12</c:v>
                </c:pt>
                <c:pt idx="12">
                  <c:v>11</c:v>
                </c:pt>
                <c:pt idx="13">
                  <c:v>8</c:v>
                </c:pt>
                <c:pt idx="14">
                  <c:v>6</c:v>
                </c:pt>
                <c:pt idx="15">
                  <c:v>6</c:v>
                </c:pt>
                <c:pt idx="16">
                  <c:v>2</c:v>
                </c:pt>
              </c:numCache>
            </c:numRef>
          </c:val>
        </c:ser>
        <c:dLbls>
          <c:showLegendKey val="0"/>
          <c:showVal val="0"/>
          <c:showCatName val="0"/>
          <c:showSerName val="0"/>
          <c:showPercent val="0"/>
          <c:showBubbleSize val="0"/>
        </c:dLbls>
        <c:gapWidth val="150"/>
        <c:shape val="box"/>
        <c:axId val="173196576"/>
        <c:axId val="173198144"/>
        <c:axId val="0"/>
      </c:bar3DChart>
      <c:catAx>
        <c:axId val="173196576"/>
        <c:scaling>
          <c:orientation val="minMax"/>
        </c:scaling>
        <c:delete val="0"/>
        <c:axPos val="b"/>
        <c:numFmt formatCode="General" sourceLinked="0"/>
        <c:majorTickMark val="out"/>
        <c:minorTickMark val="none"/>
        <c:tickLblPos val="nextTo"/>
        <c:crossAx val="173198144"/>
        <c:crosses val="autoZero"/>
        <c:auto val="1"/>
        <c:lblAlgn val="ctr"/>
        <c:lblOffset val="100"/>
        <c:noMultiLvlLbl val="0"/>
      </c:catAx>
      <c:valAx>
        <c:axId val="173198144"/>
        <c:scaling>
          <c:orientation val="minMax"/>
        </c:scaling>
        <c:delete val="0"/>
        <c:axPos val="l"/>
        <c:majorGridlines/>
        <c:numFmt formatCode="General" sourceLinked="1"/>
        <c:majorTickMark val="out"/>
        <c:minorTickMark val="none"/>
        <c:tickLblPos val="nextTo"/>
        <c:crossAx val="17319657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pPr>
            <a:r>
              <a:rPr lang="en-US"/>
              <a:t>Work Orders 7/1-9/24</a:t>
            </a:r>
          </a:p>
        </c:rich>
      </c:tx>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9.5347900789509749E-2"/>
          <c:y val="0.11810251054378124"/>
          <c:w val="0.71640239775222903"/>
          <c:h val="0.64652496306814111"/>
        </c:manualLayout>
      </c:layout>
      <c:bar3DChart>
        <c:barDir val="col"/>
        <c:grouping val="clustered"/>
        <c:varyColors val="0"/>
        <c:ser>
          <c:idx val="0"/>
          <c:order val="0"/>
          <c:invertIfNegative val="0"/>
          <c:dPt>
            <c:idx val="0"/>
            <c:invertIfNegative val="0"/>
            <c:bubble3D val="0"/>
            <c:spPr>
              <a:solidFill>
                <a:srgbClr val="FFC000"/>
              </a:solidFill>
            </c:spPr>
          </c:dPt>
          <c:dPt>
            <c:idx val="1"/>
            <c:invertIfNegative val="0"/>
            <c:bubble3D val="0"/>
            <c:spPr>
              <a:solidFill>
                <a:srgbClr val="002060"/>
              </a:solidFill>
            </c:spPr>
          </c:dPt>
          <c:dPt>
            <c:idx val="2"/>
            <c:invertIfNegative val="0"/>
            <c:bubble3D val="0"/>
            <c:spPr>
              <a:solidFill>
                <a:srgbClr val="002060"/>
              </a:solidFill>
            </c:spPr>
          </c:dPt>
          <c:dPt>
            <c:idx val="3"/>
            <c:invertIfNegative val="0"/>
            <c:bubble3D val="0"/>
            <c:spPr>
              <a:solidFill>
                <a:srgbClr val="002060"/>
              </a:solidFill>
            </c:spPr>
          </c:dPt>
          <c:dPt>
            <c:idx val="4"/>
            <c:invertIfNegative val="0"/>
            <c:bubble3D val="0"/>
            <c:spPr>
              <a:solidFill>
                <a:srgbClr val="002060"/>
              </a:solidFill>
            </c:spPr>
          </c:dPt>
          <c:dPt>
            <c:idx val="5"/>
            <c:invertIfNegative val="0"/>
            <c:bubble3D val="0"/>
            <c:spPr>
              <a:solidFill>
                <a:srgbClr val="002060"/>
              </a:solidFill>
            </c:spPr>
          </c:dPt>
          <c:dPt>
            <c:idx val="6"/>
            <c:invertIfNegative val="0"/>
            <c:bubble3D val="0"/>
            <c:spPr>
              <a:solidFill>
                <a:srgbClr val="002060"/>
              </a:solidFill>
            </c:spPr>
          </c:dPt>
          <c:dPt>
            <c:idx val="7"/>
            <c:invertIfNegative val="0"/>
            <c:bubble3D val="0"/>
            <c:spPr>
              <a:solidFill>
                <a:srgbClr val="002060"/>
              </a:solidFill>
            </c:spPr>
          </c:dPt>
          <c:dPt>
            <c:idx val="8"/>
            <c:invertIfNegative val="0"/>
            <c:bubble3D val="0"/>
            <c:spPr>
              <a:solidFill>
                <a:srgbClr val="002060"/>
              </a:solidFill>
            </c:spPr>
          </c:dPt>
          <c:dPt>
            <c:idx val="9"/>
            <c:invertIfNegative val="0"/>
            <c:bubble3D val="0"/>
            <c:spPr>
              <a:solidFill>
                <a:srgbClr val="002060"/>
              </a:solidFill>
            </c:spPr>
          </c:dPt>
          <c:dPt>
            <c:idx val="10"/>
            <c:invertIfNegative val="0"/>
            <c:bubble3D val="0"/>
            <c:spPr>
              <a:solidFill>
                <a:srgbClr val="002060"/>
              </a:solidFill>
            </c:spPr>
          </c:dPt>
          <c:dPt>
            <c:idx val="11"/>
            <c:invertIfNegative val="0"/>
            <c:bubble3D val="0"/>
            <c:spPr>
              <a:solidFill>
                <a:srgbClr val="002060"/>
              </a:solidFill>
            </c:spPr>
          </c:dPt>
          <c:dPt>
            <c:idx val="12"/>
            <c:invertIfNegative val="0"/>
            <c:bubble3D val="0"/>
            <c:spPr>
              <a:solidFill>
                <a:srgbClr val="002060"/>
              </a:solidFill>
            </c:spPr>
          </c:dPt>
          <c:dPt>
            <c:idx val="13"/>
            <c:invertIfNegative val="0"/>
            <c:bubble3D val="0"/>
            <c:spPr>
              <a:solidFill>
                <a:srgbClr val="002060"/>
              </a:solidFill>
            </c:spPr>
          </c:dPt>
          <c:dPt>
            <c:idx val="14"/>
            <c:invertIfNegative val="0"/>
            <c:bubble3D val="0"/>
            <c:spPr>
              <a:solidFill>
                <a:srgbClr val="002060"/>
              </a:solidFill>
            </c:spPr>
          </c:dPt>
          <c:cat>
            <c:strRef>
              <c:f>JulySeptember!$A$1:$O$1</c:f>
              <c:strCache>
                <c:ptCount val="15"/>
                <c:pt idx="0">
                  <c:v>SW -EMR Systems</c:v>
                </c:pt>
                <c:pt idx="1">
                  <c:v>SW- Other</c:v>
                </c:pt>
                <c:pt idx="2">
                  <c:v>SW- Security</c:v>
                </c:pt>
                <c:pt idx="3">
                  <c:v>SW- Operating System</c:v>
                </c:pt>
                <c:pt idx="4">
                  <c:v>Consult</c:v>
                </c:pt>
                <c:pt idx="5">
                  <c:v>SW- Productivity</c:v>
                </c:pt>
                <c:pt idx="6">
                  <c:v>HW- External Part</c:v>
                </c:pt>
                <c:pt idx="7">
                  <c:v>HW- Other</c:v>
                </c:pt>
                <c:pt idx="8">
                  <c:v>HW- New Install</c:v>
                </c:pt>
                <c:pt idx="9">
                  <c:v>SW- VDI</c:v>
                </c:pt>
                <c:pt idx="10">
                  <c:v>SRV- Server</c:v>
                </c:pt>
                <c:pt idx="11">
                  <c:v>HW- Internal Part</c:v>
                </c:pt>
                <c:pt idx="12">
                  <c:v>Network</c:v>
                </c:pt>
                <c:pt idx="13">
                  <c:v>SW- IT Management</c:v>
                </c:pt>
                <c:pt idx="14">
                  <c:v>Web</c:v>
                </c:pt>
              </c:strCache>
            </c:strRef>
          </c:cat>
          <c:val>
            <c:numRef>
              <c:f>JulySeptember!$A$2:$O$2</c:f>
              <c:numCache>
                <c:formatCode>General</c:formatCode>
                <c:ptCount val="15"/>
                <c:pt idx="0">
                  <c:v>146</c:v>
                </c:pt>
                <c:pt idx="1">
                  <c:v>120</c:v>
                </c:pt>
                <c:pt idx="2">
                  <c:v>106</c:v>
                </c:pt>
                <c:pt idx="3">
                  <c:v>97</c:v>
                </c:pt>
                <c:pt idx="4">
                  <c:v>72</c:v>
                </c:pt>
                <c:pt idx="5">
                  <c:v>71</c:v>
                </c:pt>
                <c:pt idx="6">
                  <c:v>66</c:v>
                </c:pt>
                <c:pt idx="7">
                  <c:v>57</c:v>
                </c:pt>
                <c:pt idx="8">
                  <c:v>48</c:v>
                </c:pt>
                <c:pt idx="9">
                  <c:v>40</c:v>
                </c:pt>
                <c:pt idx="10">
                  <c:v>25</c:v>
                </c:pt>
                <c:pt idx="11">
                  <c:v>13</c:v>
                </c:pt>
                <c:pt idx="12">
                  <c:v>10</c:v>
                </c:pt>
                <c:pt idx="13">
                  <c:v>7</c:v>
                </c:pt>
                <c:pt idx="14">
                  <c:v>1</c:v>
                </c:pt>
              </c:numCache>
            </c:numRef>
          </c:val>
        </c:ser>
        <c:dLbls>
          <c:showLegendKey val="0"/>
          <c:showVal val="0"/>
          <c:showCatName val="0"/>
          <c:showSerName val="0"/>
          <c:showPercent val="0"/>
          <c:showBubbleSize val="0"/>
        </c:dLbls>
        <c:gapWidth val="150"/>
        <c:shape val="box"/>
        <c:axId val="173197360"/>
        <c:axId val="173197752"/>
        <c:axId val="0"/>
      </c:bar3DChart>
      <c:catAx>
        <c:axId val="173197360"/>
        <c:scaling>
          <c:orientation val="minMax"/>
        </c:scaling>
        <c:delete val="0"/>
        <c:axPos val="b"/>
        <c:numFmt formatCode="General" sourceLinked="0"/>
        <c:majorTickMark val="out"/>
        <c:minorTickMark val="none"/>
        <c:tickLblPos val="nextTo"/>
        <c:crossAx val="173197752"/>
        <c:crosses val="autoZero"/>
        <c:auto val="1"/>
        <c:lblAlgn val="ctr"/>
        <c:lblOffset val="100"/>
        <c:noMultiLvlLbl val="0"/>
      </c:catAx>
      <c:valAx>
        <c:axId val="173197752"/>
        <c:scaling>
          <c:orientation val="minMax"/>
        </c:scaling>
        <c:delete val="0"/>
        <c:axPos val="l"/>
        <c:majorGridlines/>
        <c:numFmt formatCode="General" sourceLinked="1"/>
        <c:majorTickMark val="out"/>
        <c:minorTickMark val="none"/>
        <c:tickLblPos val="nextTo"/>
        <c:crossAx val="173197360"/>
        <c:crosses val="autoZero"/>
        <c:crossBetween val="between"/>
      </c:valAx>
    </c:plotArea>
    <c:legend>
      <c:legendPos val="r"/>
      <c:layout>
        <c:manualLayout>
          <c:xMode val="edge"/>
          <c:yMode val="edge"/>
          <c:x val="0.80702083369787103"/>
          <c:y val="9.8762244883323965E-3"/>
          <c:w val="0.18117975809974401"/>
          <c:h val="0.98024726417394548"/>
        </c:manualLayout>
      </c:layout>
      <c:overlay val="0"/>
    </c:legend>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1100830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1627091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885304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1EF692-1097-49CE-94D1-2AC444DC1B3D}" type="datetimeFigureOut">
              <a:rPr lang="en-US" smtClean="0"/>
              <a:t>12/10/2014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1900961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33845" y="2507551"/>
            <a:ext cx="3867150"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7551"/>
            <a:ext cx="3886201"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1EF692-1097-49CE-94D1-2AC444DC1B3D}" type="datetimeFigureOut">
              <a:rPr lang="en-US" smtClean="0"/>
              <a:t>12/10/2014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5A9D29-F0AC-4BDC-8627-F4E84D16320C}"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4248935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41EF692-1097-49CE-94D1-2AC444DC1B3D}" type="datetimeFigureOut">
              <a:rPr lang="en-US" smtClean="0"/>
              <a:t>12/10/2014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5A9D29-F0AC-4BDC-8627-F4E84D16320C}"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75052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1EF692-1097-49CE-94D1-2AC444DC1B3D}" type="datetimeFigureOut">
              <a:rPr lang="en-US" smtClean="0"/>
              <a:t>12/10/2014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226319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EF692-1097-49CE-94D1-2AC444DC1B3D}" type="datetimeFigureOut">
              <a:rPr lang="en-US" smtClean="0"/>
              <a:t>12/10/2014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470742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EF692-1097-49CE-94D1-2AC444DC1B3D}" type="datetimeFigureOut">
              <a:rPr lang="en-US" smtClean="0"/>
              <a:t>12/10/2014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2080374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3237085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1588565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2716704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36481759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1665368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1EF692-1097-49CE-94D1-2AC444DC1B3D}" type="datetimeFigureOut">
              <a:rPr lang="en-US" smtClean="0"/>
              <a:t>12/10/2014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3297790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1EF692-1097-49CE-94D1-2AC444DC1B3D}" type="datetimeFigureOut">
              <a:rPr lang="en-US" smtClean="0"/>
              <a:t>12/10/2014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1461336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1EF692-1097-49CE-94D1-2AC444DC1B3D}" type="datetimeFigureOut">
              <a:rPr lang="en-US" smtClean="0"/>
              <a:t>12/10/2014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112861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1EF692-1097-49CE-94D1-2AC444DC1B3D}" type="datetimeFigureOut">
              <a:rPr lang="en-US" smtClean="0"/>
              <a:t>12/10/2014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34437222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EF692-1097-49CE-94D1-2AC444DC1B3D}" type="datetimeFigureOut">
              <a:rPr lang="en-US" smtClean="0"/>
              <a:t>12/10/2014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2690448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EF692-1097-49CE-94D1-2AC444DC1B3D}" type="datetimeFigureOut">
              <a:rPr lang="en-US" smtClean="0"/>
              <a:t>12/10/2014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3524187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17729671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196455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2165919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179880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26166775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40000189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1EF692-1097-49CE-94D1-2AC444DC1B3D}" type="datetimeFigureOut">
              <a:rPr lang="en-US" smtClean="0"/>
              <a:t>12/10/2014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5A9D29-F0AC-4BDC-8627-F4E84D16320C}" type="slidenum">
              <a:rPr lang="en-US" smtClean="0"/>
              <a:t>‹#›</a:t>
            </a:fld>
            <a:endParaRPr lang="en-US"/>
          </a:p>
        </p:txBody>
      </p:sp>
    </p:spTree>
    <p:extLst>
      <p:ext uri="{BB962C8B-B14F-4D97-AF65-F5344CB8AC3E}">
        <p14:creationId xmlns:p14="http://schemas.microsoft.com/office/powerpoint/2010/main" val="2322146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E41EF692-1097-49CE-94D1-2AC444DC1B3D}" type="datetimeFigureOut">
              <a:rPr lang="en-US" smtClean="0"/>
              <a:t>12/10/2014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DD5A9D29-F0AC-4BDC-8627-F4E84D16320C}" type="slidenum">
              <a:rPr lang="en-US" smtClean="0"/>
              <a:t>‹#›</a:t>
            </a:fld>
            <a:endParaRPr lang="en-US"/>
          </a:p>
        </p:txBody>
      </p:sp>
    </p:spTree>
    <p:extLst>
      <p:ext uri="{BB962C8B-B14F-4D97-AF65-F5344CB8AC3E}">
        <p14:creationId xmlns:p14="http://schemas.microsoft.com/office/powerpoint/2010/main" val="737460409"/>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41EF692-1097-49CE-94D1-2AC444DC1B3D}" type="datetimeFigureOut">
              <a:rPr lang="en-US" smtClean="0"/>
              <a:t>12/10/2014</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D5A9D29-F0AC-4BDC-8627-F4E84D16320C}" type="slidenum">
              <a:rPr lang="en-US" smtClean="0"/>
              <a:t>‹#›</a:t>
            </a:fld>
            <a:endParaRPr lang="en-US"/>
          </a:p>
        </p:txBody>
      </p:sp>
    </p:spTree>
    <p:extLst>
      <p:ext uri="{BB962C8B-B14F-4D97-AF65-F5344CB8AC3E}">
        <p14:creationId xmlns:p14="http://schemas.microsoft.com/office/powerpoint/2010/main" val="2080661555"/>
      </p:ext>
    </p:extLst>
  </p:cSld>
  <p:clrMap bg1="lt1" tx1="dk1" bg2="lt2" tx2="dk2" accent1="accent1" accent2="accent2" accent3="accent3" accent4="accent4" accent5="accent5" accent6="accent6" hlink="hlink" folHlink="folHlink"/>
  <p:sldLayoutIdLst>
    <p:sldLayoutId id="2147484076" r:id="rId1"/>
    <p:sldLayoutId id="2147484077" r:id="rId2"/>
    <p:sldLayoutId id="2147484078" r:id="rId3"/>
    <p:sldLayoutId id="2147484079" r:id="rId4"/>
    <p:sldLayoutId id="2147484080" r:id="rId5"/>
    <p:sldLayoutId id="2147484081" r:id="rId6"/>
    <p:sldLayoutId id="2147484082" r:id="rId7"/>
    <p:sldLayoutId id="2147484083" r:id="rId8"/>
    <p:sldLayoutId id="2147484084" r:id="rId9"/>
    <p:sldLayoutId id="2147484085" r:id="rId10"/>
    <p:sldLayoutId id="2147484086" r:id="rId11"/>
    <p:sldLayoutId id="2147484087" r:id="rId12"/>
    <p:sldLayoutId id="2147484088" r:id="rId13"/>
    <p:sldLayoutId id="2147484089" r:id="rId14"/>
    <p:sldLayoutId id="2147484090" r:id="rId15"/>
    <p:sldLayoutId id="2147484091"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1828799"/>
          </a:xfrm>
        </p:spPr>
        <p:txBody>
          <a:bodyPr>
            <a:noAutofit/>
          </a:bodyPr>
          <a:lstStyle/>
          <a:p>
            <a:r>
              <a:rPr lang="en-US" sz="4400" dirty="0" smtClean="0"/>
              <a:t>EMR Optimization in a Medical Clinic Environment: An Analysis of IT Support</a:t>
            </a:r>
            <a:endParaRPr lang="en-US" sz="4400" dirty="0"/>
          </a:p>
        </p:txBody>
      </p:sp>
      <p:sp>
        <p:nvSpPr>
          <p:cNvPr id="3" name="Subtitle 2"/>
          <p:cNvSpPr>
            <a:spLocks noGrp="1"/>
          </p:cNvSpPr>
          <p:nvPr>
            <p:ph type="subTitle" idx="1"/>
          </p:nvPr>
        </p:nvSpPr>
        <p:spPr>
          <a:xfrm>
            <a:off x="1921934" y="3810000"/>
            <a:ext cx="5308866" cy="1377651"/>
          </a:xfrm>
        </p:spPr>
        <p:txBody>
          <a:bodyPr>
            <a:normAutofit/>
          </a:bodyPr>
          <a:lstStyle/>
          <a:p>
            <a:r>
              <a:rPr lang="en-US" dirty="0" smtClean="0"/>
              <a:t>By Lydia Maples</a:t>
            </a:r>
          </a:p>
          <a:p>
            <a:r>
              <a:rPr lang="en-US" dirty="0" smtClean="0"/>
              <a:t>Senior Thesis </a:t>
            </a:r>
          </a:p>
          <a:p>
            <a:r>
              <a:rPr lang="en-US" dirty="0" smtClean="0"/>
              <a:t>Fall 2014</a:t>
            </a:r>
          </a:p>
          <a:p>
            <a:endParaRPr lang="en-US" dirty="0"/>
          </a:p>
        </p:txBody>
      </p:sp>
    </p:spTree>
    <p:extLst>
      <p:ext uri="{BB962C8B-B14F-4D97-AF65-F5344CB8AC3E}">
        <p14:creationId xmlns:p14="http://schemas.microsoft.com/office/powerpoint/2010/main" val="874074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Electronic Medical Records </a:t>
            </a:r>
            <a:endParaRPr lang="en-US" dirty="0"/>
          </a:p>
        </p:txBody>
      </p:sp>
      <p:sp>
        <p:nvSpPr>
          <p:cNvPr id="3" name="Content Placeholder 2"/>
          <p:cNvSpPr>
            <a:spLocks noGrp="1"/>
          </p:cNvSpPr>
          <p:nvPr>
            <p:ph idx="1"/>
          </p:nvPr>
        </p:nvSpPr>
        <p:spPr>
          <a:xfrm>
            <a:off x="827700" y="2052925"/>
            <a:ext cx="6711654" cy="4271675"/>
          </a:xfrm>
        </p:spPr>
        <p:txBody>
          <a:bodyPr/>
          <a:lstStyle/>
          <a:p>
            <a:pPr marL="0" indent="0">
              <a:buNone/>
            </a:pPr>
            <a:r>
              <a:rPr lang="en-US" dirty="0" smtClean="0"/>
              <a:t>The Electronic Medical Records System (EMR) is used by health care facilities to maintain electronic records on all of their patients.  The system keeps track of everything from family medical history to potential interactions between the different types of medications the patient is taking.</a:t>
            </a:r>
            <a:endParaRPr lang="en-US" dirty="0"/>
          </a:p>
        </p:txBody>
      </p:sp>
    </p:spTree>
    <p:extLst>
      <p:ext uri="{BB962C8B-B14F-4D97-AF65-F5344CB8AC3E}">
        <p14:creationId xmlns:p14="http://schemas.microsoft.com/office/powerpoint/2010/main" val="2988931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Meaningful Use</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In order to improve patient care through the use of EMR systems, the government provides financial incentives to meet Meaningful Use guidelines</a:t>
            </a:r>
            <a:r>
              <a:rPr lang="en-US" dirty="0" smtClean="0"/>
              <a:t>.</a:t>
            </a:r>
          </a:p>
          <a:p>
            <a:pPr marL="0" indent="0">
              <a:buNone/>
            </a:pPr>
            <a:endParaRPr lang="en-US" dirty="0"/>
          </a:p>
          <a:p>
            <a:pPr marL="0" indent="0">
              <a:buNone/>
            </a:pPr>
            <a:r>
              <a:rPr lang="en-US" dirty="0" smtClean="0"/>
              <a:t>Meaningful Use is using an EMR system to improve quality, safety, and efficiency of healthcare. The goals of meaningful use are improving patient care and public health.</a:t>
            </a:r>
            <a:endParaRPr lang="en-US" dirty="0"/>
          </a:p>
          <a:p>
            <a:pPr marL="0" indent="0">
              <a:buNone/>
            </a:pPr>
            <a:endParaRPr lang="en-US" dirty="0" smtClean="0"/>
          </a:p>
          <a:p>
            <a:pPr marL="0" indent="0">
              <a:buNone/>
            </a:pPr>
            <a:r>
              <a:rPr lang="en-US" dirty="0" smtClean="0"/>
              <a:t>Meaningful Use requirements </a:t>
            </a:r>
            <a:r>
              <a:rPr lang="en-US" dirty="0" smtClean="0"/>
              <a:t>include </a:t>
            </a:r>
            <a:r>
              <a:rPr lang="en-US" dirty="0" smtClean="0"/>
              <a:t>maintaining an active medication list, protecting electronic </a:t>
            </a:r>
            <a:r>
              <a:rPr lang="en-US" dirty="0"/>
              <a:t>health </a:t>
            </a:r>
            <a:r>
              <a:rPr lang="en-US" dirty="0" smtClean="0"/>
              <a:t>information, implementing </a:t>
            </a:r>
            <a:r>
              <a:rPr lang="en-US" dirty="0"/>
              <a:t>drug-drug and drug-allergy interaction </a:t>
            </a:r>
            <a:r>
              <a:rPr lang="en-US" dirty="0" smtClean="0"/>
              <a:t>checks, and several other objectives.</a:t>
            </a:r>
            <a:endParaRPr lang="en-US" dirty="0"/>
          </a:p>
        </p:txBody>
      </p:sp>
    </p:spTree>
    <p:extLst>
      <p:ext uri="{BB962C8B-B14F-4D97-AF65-F5344CB8AC3E}">
        <p14:creationId xmlns:p14="http://schemas.microsoft.com/office/powerpoint/2010/main" val="1932418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827700" y="2052925"/>
            <a:ext cx="6711654" cy="1985675"/>
          </a:xfrm>
        </p:spPr>
        <p:txBody>
          <a:bodyPr>
            <a:normAutofit/>
          </a:bodyPr>
          <a:lstStyle/>
          <a:p>
            <a:pPr marL="0" indent="0">
              <a:buNone/>
            </a:pPr>
            <a:r>
              <a:rPr lang="en-US" dirty="0" smtClean="0"/>
              <a:t>The Southeastern Medical School (SMS) currently owns three clinics.</a:t>
            </a:r>
          </a:p>
          <a:p>
            <a:pPr lvl="1"/>
            <a:r>
              <a:rPr lang="en-US" dirty="0" smtClean="0"/>
              <a:t>Acute Care Clinic</a:t>
            </a:r>
          </a:p>
          <a:p>
            <a:pPr lvl="1"/>
            <a:r>
              <a:rPr lang="en-US" dirty="0" smtClean="0"/>
              <a:t>Women and Children Clinic</a:t>
            </a:r>
          </a:p>
          <a:p>
            <a:pPr lvl="1"/>
            <a:r>
              <a:rPr lang="en-US" dirty="0" smtClean="0"/>
              <a:t>University Medicine Clinic</a:t>
            </a:r>
          </a:p>
          <a:p>
            <a:pPr marL="457200" lvl="1" indent="0">
              <a:buNone/>
            </a:pPr>
            <a:endParaRPr lang="en-US" dirty="0" smtClean="0"/>
          </a:p>
        </p:txBody>
      </p:sp>
    </p:spTree>
    <p:extLst>
      <p:ext uri="{BB962C8B-B14F-4D97-AF65-F5344CB8AC3E}">
        <p14:creationId xmlns:p14="http://schemas.microsoft.com/office/powerpoint/2010/main" val="1874251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Each of these clinics uses an EMR system to track patient information.</a:t>
            </a:r>
          </a:p>
          <a:p>
            <a:r>
              <a:rPr lang="en-US" dirty="0" smtClean="0"/>
              <a:t>The goal of the </a:t>
            </a:r>
            <a:r>
              <a:rPr lang="en-US" dirty="0" smtClean="0"/>
              <a:t>EMR system</a:t>
            </a:r>
            <a:r>
              <a:rPr lang="en-US" dirty="0" smtClean="0"/>
              <a:t> </a:t>
            </a:r>
            <a:r>
              <a:rPr lang="en-US" dirty="0" smtClean="0"/>
              <a:t>is </a:t>
            </a:r>
            <a:r>
              <a:rPr lang="en-US" dirty="0" smtClean="0"/>
              <a:t>to </a:t>
            </a:r>
            <a:r>
              <a:rPr lang="en-US" dirty="0" smtClean="0"/>
              <a:t>achieve Meaningful Use requirements and receive funds through this program. </a:t>
            </a:r>
          </a:p>
          <a:p>
            <a:r>
              <a:rPr lang="en-US" dirty="0" smtClean="0"/>
              <a:t>These clinics receive </a:t>
            </a:r>
            <a:r>
              <a:rPr lang="en-US" dirty="0" smtClean="0"/>
              <a:t>technical support </a:t>
            </a:r>
            <a:r>
              <a:rPr lang="en-US" dirty="0" smtClean="0"/>
              <a:t>from the Southeastern Medical School’s Information Technology (IT) Department.</a:t>
            </a:r>
          </a:p>
          <a:p>
            <a:r>
              <a:rPr lang="en-US" dirty="0" smtClean="0"/>
              <a:t>The Server Manager for the IT department currently provides the majority of the technical support for EMR-related issues.</a:t>
            </a:r>
          </a:p>
        </p:txBody>
      </p:sp>
    </p:spTree>
    <p:extLst>
      <p:ext uri="{BB962C8B-B14F-4D97-AF65-F5344CB8AC3E}">
        <p14:creationId xmlns:p14="http://schemas.microsoft.com/office/powerpoint/2010/main" val="2155430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Content Placeholder 2"/>
          <p:cNvSpPr>
            <a:spLocks noGrp="1"/>
          </p:cNvSpPr>
          <p:nvPr>
            <p:ph idx="1"/>
          </p:nvPr>
        </p:nvSpPr>
        <p:spPr/>
        <p:txBody>
          <a:bodyPr/>
          <a:lstStyle/>
          <a:p>
            <a:r>
              <a:rPr lang="en-US" dirty="0" smtClean="0"/>
              <a:t>With the recent updates to the EMR system, the work load for the IT department has increased dramatically.</a:t>
            </a:r>
          </a:p>
          <a:p>
            <a:r>
              <a:rPr lang="en-US" dirty="0" smtClean="0"/>
              <a:t>These updates occur frequently and require ongoing IT support.  The updates are improvements to the EMR system that allow healthcare professionals to provide better care to their patients.</a:t>
            </a:r>
          </a:p>
          <a:p>
            <a:r>
              <a:rPr lang="en-US" dirty="0" smtClean="0"/>
              <a:t>The following slides will show the increase in the work as well as the solution to alleviate the strain on the work load of the IT department. </a:t>
            </a:r>
            <a:endParaRPr lang="en-US" dirty="0"/>
          </a:p>
        </p:txBody>
      </p:sp>
    </p:spTree>
    <p:extLst>
      <p:ext uri="{BB962C8B-B14F-4D97-AF65-F5344CB8AC3E}">
        <p14:creationId xmlns:p14="http://schemas.microsoft.com/office/powerpoint/2010/main" val="2432566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3881009928"/>
              </p:ext>
            </p:extLst>
          </p:nvPr>
        </p:nvGraphicFramePr>
        <p:xfrm>
          <a:off x="228600" y="1690689"/>
          <a:ext cx="8635905" cy="499621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457200" y="533400"/>
            <a:ext cx="8458200" cy="646331"/>
          </a:xfrm>
          <a:prstGeom prst="rect">
            <a:avLst/>
          </a:prstGeom>
          <a:noFill/>
        </p:spPr>
        <p:txBody>
          <a:bodyPr wrap="square" rtlCol="0">
            <a:spAutoFit/>
          </a:bodyPr>
          <a:lstStyle/>
          <a:p>
            <a:r>
              <a:rPr lang="en-US" dirty="0" smtClean="0"/>
              <a:t>From </a:t>
            </a:r>
            <a:r>
              <a:rPr lang="en-US" dirty="0" smtClean="0"/>
              <a:t>March 2014 </a:t>
            </a:r>
            <a:r>
              <a:rPr lang="en-US" dirty="0" smtClean="0"/>
              <a:t>to </a:t>
            </a:r>
            <a:r>
              <a:rPr lang="en-US" dirty="0" smtClean="0"/>
              <a:t>June 2014, </a:t>
            </a:r>
            <a:r>
              <a:rPr lang="en-US" dirty="0" smtClean="0"/>
              <a:t>EMR work orders represented the fourth highest support request made to the IT department.</a:t>
            </a:r>
            <a:endParaRPr lang="en-US" dirty="0"/>
          </a:p>
        </p:txBody>
      </p:sp>
    </p:spTree>
    <p:extLst>
      <p:ext uri="{BB962C8B-B14F-4D97-AF65-F5344CB8AC3E}">
        <p14:creationId xmlns:p14="http://schemas.microsoft.com/office/powerpoint/2010/main" val="890842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3605670816"/>
              </p:ext>
            </p:extLst>
          </p:nvPr>
        </p:nvGraphicFramePr>
        <p:xfrm>
          <a:off x="114869" y="1904715"/>
          <a:ext cx="8534400" cy="4933951"/>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09600" y="381000"/>
            <a:ext cx="8077200" cy="646331"/>
          </a:xfrm>
          <a:prstGeom prst="rect">
            <a:avLst/>
          </a:prstGeom>
          <a:noFill/>
        </p:spPr>
        <p:txBody>
          <a:bodyPr wrap="square" rtlCol="0">
            <a:spAutoFit/>
          </a:bodyPr>
          <a:lstStyle/>
          <a:p>
            <a:r>
              <a:rPr lang="en-US" dirty="0" smtClean="0"/>
              <a:t>In </a:t>
            </a:r>
            <a:r>
              <a:rPr lang="en-US" dirty="0" smtClean="0"/>
              <a:t>July 2014 </a:t>
            </a:r>
            <a:r>
              <a:rPr lang="en-US" dirty="0" smtClean="0"/>
              <a:t>there was an update to the EMR system, this update has required a significant increase in IT support.</a:t>
            </a:r>
            <a:endParaRPr lang="en-US" dirty="0"/>
          </a:p>
        </p:txBody>
      </p:sp>
    </p:spTree>
    <p:extLst>
      <p:ext uri="{BB962C8B-B14F-4D97-AF65-F5344CB8AC3E}">
        <p14:creationId xmlns:p14="http://schemas.microsoft.com/office/powerpoint/2010/main" val="2610222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627965"/>
            <a:ext cx="8382000" cy="923330"/>
          </a:xfrm>
          <a:prstGeom prst="rect">
            <a:avLst/>
          </a:prstGeom>
          <a:noFill/>
        </p:spPr>
        <p:txBody>
          <a:bodyPr wrap="square" rtlCol="0">
            <a:spAutoFit/>
          </a:bodyPr>
          <a:lstStyle/>
          <a:p>
            <a:r>
              <a:rPr lang="en-US" dirty="0" smtClean="0"/>
              <a:t>The blue highlighted work orders represent a typical </a:t>
            </a:r>
            <a:r>
              <a:rPr lang="en-US" dirty="0" smtClean="0"/>
              <a:t>day, after the recent </a:t>
            </a:r>
            <a:r>
              <a:rPr lang="en-US" dirty="0" smtClean="0"/>
              <a:t>EMR upgrade,</a:t>
            </a:r>
            <a:r>
              <a:rPr lang="en-US" dirty="0" smtClean="0"/>
              <a:t> </a:t>
            </a:r>
            <a:r>
              <a:rPr lang="en-US" dirty="0" smtClean="0"/>
              <a:t>for the server manager.  There are 19 total work orders in this sample.</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8800"/>
            <a:ext cx="9144000" cy="3940935"/>
          </a:xfrm>
          <a:prstGeom prst="rect">
            <a:avLst/>
          </a:prstGeom>
        </p:spPr>
      </p:pic>
    </p:spTree>
    <p:extLst>
      <p:ext uri="{BB962C8B-B14F-4D97-AF65-F5344CB8AC3E}">
        <p14:creationId xmlns:p14="http://schemas.microsoft.com/office/powerpoint/2010/main" val="1931488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304800"/>
            <a:ext cx="8610600" cy="646331"/>
          </a:xfrm>
          <a:prstGeom prst="rect">
            <a:avLst/>
          </a:prstGeom>
          <a:noFill/>
        </p:spPr>
        <p:txBody>
          <a:bodyPr wrap="square" rtlCol="0">
            <a:spAutoFit/>
          </a:bodyPr>
          <a:lstStyle/>
          <a:p>
            <a:r>
              <a:rPr lang="en-US" dirty="0" smtClean="0"/>
              <a:t>Of the 19 work orders handled by the server manager, 15 are related to the EMR system</a:t>
            </a:r>
            <a:r>
              <a:rPr lang="en-US" dirty="0" smtClean="0"/>
              <a:t>.  Of the 15, 7 are not routine but related to the new upgrade.</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0200"/>
            <a:ext cx="9144000" cy="3898142"/>
          </a:xfrm>
          <a:prstGeom prst="rect">
            <a:avLst/>
          </a:prstGeom>
        </p:spPr>
      </p:pic>
    </p:spTree>
    <p:extLst>
      <p:ext uri="{BB962C8B-B14F-4D97-AF65-F5344CB8AC3E}">
        <p14:creationId xmlns:p14="http://schemas.microsoft.com/office/powerpoint/2010/main" val="609607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381000"/>
            <a:ext cx="8382000" cy="646331"/>
          </a:xfrm>
          <a:prstGeom prst="rect">
            <a:avLst/>
          </a:prstGeom>
          <a:noFill/>
        </p:spPr>
        <p:txBody>
          <a:bodyPr wrap="square" rtlCol="0">
            <a:spAutoFit/>
          </a:bodyPr>
          <a:lstStyle/>
          <a:p>
            <a:r>
              <a:rPr lang="en-US" dirty="0" smtClean="0"/>
              <a:t>Only the work orders highlighted in green are related to the server manager’s </a:t>
            </a:r>
            <a:r>
              <a:rPr lang="en-US" dirty="0" smtClean="0"/>
              <a:t>assigned job duties.</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76" y="1646068"/>
            <a:ext cx="9144000" cy="3915177"/>
          </a:xfrm>
          <a:prstGeom prst="rect">
            <a:avLst/>
          </a:prstGeom>
        </p:spPr>
      </p:pic>
    </p:spTree>
    <p:extLst>
      <p:ext uri="{BB962C8B-B14F-4D97-AF65-F5344CB8AC3E}">
        <p14:creationId xmlns:p14="http://schemas.microsoft.com/office/powerpoint/2010/main" val="1794529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Percent increase in Work Orders</a:t>
            </a:r>
            <a:endParaRPr lang="en-US" dirty="0"/>
          </a:p>
        </p:txBody>
      </p:sp>
      <p:sp>
        <p:nvSpPr>
          <p:cNvPr id="3" name="Content Placeholder 2"/>
          <p:cNvSpPr>
            <a:spLocks noGrp="1"/>
          </p:cNvSpPr>
          <p:nvPr>
            <p:ph idx="1"/>
          </p:nvPr>
        </p:nvSpPr>
        <p:spPr/>
        <p:txBody>
          <a:bodyPr/>
          <a:lstStyle/>
          <a:p>
            <a:r>
              <a:rPr lang="en-US" dirty="0" smtClean="0"/>
              <a:t>Before the recent update, EMR work orders were 13.33% of the total work orders fulfilled by the IT department.</a:t>
            </a:r>
          </a:p>
          <a:p>
            <a:r>
              <a:rPr lang="en-US" dirty="0" smtClean="0"/>
              <a:t>After the update, the EMR work orders increased to 16.61% of total work orders.</a:t>
            </a:r>
          </a:p>
          <a:p>
            <a:r>
              <a:rPr lang="en-US" dirty="0" smtClean="0"/>
              <a:t>This is a 3% increase in work orders relating to the EMR system.</a:t>
            </a:r>
            <a:endParaRPr lang="en-US" dirty="0"/>
          </a:p>
        </p:txBody>
      </p:sp>
    </p:spTree>
    <p:extLst>
      <p:ext uri="{BB962C8B-B14F-4D97-AF65-F5344CB8AC3E}">
        <p14:creationId xmlns:p14="http://schemas.microsoft.com/office/powerpoint/2010/main" val="2559576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Solution</a:t>
            </a:r>
            <a:endParaRPr lang="en-US" dirty="0"/>
          </a:p>
        </p:txBody>
      </p:sp>
      <p:sp>
        <p:nvSpPr>
          <p:cNvPr id="6" name="Content Placeholder 5"/>
          <p:cNvSpPr>
            <a:spLocks noGrp="1"/>
          </p:cNvSpPr>
          <p:nvPr>
            <p:ph idx="1"/>
          </p:nvPr>
        </p:nvSpPr>
        <p:spPr/>
        <p:txBody>
          <a:bodyPr/>
          <a:lstStyle/>
          <a:p>
            <a:pPr marL="0" indent="0">
              <a:buNone/>
            </a:pPr>
            <a:r>
              <a:rPr lang="en-US" dirty="0" smtClean="0"/>
              <a:t>In order to alleviate the strain on the IT department and the server manager’s work load, the best solution is to hire a new employee whose primary focus is the EMR system utilized by the medical school-owned clinics.</a:t>
            </a:r>
            <a:endParaRPr lang="en-US" dirty="0"/>
          </a:p>
        </p:txBody>
      </p:sp>
    </p:spTree>
    <p:extLst>
      <p:ext uri="{BB962C8B-B14F-4D97-AF65-F5344CB8AC3E}">
        <p14:creationId xmlns:p14="http://schemas.microsoft.com/office/powerpoint/2010/main" val="4275779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Clinic Systems Administrator: Job Responsibilities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The primary duties of the Clinic Systems Administrator will be </a:t>
            </a:r>
          </a:p>
          <a:p>
            <a:pPr lvl="1"/>
            <a:r>
              <a:rPr lang="en-US" dirty="0" smtClean="0"/>
              <a:t>Program the system to meet the needs of the Physicians</a:t>
            </a:r>
            <a:endParaRPr lang="en-US" dirty="0" smtClean="0"/>
          </a:p>
          <a:p>
            <a:pPr lvl="1"/>
            <a:r>
              <a:rPr lang="en-US" dirty="0"/>
              <a:t>Assess and </a:t>
            </a:r>
            <a:r>
              <a:rPr lang="en-US" dirty="0" smtClean="0"/>
              <a:t>implement </a:t>
            </a:r>
            <a:r>
              <a:rPr lang="en-US" dirty="0"/>
              <a:t>additional EMR/Billing </a:t>
            </a:r>
            <a:r>
              <a:rPr lang="en-US" dirty="0" smtClean="0"/>
              <a:t>Functionality</a:t>
            </a:r>
          </a:p>
          <a:p>
            <a:pPr lvl="1"/>
            <a:r>
              <a:rPr lang="en-US" dirty="0"/>
              <a:t>Train new and existing users to correctly use the </a:t>
            </a:r>
            <a:r>
              <a:rPr lang="en-US" dirty="0" smtClean="0"/>
              <a:t>software</a:t>
            </a:r>
          </a:p>
          <a:p>
            <a:pPr lvl="1"/>
            <a:r>
              <a:rPr lang="en-US" dirty="0"/>
              <a:t>Maintain data integrity while keeping users abreast of </a:t>
            </a:r>
            <a:r>
              <a:rPr lang="en-US" dirty="0" smtClean="0"/>
              <a:t>patient data safeguards</a:t>
            </a:r>
          </a:p>
          <a:p>
            <a:pPr lvl="2"/>
            <a:r>
              <a:rPr lang="en-US" dirty="0" smtClean="0"/>
              <a:t>Ensuring </a:t>
            </a:r>
            <a:r>
              <a:rPr lang="en-US" dirty="0"/>
              <a:t>EMR “Meaningful Use” compliance</a:t>
            </a:r>
          </a:p>
          <a:p>
            <a:pPr lvl="2"/>
            <a:r>
              <a:rPr lang="en-US" dirty="0" smtClean="0"/>
              <a:t>Work </a:t>
            </a:r>
            <a:r>
              <a:rPr lang="en-US" dirty="0"/>
              <a:t>with </a:t>
            </a:r>
            <a:r>
              <a:rPr lang="en-US" dirty="0" smtClean="0"/>
              <a:t>SMS </a:t>
            </a:r>
            <a:r>
              <a:rPr lang="en-US" dirty="0"/>
              <a:t>Server Administrator to understand software </a:t>
            </a:r>
            <a:r>
              <a:rPr lang="en-US" dirty="0" smtClean="0"/>
              <a:t>interface </a:t>
            </a:r>
            <a:r>
              <a:rPr lang="en-US" dirty="0"/>
              <a:t>builds and data transmission issues (HIPAA </a:t>
            </a:r>
            <a:r>
              <a:rPr lang="en-US" dirty="0" smtClean="0"/>
              <a:t>compliance</a:t>
            </a:r>
            <a:r>
              <a:rPr lang="en-US" dirty="0"/>
              <a:t>)</a:t>
            </a:r>
          </a:p>
          <a:p>
            <a:pPr lvl="1"/>
            <a:r>
              <a:rPr lang="en-US" dirty="0" smtClean="0"/>
              <a:t>Work </a:t>
            </a:r>
            <a:r>
              <a:rPr lang="en-US" dirty="0"/>
              <a:t>with Vendor(s) and </a:t>
            </a:r>
            <a:r>
              <a:rPr lang="en-US" dirty="0" smtClean="0"/>
              <a:t>IT </a:t>
            </a:r>
            <a:r>
              <a:rPr lang="en-US" dirty="0"/>
              <a:t>department during </a:t>
            </a:r>
            <a:r>
              <a:rPr lang="en-US" dirty="0" smtClean="0"/>
              <a:t>software upgrades</a:t>
            </a:r>
          </a:p>
          <a:p>
            <a:pPr lvl="1"/>
            <a:r>
              <a:rPr lang="en-US" dirty="0"/>
              <a:t>Provide suggestions to optimize usage to EMR/Billing </a:t>
            </a:r>
            <a:r>
              <a:rPr lang="en-US" dirty="0" smtClean="0"/>
              <a:t>Committee</a:t>
            </a:r>
            <a:endParaRPr lang="en-US" dirty="0"/>
          </a:p>
        </p:txBody>
      </p:sp>
      <p:sp>
        <p:nvSpPr>
          <p:cNvPr id="4" name="TextBox 3"/>
          <p:cNvSpPr txBox="1"/>
          <p:nvPr/>
        </p:nvSpPr>
        <p:spPr>
          <a:xfrm>
            <a:off x="609599" y="6041363"/>
            <a:ext cx="6172201" cy="615553"/>
          </a:xfrm>
          <a:prstGeom prst="rect">
            <a:avLst/>
          </a:prstGeom>
          <a:noFill/>
        </p:spPr>
        <p:txBody>
          <a:bodyPr wrap="square" rtlCol="0">
            <a:spAutoFit/>
          </a:bodyPr>
          <a:lstStyle/>
          <a:p>
            <a:r>
              <a:rPr lang="en-US" sz="1700" dirty="0" smtClean="0"/>
              <a:t>The system upgrades will remain part of the role of the server manager</a:t>
            </a:r>
            <a:endParaRPr lang="en-US" sz="1700" dirty="0"/>
          </a:p>
        </p:txBody>
      </p:sp>
    </p:spTree>
    <p:extLst>
      <p:ext uri="{BB962C8B-B14F-4D97-AF65-F5344CB8AC3E}">
        <p14:creationId xmlns:p14="http://schemas.microsoft.com/office/powerpoint/2010/main" val="1273898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Clinic Systems Administrator: Qualifications</a:t>
            </a:r>
            <a:endParaRPr lang="en-US" dirty="0"/>
          </a:p>
        </p:txBody>
      </p:sp>
      <p:sp>
        <p:nvSpPr>
          <p:cNvPr id="3" name="Content Placeholder 2"/>
          <p:cNvSpPr>
            <a:spLocks noGrp="1"/>
          </p:cNvSpPr>
          <p:nvPr>
            <p:ph idx="1"/>
          </p:nvPr>
        </p:nvSpPr>
        <p:spPr/>
        <p:txBody>
          <a:bodyPr/>
          <a:lstStyle/>
          <a:p>
            <a:r>
              <a:rPr lang="en-US" dirty="0" smtClean="0"/>
              <a:t>B.S. Degree preferred in Management, Nursing, or related field</a:t>
            </a:r>
          </a:p>
          <a:p>
            <a:r>
              <a:rPr lang="en-US" dirty="0" smtClean="0"/>
              <a:t>Extensive </a:t>
            </a:r>
            <a:r>
              <a:rPr lang="en-US" dirty="0"/>
              <a:t>medical office practice </a:t>
            </a:r>
            <a:r>
              <a:rPr lang="en-US" dirty="0" smtClean="0"/>
              <a:t>management </a:t>
            </a:r>
            <a:r>
              <a:rPr lang="en-US" dirty="0"/>
              <a:t>experience (3-5 years </a:t>
            </a:r>
            <a:r>
              <a:rPr lang="en-US" dirty="0" smtClean="0"/>
              <a:t>minimum)</a:t>
            </a:r>
          </a:p>
          <a:p>
            <a:r>
              <a:rPr lang="en-US" dirty="0" smtClean="0"/>
              <a:t>Experience using an electronic medical records and billing system</a:t>
            </a:r>
          </a:p>
          <a:p>
            <a:r>
              <a:rPr lang="en-US" dirty="0" smtClean="0"/>
              <a:t>Knowledge of GE </a:t>
            </a:r>
            <a:r>
              <a:rPr lang="en-US" dirty="0"/>
              <a:t>Centricity Practice Solutions with Form Editor or Visual Form </a:t>
            </a:r>
            <a:r>
              <a:rPr lang="en-US" dirty="0" smtClean="0"/>
              <a:t>Editor</a:t>
            </a:r>
          </a:p>
          <a:p>
            <a:r>
              <a:rPr lang="en-US" dirty="0" smtClean="0"/>
              <a:t>Adherence </a:t>
            </a:r>
            <a:r>
              <a:rPr lang="en-US" dirty="0"/>
              <a:t>to HIPAA rules and regulations </a:t>
            </a:r>
          </a:p>
        </p:txBody>
      </p:sp>
    </p:spTree>
    <p:extLst>
      <p:ext uri="{BB962C8B-B14F-4D97-AF65-F5344CB8AC3E}">
        <p14:creationId xmlns:p14="http://schemas.microsoft.com/office/powerpoint/2010/main" val="405593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077200" cy="1200329"/>
          </a:xfrm>
          <a:prstGeom prst="rect">
            <a:avLst/>
          </a:prstGeom>
          <a:noFill/>
        </p:spPr>
        <p:txBody>
          <a:bodyPr wrap="square" rtlCol="0">
            <a:spAutoFit/>
          </a:bodyPr>
          <a:lstStyle/>
          <a:p>
            <a:r>
              <a:rPr lang="en-US" dirty="0" smtClean="0"/>
              <a:t>The Clinic Systems Administrator would be responsible for all of the work orders highlighted in purple, while the </a:t>
            </a:r>
            <a:r>
              <a:rPr lang="en-US" dirty="0" smtClean="0"/>
              <a:t>Server </a:t>
            </a:r>
            <a:r>
              <a:rPr lang="en-US" dirty="0"/>
              <a:t>M</a:t>
            </a:r>
            <a:r>
              <a:rPr lang="en-US" dirty="0" smtClean="0"/>
              <a:t>anager </a:t>
            </a:r>
            <a:r>
              <a:rPr lang="en-US" dirty="0" smtClean="0"/>
              <a:t>would continue to assist with the work orders highlighted in red, as they pertain to EMR updates</a:t>
            </a:r>
            <a:r>
              <a:rPr lang="en-US" dirty="0" smtClean="0"/>
              <a:t>.  This would decrease the Server Manager’s workload by 78.9%</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6400"/>
            <a:ext cx="9144000" cy="3949521"/>
          </a:xfrm>
          <a:prstGeom prst="rect">
            <a:avLst/>
          </a:prstGeom>
        </p:spPr>
      </p:pic>
    </p:spTree>
    <p:extLst>
      <p:ext uri="{BB962C8B-B14F-4D97-AF65-F5344CB8AC3E}">
        <p14:creationId xmlns:p14="http://schemas.microsoft.com/office/powerpoint/2010/main" val="2103559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 Systems Administrator</a:t>
            </a:r>
            <a:endParaRPr lang="en-US" dirty="0"/>
          </a:p>
        </p:txBody>
      </p:sp>
      <p:sp>
        <p:nvSpPr>
          <p:cNvPr id="3" name="Content Placeholder 2"/>
          <p:cNvSpPr>
            <a:spLocks noGrp="1"/>
          </p:cNvSpPr>
          <p:nvPr>
            <p:ph idx="1"/>
          </p:nvPr>
        </p:nvSpPr>
        <p:spPr/>
        <p:txBody>
          <a:bodyPr/>
          <a:lstStyle/>
          <a:p>
            <a:pPr marL="0" indent="0">
              <a:buNone/>
            </a:pPr>
            <a:r>
              <a:rPr lang="en-US" dirty="0"/>
              <a:t>T</a:t>
            </a:r>
            <a:r>
              <a:rPr lang="en-US" dirty="0" smtClean="0"/>
              <a:t>he following slide is a chart depicting the support a new Clinic </a:t>
            </a:r>
            <a:r>
              <a:rPr lang="en-US" dirty="0"/>
              <a:t>S</a:t>
            </a:r>
            <a:r>
              <a:rPr lang="en-US" dirty="0" smtClean="0"/>
              <a:t>ystems Administrator (CSA) would provide the clinics.</a:t>
            </a:r>
          </a:p>
          <a:p>
            <a:pPr marL="0" indent="0">
              <a:buNone/>
            </a:pPr>
            <a:endParaRPr lang="en-US" dirty="0"/>
          </a:p>
          <a:p>
            <a:pPr marL="0" indent="0">
              <a:buNone/>
            </a:pPr>
            <a:r>
              <a:rPr lang="en-US" dirty="0" smtClean="0"/>
              <a:t>The CSA would be 50% tech support and 50% clinic support</a:t>
            </a:r>
          </a:p>
          <a:p>
            <a:pPr marL="0" indent="0">
              <a:buNone/>
            </a:pPr>
            <a:endParaRPr lang="en-US" dirty="0" smtClean="0"/>
          </a:p>
          <a:p>
            <a:pPr marL="0" indent="0">
              <a:buNone/>
            </a:pPr>
            <a:r>
              <a:rPr lang="en-US" dirty="0" smtClean="0"/>
              <a:t>The CSA would focus on meaningful use compliance, EMR form development, and training for clinic staff.</a:t>
            </a:r>
            <a:endParaRPr lang="en-US" dirty="0"/>
          </a:p>
        </p:txBody>
      </p:sp>
    </p:spTree>
    <p:extLst>
      <p:ext uri="{BB962C8B-B14F-4D97-AF65-F5344CB8AC3E}">
        <p14:creationId xmlns:p14="http://schemas.microsoft.com/office/powerpoint/2010/main" val="1397787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flipV="1">
            <a:off x="762000" y="5988728"/>
            <a:ext cx="73152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862831" y="6324600"/>
            <a:ext cx="685800" cy="369332"/>
          </a:xfrm>
          <a:prstGeom prst="rect">
            <a:avLst/>
          </a:prstGeom>
          <a:noFill/>
        </p:spPr>
        <p:txBody>
          <a:bodyPr wrap="square" rtlCol="0">
            <a:spAutoFit/>
          </a:bodyPr>
          <a:lstStyle/>
          <a:p>
            <a:r>
              <a:rPr lang="en-US" b="1" dirty="0" smtClean="0"/>
              <a:t>Tech</a:t>
            </a:r>
            <a:endParaRPr lang="en-US" b="1" dirty="0"/>
          </a:p>
        </p:txBody>
      </p:sp>
      <p:sp>
        <p:nvSpPr>
          <p:cNvPr id="9" name="TextBox 8"/>
          <p:cNvSpPr txBox="1"/>
          <p:nvPr/>
        </p:nvSpPr>
        <p:spPr>
          <a:xfrm>
            <a:off x="5867400" y="6324600"/>
            <a:ext cx="914400" cy="369332"/>
          </a:xfrm>
          <a:prstGeom prst="rect">
            <a:avLst/>
          </a:prstGeom>
          <a:noFill/>
        </p:spPr>
        <p:txBody>
          <a:bodyPr wrap="square" rtlCol="0">
            <a:spAutoFit/>
          </a:bodyPr>
          <a:lstStyle/>
          <a:p>
            <a:r>
              <a:rPr lang="en-US" b="1" dirty="0" smtClean="0"/>
              <a:t>Clinic</a:t>
            </a:r>
            <a:endParaRPr lang="en-US" b="1" dirty="0"/>
          </a:p>
        </p:txBody>
      </p:sp>
      <p:sp>
        <p:nvSpPr>
          <p:cNvPr id="10" name="TextBox 9"/>
          <p:cNvSpPr txBox="1"/>
          <p:nvPr/>
        </p:nvSpPr>
        <p:spPr>
          <a:xfrm>
            <a:off x="3429000" y="149423"/>
            <a:ext cx="1866899" cy="646331"/>
          </a:xfrm>
          <a:prstGeom prst="rect">
            <a:avLst/>
          </a:prstGeom>
          <a:noFill/>
        </p:spPr>
        <p:txBody>
          <a:bodyPr wrap="square" rtlCol="0">
            <a:spAutoFit/>
          </a:bodyPr>
          <a:lstStyle/>
          <a:p>
            <a:r>
              <a:rPr lang="en-US" b="1" dirty="0" smtClean="0"/>
              <a:t>Clinic Systems Administrator</a:t>
            </a:r>
            <a:endParaRPr lang="en-US" b="1" dirty="0"/>
          </a:p>
        </p:txBody>
      </p:sp>
      <p:sp>
        <p:nvSpPr>
          <p:cNvPr id="11" name="Flowchart: Magnetic Disk 10"/>
          <p:cNvSpPr/>
          <p:nvPr/>
        </p:nvSpPr>
        <p:spPr>
          <a:xfrm>
            <a:off x="7391400" y="2209800"/>
            <a:ext cx="1143000" cy="14478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Clinic</a:t>
            </a:r>
            <a:endParaRPr lang="en-US" dirty="0"/>
          </a:p>
        </p:txBody>
      </p:sp>
      <p:sp>
        <p:nvSpPr>
          <p:cNvPr id="13" name="Flowchart: Magnetic Disk 12"/>
          <p:cNvSpPr/>
          <p:nvPr/>
        </p:nvSpPr>
        <p:spPr>
          <a:xfrm>
            <a:off x="1862831" y="677091"/>
            <a:ext cx="1185169" cy="130410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SPS</a:t>
            </a:r>
          </a:p>
          <a:p>
            <a:pPr algn="ctr"/>
            <a:r>
              <a:rPr lang="en-US" dirty="0" smtClean="0"/>
              <a:t>VAR (not on site)</a:t>
            </a:r>
            <a:endParaRPr lang="en-US" dirty="0"/>
          </a:p>
        </p:txBody>
      </p:sp>
      <p:sp>
        <p:nvSpPr>
          <p:cNvPr id="14" name="Flowchart: Magnetic Disk 13"/>
          <p:cNvSpPr/>
          <p:nvPr/>
        </p:nvSpPr>
        <p:spPr>
          <a:xfrm>
            <a:off x="457200" y="457200"/>
            <a:ext cx="685800" cy="871945"/>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GE</a:t>
            </a:r>
            <a:endParaRPr lang="en-US" dirty="0"/>
          </a:p>
        </p:txBody>
      </p:sp>
      <p:sp>
        <p:nvSpPr>
          <p:cNvPr id="15" name="Flowchart: Magnetic Disk 14"/>
          <p:cNvSpPr/>
          <p:nvPr/>
        </p:nvSpPr>
        <p:spPr>
          <a:xfrm>
            <a:off x="422428" y="4114800"/>
            <a:ext cx="1711171" cy="16764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Infrastructure</a:t>
            </a:r>
            <a:endParaRPr lang="en-US" dirty="0"/>
          </a:p>
        </p:txBody>
      </p:sp>
      <p:cxnSp>
        <p:nvCxnSpPr>
          <p:cNvPr id="17" name="Straight Arrow Connector 16"/>
          <p:cNvCxnSpPr/>
          <p:nvPr/>
        </p:nvCxnSpPr>
        <p:spPr>
          <a:xfrm>
            <a:off x="3124200" y="1524000"/>
            <a:ext cx="457200" cy="6858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219200" y="990600"/>
            <a:ext cx="533400" cy="338545"/>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334000" y="3086100"/>
            <a:ext cx="190500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2205731" y="3810000"/>
            <a:ext cx="1147069" cy="9906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352800" y="1600200"/>
            <a:ext cx="990600" cy="276999"/>
          </a:xfrm>
          <a:prstGeom prst="rect">
            <a:avLst/>
          </a:prstGeom>
          <a:noFill/>
        </p:spPr>
        <p:txBody>
          <a:bodyPr wrap="square" rtlCol="0">
            <a:spAutoFit/>
          </a:bodyPr>
          <a:lstStyle/>
          <a:p>
            <a:r>
              <a:rPr lang="en-US" sz="1200" dirty="0" smtClean="0"/>
              <a:t>App Issues</a:t>
            </a:r>
            <a:endParaRPr lang="en-US" sz="1200" dirty="0"/>
          </a:p>
        </p:txBody>
      </p:sp>
      <p:sp>
        <p:nvSpPr>
          <p:cNvPr id="25" name="TextBox 24"/>
          <p:cNvSpPr txBox="1"/>
          <p:nvPr/>
        </p:nvSpPr>
        <p:spPr>
          <a:xfrm>
            <a:off x="2705100" y="4495800"/>
            <a:ext cx="1333500" cy="276999"/>
          </a:xfrm>
          <a:prstGeom prst="rect">
            <a:avLst/>
          </a:prstGeom>
          <a:noFill/>
        </p:spPr>
        <p:txBody>
          <a:bodyPr wrap="square" rtlCol="0">
            <a:spAutoFit/>
          </a:bodyPr>
          <a:lstStyle/>
          <a:p>
            <a:r>
              <a:rPr lang="en-US" sz="1200" dirty="0" smtClean="0"/>
              <a:t>Hardware Issues</a:t>
            </a:r>
            <a:endParaRPr lang="en-US" sz="1200" dirty="0"/>
          </a:p>
        </p:txBody>
      </p:sp>
      <p:sp>
        <p:nvSpPr>
          <p:cNvPr id="26" name="TextBox 25"/>
          <p:cNvSpPr txBox="1"/>
          <p:nvPr/>
        </p:nvSpPr>
        <p:spPr>
          <a:xfrm>
            <a:off x="916064" y="2679577"/>
            <a:ext cx="606271" cy="369332"/>
          </a:xfrm>
          <a:prstGeom prst="rect">
            <a:avLst/>
          </a:prstGeom>
          <a:noFill/>
        </p:spPr>
        <p:txBody>
          <a:bodyPr wrap="square" rtlCol="0">
            <a:spAutoFit/>
          </a:bodyPr>
          <a:lstStyle/>
          <a:p>
            <a:r>
              <a:rPr lang="en-US" b="1" dirty="0" smtClean="0"/>
              <a:t>SMS</a:t>
            </a:r>
            <a:endParaRPr lang="en-US" b="1" dirty="0"/>
          </a:p>
        </p:txBody>
      </p:sp>
      <p:cxnSp>
        <p:nvCxnSpPr>
          <p:cNvPr id="28" name="Straight Arrow Connector 27"/>
          <p:cNvCxnSpPr/>
          <p:nvPr/>
        </p:nvCxnSpPr>
        <p:spPr>
          <a:xfrm>
            <a:off x="1184429" y="3086100"/>
            <a:ext cx="0" cy="1028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191000" y="762000"/>
            <a:ext cx="0" cy="556260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3086100" y="2037795"/>
            <a:ext cx="2209800" cy="21336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t>Meaningful Use Compliance</a:t>
            </a:r>
          </a:p>
          <a:p>
            <a:pPr algn="ctr"/>
            <a:r>
              <a:rPr lang="en-US" dirty="0" smtClean="0"/>
              <a:t>Form Development</a:t>
            </a:r>
          </a:p>
          <a:p>
            <a:pPr algn="ctr"/>
            <a:r>
              <a:rPr lang="en-US" dirty="0" smtClean="0"/>
              <a:t>Training</a:t>
            </a:r>
          </a:p>
          <a:p>
            <a:pPr algn="ctr"/>
            <a:r>
              <a:rPr lang="en-US" dirty="0" smtClean="0"/>
              <a:t>1</a:t>
            </a:r>
            <a:r>
              <a:rPr lang="en-US" baseline="30000" dirty="0" smtClean="0"/>
              <a:t>st</a:t>
            </a:r>
            <a:r>
              <a:rPr lang="en-US" dirty="0" smtClean="0"/>
              <a:t> Pt. Person</a:t>
            </a:r>
            <a:endParaRPr lang="en-US" dirty="0"/>
          </a:p>
        </p:txBody>
      </p:sp>
    </p:spTree>
    <p:extLst>
      <p:ext uri="{BB962C8B-B14F-4D97-AF65-F5344CB8AC3E}">
        <p14:creationId xmlns:p14="http://schemas.microsoft.com/office/powerpoint/2010/main" val="4042090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Server Manager</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The Server Manager will be 75% tech support and 25% clinic support.</a:t>
            </a:r>
          </a:p>
          <a:p>
            <a:pPr marL="0" indent="0">
              <a:buNone/>
            </a:pPr>
            <a:endParaRPr lang="en-US" dirty="0"/>
          </a:p>
          <a:p>
            <a:pPr marL="0" indent="0">
              <a:buNone/>
            </a:pPr>
            <a:r>
              <a:rPr lang="en-US" dirty="0" smtClean="0"/>
              <a:t>The Server Manager will primarily interact with </a:t>
            </a:r>
            <a:r>
              <a:rPr lang="en-US" dirty="0" smtClean="0"/>
              <a:t>the software vendor</a:t>
            </a:r>
            <a:r>
              <a:rPr lang="en-US" dirty="0" smtClean="0"/>
              <a:t> </a:t>
            </a:r>
            <a:r>
              <a:rPr lang="en-US" dirty="0" smtClean="0"/>
              <a:t>and the hospital and will then relay the information from these two organizations to the clinics as needed.</a:t>
            </a:r>
          </a:p>
          <a:p>
            <a:pPr marL="0" indent="0">
              <a:buNone/>
            </a:pPr>
            <a:endParaRPr lang="en-US" dirty="0"/>
          </a:p>
          <a:p>
            <a:pPr marL="0" indent="0">
              <a:buNone/>
            </a:pPr>
            <a:r>
              <a:rPr lang="en-US" dirty="0" smtClean="0"/>
              <a:t>The Server Manager will work with the Application Specialist to ensure the EMR system meets the needs of the Acute Care </a:t>
            </a:r>
            <a:r>
              <a:rPr lang="en-US" dirty="0" smtClean="0"/>
              <a:t>Clinic for reporting meaningful use data.</a:t>
            </a:r>
            <a:endParaRPr lang="en-US" dirty="0"/>
          </a:p>
        </p:txBody>
      </p:sp>
    </p:spTree>
    <p:extLst>
      <p:ext uri="{BB962C8B-B14F-4D97-AF65-F5344CB8AC3E}">
        <p14:creationId xmlns:p14="http://schemas.microsoft.com/office/powerpoint/2010/main" val="353947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4495800" y="228600"/>
            <a:ext cx="0" cy="6400800"/>
          </a:xfrm>
          <a:prstGeom prst="line">
            <a:avLst/>
          </a:prstGeom>
        </p:spPr>
        <p:style>
          <a:lnRef idx="1">
            <a:schemeClr val="accent1"/>
          </a:lnRef>
          <a:fillRef idx="0">
            <a:schemeClr val="accent1"/>
          </a:fillRef>
          <a:effectRef idx="0">
            <a:schemeClr val="accent1"/>
          </a:effectRef>
          <a:fontRef idx="minor">
            <a:schemeClr val="tx1"/>
          </a:fontRef>
        </p:style>
      </p:cxnSp>
      <p:sp>
        <p:nvSpPr>
          <p:cNvPr id="7" name="Flowchart: Magnetic Disk 6"/>
          <p:cNvSpPr/>
          <p:nvPr/>
        </p:nvSpPr>
        <p:spPr>
          <a:xfrm>
            <a:off x="609600" y="381000"/>
            <a:ext cx="914400" cy="12954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GE</a:t>
            </a:r>
            <a:endParaRPr lang="en-US" dirty="0"/>
          </a:p>
        </p:txBody>
      </p:sp>
      <p:sp>
        <p:nvSpPr>
          <p:cNvPr id="8" name="Flowchart: Magnetic Disk 7"/>
          <p:cNvSpPr/>
          <p:nvPr/>
        </p:nvSpPr>
        <p:spPr>
          <a:xfrm>
            <a:off x="189472" y="5057070"/>
            <a:ext cx="1563128" cy="12192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Southeastern</a:t>
            </a:r>
          </a:p>
          <a:p>
            <a:pPr algn="ctr"/>
            <a:r>
              <a:rPr lang="en-US" dirty="0" smtClean="0"/>
              <a:t>Medical</a:t>
            </a:r>
          </a:p>
          <a:p>
            <a:pPr algn="ctr"/>
            <a:r>
              <a:rPr lang="en-US" dirty="0" smtClean="0"/>
              <a:t>School</a:t>
            </a:r>
            <a:endParaRPr lang="en-US" dirty="0"/>
          </a:p>
        </p:txBody>
      </p:sp>
      <p:cxnSp>
        <p:nvCxnSpPr>
          <p:cNvPr id="10" name="Straight Arrow Connector 9"/>
          <p:cNvCxnSpPr/>
          <p:nvPr/>
        </p:nvCxnSpPr>
        <p:spPr>
          <a:xfrm>
            <a:off x="1371600" y="1752600"/>
            <a:ext cx="228600" cy="5334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981200" y="6248400"/>
            <a:ext cx="762000" cy="381000"/>
          </a:xfrm>
          <a:prstGeom prst="rect">
            <a:avLst/>
          </a:prstGeom>
          <a:noFill/>
        </p:spPr>
        <p:txBody>
          <a:bodyPr wrap="square" rtlCol="0">
            <a:spAutoFit/>
          </a:bodyPr>
          <a:lstStyle/>
          <a:p>
            <a:r>
              <a:rPr lang="en-US" b="1" dirty="0" smtClean="0"/>
              <a:t>Tech</a:t>
            </a:r>
            <a:endParaRPr lang="en-US" b="1" dirty="0"/>
          </a:p>
        </p:txBody>
      </p:sp>
      <p:sp>
        <p:nvSpPr>
          <p:cNvPr id="15" name="TextBox 14"/>
          <p:cNvSpPr txBox="1"/>
          <p:nvPr/>
        </p:nvSpPr>
        <p:spPr>
          <a:xfrm>
            <a:off x="6172200" y="6255798"/>
            <a:ext cx="914400" cy="381000"/>
          </a:xfrm>
          <a:prstGeom prst="rect">
            <a:avLst/>
          </a:prstGeom>
          <a:noFill/>
        </p:spPr>
        <p:txBody>
          <a:bodyPr wrap="square" rtlCol="0">
            <a:spAutoFit/>
          </a:bodyPr>
          <a:lstStyle/>
          <a:p>
            <a:r>
              <a:rPr lang="en-US" b="1" dirty="0" smtClean="0"/>
              <a:t>Clinic</a:t>
            </a:r>
            <a:endParaRPr lang="en-US" b="1" dirty="0"/>
          </a:p>
        </p:txBody>
      </p:sp>
      <p:sp>
        <p:nvSpPr>
          <p:cNvPr id="16" name="Flowchart: Magnetic Disk 15"/>
          <p:cNvSpPr/>
          <p:nvPr/>
        </p:nvSpPr>
        <p:spPr>
          <a:xfrm>
            <a:off x="4648201" y="304800"/>
            <a:ext cx="1371599" cy="1066800"/>
          </a:xfrm>
          <a:prstGeom prst="flowChartMagneticDisk">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Application Specialist</a:t>
            </a:r>
            <a:endParaRPr lang="en-US" dirty="0"/>
          </a:p>
        </p:txBody>
      </p:sp>
      <p:sp>
        <p:nvSpPr>
          <p:cNvPr id="17" name="Flowchart: Magnetic Disk 16"/>
          <p:cNvSpPr/>
          <p:nvPr/>
        </p:nvSpPr>
        <p:spPr>
          <a:xfrm>
            <a:off x="7086600" y="1295400"/>
            <a:ext cx="1134122" cy="1371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Acute Care Clinic</a:t>
            </a:r>
            <a:endParaRPr lang="en-US" dirty="0"/>
          </a:p>
        </p:txBody>
      </p:sp>
      <p:sp>
        <p:nvSpPr>
          <p:cNvPr id="18" name="Flowchart: Magnetic Disk 17"/>
          <p:cNvSpPr/>
          <p:nvPr/>
        </p:nvSpPr>
        <p:spPr>
          <a:xfrm>
            <a:off x="7505700" y="4495800"/>
            <a:ext cx="1257300" cy="12954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Women &amp; Children Clinic</a:t>
            </a:r>
            <a:endParaRPr lang="en-US" dirty="0"/>
          </a:p>
        </p:txBody>
      </p:sp>
      <p:sp>
        <p:nvSpPr>
          <p:cNvPr id="19" name="Flowchart: Magnetic Disk 18"/>
          <p:cNvSpPr/>
          <p:nvPr/>
        </p:nvSpPr>
        <p:spPr>
          <a:xfrm>
            <a:off x="5943600" y="3276600"/>
            <a:ext cx="1295400" cy="1371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University Medical Clinic</a:t>
            </a:r>
            <a:endParaRPr lang="en-US" dirty="0"/>
          </a:p>
        </p:txBody>
      </p:sp>
      <p:cxnSp>
        <p:nvCxnSpPr>
          <p:cNvPr id="21" name="Straight Arrow Connector 20"/>
          <p:cNvCxnSpPr/>
          <p:nvPr/>
        </p:nvCxnSpPr>
        <p:spPr>
          <a:xfrm flipH="1">
            <a:off x="1430784" y="4682971"/>
            <a:ext cx="304800" cy="342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6019800" y="914400"/>
            <a:ext cx="914400" cy="9906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248922" y="2209800"/>
            <a:ext cx="1837678" cy="9144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endCxn id="19" idx="2"/>
          </p:cNvCxnSpPr>
          <p:nvPr/>
        </p:nvCxnSpPr>
        <p:spPr>
          <a:xfrm>
            <a:off x="5334000" y="3962400"/>
            <a:ext cx="60960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5248922" y="4572000"/>
            <a:ext cx="2142478" cy="8382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5029200" y="1371600"/>
            <a:ext cx="304800" cy="9144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a:off x="905522" y="2362200"/>
            <a:ext cx="4343400" cy="22860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t>Server Manager</a:t>
            </a:r>
          </a:p>
          <a:p>
            <a:pPr algn="ctr"/>
            <a:endParaRPr lang="en-US" dirty="0"/>
          </a:p>
          <a:p>
            <a:pPr algn="ctr"/>
            <a:r>
              <a:rPr lang="en-US" dirty="0" smtClean="0"/>
              <a:t>Infrastructure</a:t>
            </a:r>
          </a:p>
          <a:p>
            <a:pPr algn="ctr"/>
            <a:r>
              <a:rPr lang="en-US" dirty="0" smtClean="0"/>
              <a:t>CPS upgrades/updates</a:t>
            </a:r>
          </a:p>
          <a:p>
            <a:pPr algn="ctr"/>
            <a:r>
              <a:rPr lang="en-US" dirty="0" smtClean="0"/>
              <a:t>Application Issues</a:t>
            </a:r>
          </a:p>
          <a:p>
            <a:pPr algn="ctr"/>
            <a:r>
              <a:rPr lang="en-US" dirty="0" smtClean="0"/>
              <a:t>Hardware Issues</a:t>
            </a:r>
            <a:endParaRPr lang="en-US" dirty="0"/>
          </a:p>
        </p:txBody>
      </p:sp>
    </p:spTree>
    <p:extLst>
      <p:ext uri="{BB962C8B-B14F-4D97-AF65-F5344CB8AC3E}">
        <p14:creationId xmlns:p14="http://schemas.microsoft.com/office/powerpoint/2010/main" val="3321504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 to the Southeastern Medical School</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With the assistance of a new Clinic Systems Administrator, the IT department can more quickly respond to the needs of the clinics regarding their EMR systems.  A CSA would also allow the Server Manager to focus on his </a:t>
            </a:r>
            <a:r>
              <a:rPr lang="en-US" dirty="0" smtClean="0"/>
              <a:t>assigned</a:t>
            </a:r>
            <a:r>
              <a:rPr lang="en-US" dirty="0" smtClean="0"/>
              <a:t> job duties, </a:t>
            </a:r>
            <a:r>
              <a:rPr lang="en-US" dirty="0" smtClean="0"/>
              <a:t>and the IT team could more effectively meet the needs of the entire medical school.  Making the IT department more efficient </a:t>
            </a:r>
            <a:r>
              <a:rPr lang="en-US" dirty="0" smtClean="0"/>
              <a:t>will </a:t>
            </a:r>
            <a:r>
              <a:rPr lang="en-US" dirty="0" smtClean="0"/>
              <a:t>make </a:t>
            </a:r>
            <a:r>
              <a:rPr lang="en-US" dirty="0" smtClean="0"/>
              <a:t>the work flow of the </a:t>
            </a:r>
            <a:r>
              <a:rPr lang="en-US" dirty="0" smtClean="0"/>
              <a:t>entire medical </a:t>
            </a:r>
            <a:r>
              <a:rPr lang="en-US" dirty="0" smtClean="0"/>
              <a:t>school </a:t>
            </a:r>
            <a:r>
              <a:rPr lang="en-US" smtClean="0"/>
              <a:t>more efficient.</a:t>
            </a:r>
            <a:endParaRPr lang="en-US" dirty="0" smtClean="0"/>
          </a:p>
          <a:p>
            <a:pPr marL="0" indent="0">
              <a:buNone/>
            </a:pPr>
            <a:endParaRPr lang="en-US" dirty="0"/>
          </a:p>
          <a:p>
            <a:pPr marL="0" indent="0">
              <a:buNone/>
            </a:pPr>
            <a:r>
              <a:rPr lang="en-US" dirty="0" smtClean="0"/>
              <a:t>The CSA would attend yearly conferences to maintain up-to-date information about Meaningful Use compliance.  This would ensure the medical school has the best information when making decisions about the EMR system updates.  With this information, the clinics will become Meaningful Use compliant and receive financial support from the government.</a:t>
            </a:r>
            <a:endParaRPr lang="en-US" dirty="0"/>
          </a:p>
        </p:txBody>
      </p:sp>
    </p:spTree>
    <p:extLst>
      <p:ext uri="{BB962C8B-B14F-4D97-AF65-F5344CB8AC3E}">
        <p14:creationId xmlns:p14="http://schemas.microsoft.com/office/powerpoint/2010/main" val="1196662758"/>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Fac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TM02900722[[fn=Ion Boardroom]]</Template>
  <TotalTime>337</TotalTime>
  <Words>1100</Words>
  <Application>Microsoft Office PowerPoint</Application>
  <PresentationFormat>On-screen Show (4:3)</PresentationFormat>
  <Paragraphs>104</Paragraphs>
  <Slides>21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Arial</vt:lpstr>
      <vt:lpstr>Calibri</vt:lpstr>
      <vt:lpstr>Calibri Light</vt:lpstr>
      <vt:lpstr>Trebuchet MS</vt:lpstr>
      <vt:lpstr>Wingdings 2</vt:lpstr>
      <vt:lpstr>Wingdings 3</vt:lpstr>
      <vt:lpstr>HDOfficeLightV0</vt:lpstr>
      <vt:lpstr>Facet</vt:lpstr>
      <vt:lpstr>EMR Optimization in a Medical Clinic Environment: An Analysis of IT Support</vt:lpstr>
      <vt:lpstr>Electronic Medical Records </vt:lpstr>
      <vt:lpstr>Meaningful Use</vt:lpstr>
      <vt:lpstr>Introduction</vt:lpstr>
      <vt:lpstr>Introduction</vt:lpstr>
      <vt:lpstr>Problem</vt:lpstr>
      <vt:lpstr>PowerPoint Presentation</vt:lpstr>
      <vt:lpstr>PowerPoint Presentation</vt:lpstr>
      <vt:lpstr>PowerPoint Presentation</vt:lpstr>
      <vt:lpstr>PowerPoint Presentation</vt:lpstr>
      <vt:lpstr>PowerPoint Presentation</vt:lpstr>
      <vt:lpstr>Percent increase in Work Orders</vt:lpstr>
      <vt:lpstr>Solution</vt:lpstr>
      <vt:lpstr>Clinic Systems Administrator: Job Responsibilities</vt:lpstr>
      <vt:lpstr>Clinic Systems Administrator: Qualifications</vt:lpstr>
      <vt:lpstr>PowerPoint Presentation</vt:lpstr>
      <vt:lpstr>Clinic Systems Administrator</vt:lpstr>
      <vt:lpstr>PowerPoint Presentation</vt:lpstr>
      <vt:lpstr>Server Manager</vt:lpstr>
      <vt:lpstr>PowerPoint Presentation</vt:lpstr>
      <vt:lpstr>Benefit to the Southeastern Medical School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EMR Optimization: An Analysis of IT Support</dc:title>
  <dc:creator>Lydia Maples</dc:creator>
  <cp:lastModifiedBy>Lydia Maples</cp:lastModifiedBy>
  <cp:revision>44</cp:revision>
  <dcterms:created xsi:type="dcterms:W3CDTF">2014-11-24T18:23:49Z</dcterms:created>
  <dcterms:modified xsi:type="dcterms:W3CDTF">2014-12-11T02:30:29Z</dcterms:modified>
</cp:coreProperties>
</file>