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74" r:id="rId3"/>
    <p:sldId id="272" r:id="rId4"/>
    <p:sldId id="273" r:id="rId5"/>
    <p:sldId id="266" r:id="rId6"/>
    <p:sldId id="271" r:id="rId7"/>
    <p:sldId id="275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1" d="100"/>
          <a:sy n="31" d="100"/>
        </p:scale>
        <p:origin x="-18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2" d="100"/>
        <a:sy n="7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f"/><Relationship Id="rId3" Type="http://schemas.openxmlformats.org/officeDocument/2006/relationships/image" Target="../media/image2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30708"/>
            <a:ext cx="7772400" cy="1470025"/>
          </a:xfrm>
        </p:spPr>
        <p:txBody>
          <a:bodyPr/>
          <a:lstStyle>
            <a:lvl1pPr algn="l">
              <a:defRPr b="1">
                <a:solidFill>
                  <a:srgbClr val="1A435D"/>
                </a:solidFill>
                <a:latin typeface="+mj-lt"/>
                <a:cs typeface="Candara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670" y="2348705"/>
            <a:ext cx="4881059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D332-91AC-4C41-A6C4-F721529120E0}" type="datetimeFigureOut">
              <a:rPr lang="en-US" smtClean="0"/>
              <a:pPr/>
              <a:t>11/10/11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86411-3AE0-9447-8C14-56227F6854F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globepiece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8099" y="1994638"/>
            <a:ext cx="3758730" cy="4876190"/>
          </a:xfrm>
          <a:prstGeom prst="rect">
            <a:avLst/>
          </a:prstGeom>
        </p:spPr>
      </p:pic>
      <p:pic>
        <p:nvPicPr>
          <p:cNvPr id="11" name="Picture 10" descr="DataONE_South America LOGO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869284"/>
            <a:ext cx="1905000" cy="4545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D332-91AC-4C41-A6C4-F721529120E0}" type="datetimeFigureOut">
              <a:rPr lang="en-US" smtClean="0"/>
              <a:pPr/>
              <a:t>11/10/11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86411-3AE0-9447-8C14-56227F6854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133"/>
          <p:cNvSpPr txBox="1">
            <a:spLocks/>
          </p:cNvSpPr>
          <p:nvPr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268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457200" y="1167319"/>
            <a:ext cx="8229600" cy="1588"/>
          </a:xfrm>
          <a:prstGeom prst="line">
            <a:avLst/>
          </a:prstGeom>
          <a:ln>
            <a:solidFill>
              <a:srgbClr val="18607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D332-91AC-4C41-A6C4-F721529120E0}" type="datetimeFigureOut">
              <a:rPr lang="en-US" smtClean="0"/>
              <a:pPr/>
              <a:t>11/10/11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86411-3AE0-9447-8C14-56227F6854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133"/>
          <p:cNvSpPr txBox="1">
            <a:spLocks/>
          </p:cNvSpPr>
          <p:nvPr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D332-91AC-4C41-A6C4-F721529120E0}" type="datetimeFigureOut">
              <a:rPr lang="en-US" smtClean="0"/>
              <a:pPr/>
              <a:t>11/10/11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86411-3AE0-9447-8C14-56227F6854F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1167319"/>
            <a:ext cx="8229600" cy="1588"/>
          </a:xfrm>
          <a:prstGeom prst="line">
            <a:avLst/>
          </a:prstGeom>
          <a:ln>
            <a:solidFill>
              <a:srgbClr val="18607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133"/>
          <p:cNvSpPr txBox="1">
            <a:spLocks/>
          </p:cNvSpPr>
          <p:nvPr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D332-91AC-4C41-A6C4-F721529120E0}" type="datetimeFigureOut">
              <a:rPr lang="en-US" smtClean="0"/>
              <a:pPr/>
              <a:t>11/10/11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86411-3AE0-9447-8C14-56227F6854F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1167319"/>
            <a:ext cx="8229600" cy="1588"/>
          </a:xfrm>
          <a:prstGeom prst="line">
            <a:avLst/>
          </a:prstGeom>
          <a:ln>
            <a:solidFill>
              <a:srgbClr val="18607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33"/>
          <p:cNvSpPr txBox="1">
            <a:spLocks/>
          </p:cNvSpPr>
          <p:nvPr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D332-91AC-4C41-A6C4-F721529120E0}" type="datetimeFigureOut">
              <a:rPr lang="en-US" smtClean="0"/>
              <a:pPr/>
              <a:t>11/10/11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86411-3AE0-9447-8C14-56227F6854F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457200" y="1167319"/>
            <a:ext cx="8229600" cy="1588"/>
          </a:xfrm>
          <a:prstGeom prst="line">
            <a:avLst/>
          </a:prstGeom>
          <a:ln>
            <a:solidFill>
              <a:srgbClr val="18607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33"/>
          <p:cNvSpPr txBox="1">
            <a:spLocks/>
          </p:cNvSpPr>
          <p:nvPr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D332-91AC-4C41-A6C4-F721529120E0}" type="datetimeFigureOut">
              <a:rPr lang="en-US" smtClean="0"/>
              <a:pPr/>
              <a:t>11/10/11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133"/>
          <p:cNvSpPr txBox="1">
            <a:spLocks/>
          </p:cNvSpPr>
          <p:nvPr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26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167319"/>
            <a:ext cx="8229600" cy="1588"/>
          </a:xfrm>
          <a:prstGeom prst="line">
            <a:avLst/>
          </a:prstGeom>
          <a:ln>
            <a:solidFill>
              <a:srgbClr val="18607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133"/>
          <p:cNvSpPr txBox="1">
            <a:spLocks/>
          </p:cNvSpPr>
          <p:nvPr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D332-91AC-4C41-A6C4-F721529120E0}" type="datetimeFigureOut">
              <a:rPr lang="en-US" smtClean="0"/>
              <a:pPr/>
              <a:t>11/10/11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133"/>
          <p:cNvSpPr txBox="1">
            <a:spLocks/>
          </p:cNvSpPr>
          <p:nvPr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D332-91AC-4C41-A6C4-F721529120E0}" type="datetimeFigureOut">
              <a:rPr lang="en-US" smtClean="0"/>
              <a:pPr/>
              <a:t>11/10/11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133"/>
          <p:cNvSpPr txBox="1">
            <a:spLocks/>
          </p:cNvSpPr>
          <p:nvPr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 i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D332-91AC-4C41-A6C4-F721529120E0}" type="datetimeFigureOut">
              <a:rPr lang="en-US" smtClean="0"/>
              <a:pPr/>
              <a:t>11/10/11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167319"/>
            <a:ext cx="8229600" cy="1588"/>
          </a:xfrm>
          <a:prstGeom prst="line">
            <a:avLst/>
          </a:prstGeom>
          <a:ln>
            <a:solidFill>
              <a:srgbClr val="18607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33"/>
          <p:cNvSpPr txBox="1">
            <a:spLocks/>
          </p:cNvSpPr>
          <p:nvPr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D332-91AC-4C41-A6C4-F721529120E0}" type="datetimeFigureOut">
              <a:rPr lang="en-US" smtClean="0"/>
              <a:pPr/>
              <a:t>11/10/11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133"/>
          <p:cNvSpPr txBox="1">
            <a:spLocks/>
          </p:cNvSpPr>
          <p:nvPr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bg1"/>
            </a:gs>
            <a:gs pos="100000">
              <a:srgbClr val="DCEBEE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26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46908"/>
            <a:ext cx="8229600" cy="4779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2D332-91AC-4C41-A6C4-F721529120E0}" type="datetimeFigureOut">
              <a:rPr lang="en-US" smtClean="0"/>
              <a:pPr/>
              <a:t>11/10/11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86411-3AE0-9447-8C14-56227F6854F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globepiece.tif"/>
          <p:cNvPicPr>
            <a:picLocks noChangeAspect="1"/>
          </p:cNvPicPr>
          <p:nvPr/>
        </p:nvPicPr>
        <p:blipFill>
          <a:blip r:embed="rId14">
            <a:alphaModFix amt="10000"/>
          </a:blip>
          <a:stretch>
            <a:fillRect/>
          </a:stretch>
        </p:blipFill>
        <p:spPr>
          <a:xfrm>
            <a:off x="5385270" y="1981810"/>
            <a:ext cx="3758730" cy="48761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4000" kern="1200">
          <a:solidFill>
            <a:srgbClr val="186072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800" kern="1200">
          <a:solidFill>
            <a:srgbClr val="1A435D"/>
          </a:solidFill>
          <a:latin typeface="+mn-lt"/>
          <a:ea typeface="+mn-ea"/>
          <a:cs typeface="Cambria"/>
        </a:defRPr>
      </a:lvl1pPr>
      <a:lvl2pPr marL="577850" indent="-231775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1A435D"/>
          </a:solidFill>
          <a:latin typeface="+mn-lt"/>
          <a:ea typeface="+mn-ea"/>
          <a:cs typeface="Cambria"/>
        </a:defRPr>
      </a:lvl2pPr>
      <a:lvl3pPr marL="795338" indent="-217488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rgbClr val="1A435D"/>
          </a:solidFill>
          <a:latin typeface="+mn-lt"/>
          <a:ea typeface="+mn-ea"/>
          <a:cs typeface="Cambria"/>
        </a:defRPr>
      </a:lvl3pPr>
      <a:lvl4pPr marL="1257300" indent="-231775" algn="l" defTabSz="457200" rtl="0" eaLnBrk="1" latinLnBrk="0" hangingPunct="1">
        <a:spcBef>
          <a:spcPct val="20000"/>
        </a:spcBef>
        <a:buFontTx/>
        <a:buNone/>
        <a:defRPr sz="2000" i="1" kern="1200">
          <a:solidFill>
            <a:srgbClr val="1A435D"/>
          </a:solidFill>
          <a:latin typeface="+mn-lt"/>
          <a:ea typeface="+mn-ea"/>
          <a:cs typeface="Cambria"/>
        </a:defRPr>
      </a:lvl4pPr>
      <a:lvl5pPr marL="2057400" indent="-228600" algn="l" defTabSz="457200" rtl="0" eaLnBrk="1" latinLnBrk="0" hangingPunct="1">
        <a:spcBef>
          <a:spcPct val="20000"/>
        </a:spcBef>
        <a:buFontTx/>
        <a:buNone/>
        <a:defRPr sz="2000" i="1" kern="1200">
          <a:solidFill>
            <a:srgbClr val="1A435D"/>
          </a:solidFill>
          <a:latin typeface="+mn-lt"/>
          <a:ea typeface="+mn-ea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Website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All Hands Meeting</a:t>
            </a:r>
          </a:p>
          <a:p>
            <a:r>
              <a:rPr lang="en-US" dirty="0" smtClean="0"/>
              <a:t>Oct 18</a:t>
            </a:r>
            <a:r>
              <a:rPr lang="en-US" baseline="30000" dirty="0" smtClean="0"/>
              <a:t>th</a:t>
            </a:r>
            <a:r>
              <a:rPr lang="en-US" dirty="0" smtClean="0"/>
              <a:t>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924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6" y="280109"/>
            <a:ext cx="9144000" cy="619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079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46908"/>
            <a:ext cx="8229600" cy="5329090"/>
          </a:xfrm>
        </p:spPr>
        <p:txBody>
          <a:bodyPr>
            <a:normAutofit/>
          </a:bodyPr>
          <a:lstStyle/>
          <a:p>
            <a:pPr marL="447675" indent="-447675"/>
            <a:r>
              <a:rPr lang="en-US" dirty="0" smtClean="0"/>
              <a:t>Usability assessment provided recommendations for numerous changes</a:t>
            </a:r>
          </a:p>
          <a:p>
            <a:pPr marL="447675" indent="-447675"/>
            <a:r>
              <a:rPr lang="en-US" dirty="0" smtClean="0"/>
              <a:t>Current design did not allow for growth of project to be easily represented</a:t>
            </a:r>
          </a:p>
          <a:p>
            <a:pPr marL="1035050" lvl="1" indent="-457200"/>
            <a:r>
              <a:rPr lang="en-US" dirty="0" smtClean="0"/>
              <a:t>Lacking an area for Member Nodes</a:t>
            </a:r>
          </a:p>
          <a:p>
            <a:pPr marL="1035050" lvl="1" indent="-457200"/>
            <a:r>
              <a:rPr lang="en-US" dirty="0" smtClean="0"/>
              <a:t>Working Groups not sufficiently visible</a:t>
            </a:r>
          </a:p>
          <a:p>
            <a:pPr marL="1035050" lvl="1" indent="-457200"/>
            <a:r>
              <a:rPr lang="en-US" dirty="0" smtClean="0"/>
              <a:t>No area for ITK and software development to be highlighted</a:t>
            </a:r>
          </a:p>
          <a:p>
            <a:pPr marL="457200" indent="-457200"/>
            <a:r>
              <a:rPr lang="en-US" dirty="0" smtClean="0"/>
              <a:t>Color scheme not representative of </a:t>
            </a:r>
            <a:r>
              <a:rPr lang="en-US" dirty="0" err="1" smtClean="0"/>
              <a:t>DataONE</a:t>
            </a:r>
            <a:r>
              <a:rPr lang="en-US" dirty="0" smtClean="0"/>
              <a:t> logo and more recently designed materials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Rationale for redesign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81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46908"/>
            <a:ext cx="8229600" cy="5329090"/>
          </a:xfrm>
        </p:spPr>
        <p:txBody>
          <a:bodyPr>
            <a:normAutofit/>
          </a:bodyPr>
          <a:lstStyle/>
          <a:p>
            <a:r>
              <a:rPr lang="en-US" dirty="0"/>
              <a:t>Charge from </a:t>
            </a:r>
            <a:r>
              <a:rPr lang="en-US" dirty="0" smtClean="0"/>
              <a:t>Sustainability and Governance to develop a more accessible </a:t>
            </a:r>
            <a:r>
              <a:rPr lang="en-US" dirty="0"/>
              <a:t>and user </a:t>
            </a:r>
            <a:r>
              <a:rPr lang="en-US" dirty="0" smtClean="0"/>
              <a:t>friendly website that appropriately reflects the professional image projected by </a:t>
            </a:r>
            <a:r>
              <a:rPr lang="en-US" dirty="0" err="1" smtClean="0"/>
              <a:t>DataONE</a:t>
            </a:r>
            <a:r>
              <a:rPr lang="en-US" dirty="0" smtClean="0"/>
              <a:t>, in advance of public release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Rationale for redesign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200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46908"/>
            <a:ext cx="8229600" cy="5329090"/>
          </a:xfrm>
        </p:spPr>
        <p:txBody>
          <a:bodyPr>
            <a:normAutofit/>
          </a:bodyPr>
          <a:lstStyle/>
          <a:p>
            <a:pPr marL="336550" indent="-336550"/>
            <a:r>
              <a:rPr lang="en-US" dirty="0" smtClean="0"/>
              <a:t>Site map based on current website </a:t>
            </a:r>
            <a:br>
              <a:rPr lang="en-US" dirty="0" smtClean="0"/>
            </a:br>
            <a:r>
              <a:rPr lang="en-US" dirty="0" smtClean="0"/>
              <a:t>with inclusion of areas undergoing </a:t>
            </a:r>
            <a:br>
              <a:rPr lang="en-US" dirty="0" smtClean="0"/>
            </a:br>
            <a:r>
              <a:rPr lang="en-US" dirty="0" smtClean="0"/>
              <a:t>current and predicted growth</a:t>
            </a:r>
          </a:p>
          <a:p>
            <a:pPr marL="336550" indent="-336550"/>
            <a:r>
              <a:rPr lang="en-US" dirty="0"/>
              <a:t>Incorporation of feedback from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usability assessments</a:t>
            </a:r>
          </a:p>
          <a:p>
            <a:pPr marL="336550" indent="-336550"/>
            <a:r>
              <a:rPr lang="en-US" dirty="0" smtClean="0"/>
              <a:t>Web aesthetic based on color </a:t>
            </a:r>
            <a:br>
              <a:rPr lang="en-US" dirty="0" smtClean="0"/>
            </a:br>
            <a:r>
              <a:rPr lang="en-US" dirty="0" smtClean="0"/>
              <a:t>scheme of </a:t>
            </a:r>
            <a:r>
              <a:rPr lang="en-US" dirty="0" err="1" smtClean="0"/>
              <a:t>DataONE</a:t>
            </a:r>
            <a:r>
              <a:rPr lang="en-US" dirty="0" smtClean="0"/>
              <a:t> logo</a:t>
            </a:r>
          </a:p>
          <a:p>
            <a:pPr marL="336550" indent="-336550"/>
            <a:r>
              <a:rPr lang="en-US" dirty="0" smtClean="0"/>
              <a:t>Design being developed in Drupal 7 with mirrored shell around </a:t>
            </a:r>
            <a:r>
              <a:rPr lang="en-US" dirty="0" err="1" smtClean="0"/>
              <a:t>ONE</a:t>
            </a:r>
            <a:r>
              <a:rPr lang="en-US" i="1" dirty="0" err="1" smtClean="0"/>
              <a:t>Mercury</a:t>
            </a:r>
            <a:r>
              <a:rPr lang="en-US" dirty="0" smtClean="0"/>
              <a:t> run from CNs</a:t>
            </a:r>
          </a:p>
          <a:p>
            <a:pPr marL="336550" indent="-336550"/>
            <a:r>
              <a:rPr lang="en-US" dirty="0" smtClean="0"/>
              <a:t>Design developed by Laura Arguelles and Chris Allen, UNM staff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redesign process</a:t>
            </a:r>
            <a:endParaRPr lang="en-US" dirty="0"/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6011010" y="1349412"/>
            <a:ext cx="2675790" cy="2724310"/>
            <a:chOff x="3749040" y="2591117"/>
            <a:chExt cx="1645920" cy="1675765"/>
          </a:xfrm>
        </p:grpSpPr>
        <p:cxnSp>
          <p:nvCxnSpPr>
            <p:cNvPr id="4" name="Straight Arrow Connector 3"/>
            <p:cNvCxnSpPr/>
            <p:nvPr/>
          </p:nvCxnSpPr>
          <p:spPr>
            <a:xfrm flipH="1" flipV="1">
              <a:off x="3791357" y="3025176"/>
              <a:ext cx="809231" cy="226483"/>
            </a:xfrm>
            <a:prstGeom prst="straightConnector1">
              <a:avLst/>
            </a:prstGeom>
            <a:ln>
              <a:solidFill>
                <a:srgbClr val="1A435D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 flipV="1">
              <a:off x="4604860" y="2854245"/>
              <a:ext cx="747782" cy="397414"/>
            </a:xfrm>
            <a:prstGeom prst="straightConnector1">
              <a:avLst/>
            </a:prstGeom>
            <a:ln>
              <a:solidFill>
                <a:srgbClr val="1A435D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4600588" y="3251659"/>
              <a:ext cx="418757" cy="752095"/>
            </a:xfrm>
            <a:prstGeom prst="straightConnector1">
              <a:avLst/>
            </a:prstGeom>
            <a:ln>
              <a:solidFill>
                <a:srgbClr val="1A435D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/>
            <p:cNvGrpSpPr>
              <a:grpSpLocks noChangeAspect="1"/>
            </p:cNvGrpSpPr>
            <p:nvPr/>
          </p:nvGrpSpPr>
          <p:grpSpPr>
            <a:xfrm>
              <a:off x="3749040" y="2591117"/>
              <a:ext cx="1645920" cy="1675765"/>
              <a:chOff x="0" y="0"/>
              <a:chExt cx="4572000" cy="465666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572000" cy="4656667"/>
              </a:xfrm>
              <a:prstGeom prst="rect">
                <a:avLst/>
              </a:prstGeom>
              <a:noFill/>
              <a:ln>
                <a:solidFill>
                  <a:srgbClr val="1A435D"/>
                </a:solidFill>
              </a:ln>
            </p:spPr>
          </p:pic>
          <p:cxnSp>
            <p:nvCxnSpPr>
              <p:cNvPr id="9" name="Straight Arrow Connector 8"/>
              <p:cNvCxnSpPr/>
              <p:nvPr/>
            </p:nvCxnSpPr>
            <p:spPr>
              <a:xfrm flipH="1" flipV="1">
                <a:off x="0" y="1679989"/>
                <a:ext cx="2247863" cy="629120"/>
              </a:xfrm>
              <a:prstGeom prst="straightConnector1">
                <a:avLst/>
              </a:prstGeom>
              <a:ln>
                <a:solidFill>
                  <a:srgbClr val="1A435D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 flipV="1">
                <a:off x="2259731" y="1205182"/>
                <a:ext cx="2077171" cy="1103928"/>
              </a:xfrm>
              <a:prstGeom prst="straightConnector1">
                <a:avLst/>
              </a:prstGeom>
              <a:ln>
                <a:solidFill>
                  <a:srgbClr val="1A435D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/>
              <p:cNvCxnSpPr/>
              <p:nvPr/>
            </p:nvCxnSpPr>
            <p:spPr>
              <a:xfrm>
                <a:off x="2247863" y="2309109"/>
                <a:ext cx="1163214" cy="2089153"/>
              </a:xfrm>
              <a:prstGeom prst="straightConnector1">
                <a:avLst/>
              </a:prstGeom>
              <a:ln>
                <a:solidFill>
                  <a:srgbClr val="1A435D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17746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17692"/>
          <a:stretch/>
        </p:blipFill>
        <p:spPr>
          <a:xfrm>
            <a:off x="0" y="-4839"/>
            <a:ext cx="9144000" cy="6862839"/>
          </a:xfrm>
          <a:prstGeom prst="rect">
            <a:avLst/>
          </a:prstGeom>
        </p:spPr>
      </p:pic>
      <p:pic>
        <p:nvPicPr>
          <p:cNvPr id="2" name="Picture 1" descr="screen-capture-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" y="152400"/>
            <a:ext cx="9036284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73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46908"/>
            <a:ext cx="8229600" cy="5329090"/>
          </a:xfrm>
        </p:spPr>
        <p:txBody>
          <a:bodyPr>
            <a:normAutofit/>
          </a:bodyPr>
          <a:lstStyle/>
          <a:p>
            <a:r>
              <a:rPr lang="en-US" dirty="0" smtClean="0"/>
              <a:t>Six representative pages printed as hardcopy posters</a:t>
            </a:r>
          </a:p>
          <a:p>
            <a:pPr marL="1035050" lvl="1" indent="-457200"/>
            <a:r>
              <a:rPr lang="en-US" dirty="0" smtClean="0"/>
              <a:t>Please use ‘sticky notes’ to provide feedback</a:t>
            </a:r>
          </a:p>
          <a:p>
            <a:pPr marL="1035050" lvl="1" indent="-457200"/>
            <a:endParaRPr lang="en-US" dirty="0"/>
          </a:p>
          <a:p>
            <a:pPr marL="457200" indent="-457200"/>
            <a:r>
              <a:rPr lang="en-US" dirty="0" smtClean="0"/>
              <a:t>Online functionality testing requested</a:t>
            </a:r>
          </a:p>
          <a:p>
            <a:pPr marL="1035050" lvl="1" indent="-457200"/>
            <a:r>
              <a:rPr lang="en-US" dirty="0"/>
              <a:t>http://</a:t>
            </a:r>
            <a:r>
              <a:rPr lang="en-US" dirty="0" err="1"/>
              <a:t>dataone-beta.nmepscor.net</a:t>
            </a:r>
            <a:r>
              <a:rPr lang="en-US" dirty="0" smtClean="0"/>
              <a:t>/</a:t>
            </a:r>
          </a:p>
          <a:p>
            <a:pPr marL="1035050" lvl="1" indent="-457200"/>
            <a:endParaRPr lang="en-US" dirty="0"/>
          </a:p>
          <a:p>
            <a:pPr marL="457200" indent="-457200"/>
            <a:r>
              <a:rPr lang="en-US" dirty="0" smtClean="0"/>
              <a:t>Provide feedback via shared </a:t>
            </a:r>
            <a:r>
              <a:rPr lang="en-US" dirty="0" err="1" smtClean="0"/>
              <a:t>epad</a:t>
            </a:r>
            <a:endParaRPr lang="en-US" dirty="0" smtClean="0"/>
          </a:p>
          <a:p>
            <a:pPr marL="1035050" lvl="1" indent="-457200"/>
            <a:r>
              <a:rPr lang="en-US" dirty="0"/>
              <a:t>http://</a:t>
            </a:r>
            <a:r>
              <a:rPr lang="en-US" dirty="0" err="1"/>
              <a:t>epad.dataone.org</a:t>
            </a:r>
            <a:r>
              <a:rPr lang="en-US" dirty="0"/>
              <a:t>/</a:t>
            </a:r>
            <a:r>
              <a:rPr lang="en-US" dirty="0" smtClean="0"/>
              <a:t>AHM10182011WebFeedback</a:t>
            </a:r>
          </a:p>
          <a:p>
            <a:pPr lvl="1" indent="0">
              <a:buNone/>
            </a:pPr>
            <a:r>
              <a:rPr lang="en-US" dirty="0" smtClean="0"/>
              <a:t>OR</a:t>
            </a:r>
          </a:p>
          <a:p>
            <a:pPr marL="1035050" lvl="1" indent="-457200"/>
            <a:r>
              <a:rPr lang="en-US" dirty="0" err="1" smtClean="0"/>
              <a:t>Bit.ly</a:t>
            </a:r>
            <a:r>
              <a:rPr lang="en-US" dirty="0" smtClean="0"/>
              <a:t>/D1Feedback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Feedback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903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ataON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DataONE.thmx</Template>
  <TotalTime>739</TotalTime>
  <Words>150</Words>
  <Application>Microsoft Macintosh PowerPoint</Application>
  <PresentationFormat>On-screen Show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DataONE</vt:lpstr>
      <vt:lpstr>Website Review</vt:lpstr>
      <vt:lpstr>PowerPoint Presentation</vt:lpstr>
      <vt:lpstr>Rationale for redesign</vt:lpstr>
      <vt:lpstr>Rationale for redesign</vt:lpstr>
      <vt:lpstr>The redesign process</vt:lpstr>
      <vt:lpstr>PowerPoint Presentation</vt:lpstr>
      <vt:lpstr>Feedback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CEO Report</dc:title>
  <dc:creator>Amber Budden</dc:creator>
  <cp:lastModifiedBy>Rebecca Koskela</cp:lastModifiedBy>
  <cp:revision>41</cp:revision>
  <dcterms:created xsi:type="dcterms:W3CDTF">2011-11-04T15:32:28Z</dcterms:created>
  <dcterms:modified xsi:type="dcterms:W3CDTF">2011-11-10T16:14:05Z</dcterms:modified>
</cp:coreProperties>
</file>