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sldIdLst>
    <p:sldId id="256" r:id="rId2"/>
    <p:sldId id="257" r:id="rId3"/>
    <p:sldId id="320" r:id="rId4"/>
    <p:sldId id="282" r:id="rId5"/>
    <p:sldId id="258" r:id="rId6"/>
    <p:sldId id="260" r:id="rId7"/>
    <p:sldId id="259" r:id="rId8"/>
    <p:sldId id="302" r:id="rId9"/>
    <p:sldId id="314" r:id="rId10"/>
    <p:sldId id="303" r:id="rId11"/>
    <p:sldId id="311" r:id="rId12"/>
    <p:sldId id="312" r:id="rId13"/>
    <p:sldId id="294" r:id="rId14"/>
    <p:sldId id="295" r:id="rId15"/>
    <p:sldId id="316" r:id="rId16"/>
    <p:sldId id="317" r:id="rId17"/>
    <p:sldId id="319" r:id="rId18"/>
    <p:sldId id="296" r:id="rId19"/>
    <p:sldId id="297" r:id="rId20"/>
    <p:sldId id="309" r:id="rId21"/>
    <p:sldId id="310" r:id="rId22"/>
    <p:sldId id="305" r:id="rId23"/>
    <p:sldId id="322" r:id="rId24"/>
    <p:sldId id="321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B1DD573-50FE-402A-9933-FEDD7DE74F95}" type="datetimeFigureOut">
              <a:rPr lang="en-US"/>
              <a:pPr>
                <a:defRPr/>
              </a:pPr>
              <a:t>4/25/2011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C93405A-40E2-42CB-BB54-71B7F0E385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7057C-767D-4E71-B1C2-E7B856D54ED0}" type="datetimeFigureOut">
              <a:rPr lang="en-US"/>
              <a:pPr>
                <a:defRPr/>
              </a:pPr>
              <a:t>4/25/2011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99BAC-4FBF-4D24-9A5E-B9B0E38D81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E91F5-A06D-48EF-8500-695E97A686A4}" type="datetimeFigureOut">
              <a:rPr lang="en-US"/>
              <a:pPr>
                <a:defRPr/>
              </a:pPr>
              <a:t>4/25/2011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B3854-5483-44B7-A536-62D6E4F9AE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1DFDE-BB6D-4375-AC75-5D450A406E21}" type="datetimeFigureOut">
              <a:rPr lang="en-US"/>
              <a:pPr>
                <a:defRPr/>
              </a:pPr>
              <a:t>4/25/2011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72982-E697-4464-83B3-84EE6A6B8F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765D9-EE80-4629-9518-0A140A91AAF6}" type="datetimeFigureOut">
              <a:rPr lang="en-US"/>
              <a:pPr>
                <a:defRPr/>
              </a:pPr>
              <a:t>4/25/2011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48A33-A3FD-456C-8DF0-4737480EB7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7644F-1936-43CB-8D65-1BA0F965C9DD}" type="datetimeFigureOut">
              <a:rPr lang="en-US"/>
              <a:pPr>
                <a:defRPr/>
              </a:pPr>
              <a:t>4/25/2011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46B5F-DCDA-47FF-BEDE-39082E34EA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5D130-8899-425F-8429-215D6C8A945D}" type="datetimeFigureOut">
              <a:rPr lang="en-US"/>
              <a:pPr>
                <a:defRPr/>
              </a:pPr>
              <a:t>4/25/2011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D5DEA-FC83-4547-99C8-AB2A2D267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20C0A-34E9-46E0-A25D-016235C0439C}" type="datetimeFigureOut">
              <a:rPr lang="en-US"/>
              <a:pPr>
                <a:defRPr/>
              </a:pPr>
              <a:t>4/25/2011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2AE43-B54D-4721-8291-5951A948E1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5383F-B24E-47DE-B185-0C3A77824519}" type="datetimeFigureOut">
              <a:rPr lang="en-US"/>
              <a:pPr>
                <a:defRPr/>
              </a:pPr>
              <a:t>4/25/2011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AAC4F-681E-4DBF-A9E6-2DAF4A68C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DA659-DBAD-4658-B628-96C9ED384CB8}" type="datetimeFigureOut">
              <a:rPr lang="en-US"/>
              <a:pPr>
                <a:defRPr/>
              </a:pPr>
              <a:t>4/25/2011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676C0-7007-4779-AD2C-8FF530AD6D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AA794-87AF-4262-BC55-65B02FAC5220}" type="datetimeFigureOut">
              <a:rPr lang="en-US"/>
              <a:pPr>
                <a:defRPr/>
              </a:pPr>
              <a:t>4/25/2011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95148-BE25-41D3-87D1-C5AC0F8545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92AE8-CF1B-4A68-BAE9-05828D78CA68}" type="datetimeFigureOut">
              <a:rPr lang="en-US"/>
              <a:pPr>
                <a:defRPr/>
              </a:pPr>
              <a:t>4/25/2011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F7DC0-F4F1-4827-807D-E1A5EA921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5AF426-1649-41C8-A70E-E072175548ED}" type="datetimeFigureOut">
              <a:rPr lang="en-US"/>
              <a:pPr>
                <a:defRPr/>
              </a:pPr>
              <a:t>4/25/2011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0E8129-87BA-4F69-AA02-5209C26711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803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lpacaresearchfoundation.org/papers_reports/Basics%20of%20Alpaca%20Nutrition.html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275" y="1371600"/>
            <a:ext cx="8229600" cy="1828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Nutrition associated disease</a:t>
            </a:r>
            <a:endParaRPr lang="en-US" dirty="0"/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1371600" y="3332163"/>
            <a:ext cx="6400800" cy="1752600"/>
          </a:xfrm>
        </p:spPr>
        <p:txBody>
          <a:bodyPr/>
          <a:lstStyle/>
          <a:p>
            <a:pPr eaLnBrk="1" hangingPunct="1"/>
            <a:r>
              <a:rPr lang="en-US" smtClean="0"/>
              <a:t>Sarel Van Amstel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PEM/Obesity control</a:t>
            </a:r>
            <a:endParaRPr lang="en-US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533400" y="609600"/>
            <a:ext cx="8229600" cy="5791200"/>
          </a:xfrm>
        </p:spPr>
        <p:txBody>
          <a:bodyPr/>
          <a:lstStyle/>
          <a:p>
            <a:pPr eaLnBrk="1" hangingPunct="1"/>
            <a:endParaRPr lang="en-US" sz="2400" smtClean="0"/>
          </a:p>
          <a:p>
            <a:r>
              <a:rPr lang="en-US" sz="2000" smtClean="0">
                <a:latin typeface="Calibri" pitchFamily="34" charset="0"/>
              </a:rPr>
              <a:t>Body condition score/body weights every 4-6 weeks  (3-3.5 of 5)</a:t>
            </a:r>
          </a:p>
          <a:p>
            <a:r>
              <a:rPr lang="en-US" sz="2000" smtClean="0">
                <a:latin typeface="Calibri" pitchFamily="34" charset="0"/>
              </a:rPr>
              <a:t>Provide effective protective shelter during  cold/wet conditions </a:t>
            </a:r>
          </a:p>
          <a:p>
            <a:r>
              <a:rPr lang="en-US" sz="2000" smtClean="0">
                <a:latin typeface="Calibri" pitchFamily="34" charset="0"/>
              </a:rPr>
              <a:t>Forage analysis</a:t>
            </a:r>
          </a:p>
          <a:p>
            <a:r>
              <a:rPr lang="en-US" sz="2000" smtClean="0">
                <a:latin typeface="Calibri" pitchFamily="34" charset="0"/>
              </a:rPr>
              <a:t>Feed lower quality forages before grazing pasture or increase stocking density/ grazing intensity/use mature pastures</a:t>
            </a:r>
          </a:p>
          <a:p>
            <a:r>
              <a:rPr lang="en-US" sz="2000" smtClean="0">
                <a:latin typeface="Calibri" pitchFamily="34" charset="0"/>
              </a:rPr>
              <a:t>Attend to other predisposing causes:</a:t>
            </a:r>
          </a:p>
          <a:p>
            <a:pPr lvl="1"/>
            <a:r>
              <a:rPr lang="en-US" sz="2000" smtClean="0">
                <a:latin typeface="Calibri" pitchFamily="34" charset="0"/>
              </a:rPr>
              <a:t>Herd management</a:t>
            </a:r>
          </a:p>
          <a:p>
            <a:pPr lvl="1"/>
            <a:r>
              <a:rPr lang="en-US" sz="2000" smtClean="0">
                <a:latin typeface="Calibri" pitchFamily="34" charset="0"/>
              </a:rPr>
              <a:t>Parasitism</a:t>
            </a:r>
          </a:p>
          <a:p>
            <a:pPr lvl="1"/>
            <a:r>
              <a:rPr lang="en-US" sz="2000" smtClean="0">
                <a:latin typeface="Calibri" pitchFamily="34" charset="0"/>
              </a:rPr>
              <a:t>Dental /health checks</a:t>
            </a:r>
          </a:p>
          <a:p>
            <a:pPr lvl="2" eaLnBrk="1" hangingPunct="1"/>
            <a:endParaRPr lang="en-US" sz="2000" smtClean="0"/>
          </a:p>
          <a:p>
            <a:pPr lvl="1" eaLnBrk="1" hangingPunct="1"/>
            <a:endParaRPr lang="en-US" smtClean="0"/>
          </a:p>
          <a:p>
            <a:pPr lvl="2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err="1" smtClean="0"/>
              <a:t>Polioencephalomalacia</a:t>
            </a:r>
            <a:r>
              <a:rPr lang="en-US" dirty="0" smtClean="0"/>
              <a:t> </a:t>
            </a:r>
            <a:r>
              <a:rPr lang="en-US" dirty="0" err="1" smtClean="0"/>
              <a:t>Vit</a:t>
            </a:r>
            <a:r>
              <a:rPr lang="en-US" dirty="0" smtClean="0"/>
              <a:t> B1 deficiency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smtClean="0"/>
              <a:t>Thiamine deficiency common in camelids resulting in polio.</a:t>
            </a:r>
          </a:p>
          <a:p>
            <a:r>
              <a:rPr lang="en-US" sz="2000" smtClean="0"/>
              <a:t>Water soluble vitamins (B complex group including B1 - thiamine) produced by microbes in C1</a:t>
            </a:r>
          </a:p>
          <a:p>
            <a:r>
              <a:rPr lang="en-US" sz="2000" smtClean="0"/>
              <a:t>Predisposing factors include:</a:t>
            </a:r>
          </a:p>
          <a:p>
            <a:pPr lvl="1"/>
            <a:r>
              <a:rPr lang="en-US" sz="1600" smtClean="0"/>
              <a:t>Excessive dietary sulphur or overdose with amprolium</a:t>
            </a:r>
          </a:p>
          <a:p>
            <a:pPr lvl="1"/>
            <a:r>
              <a:rPr lang="en-US" sz="1600" smtClean="0"/>
              <a:t>Rumen acidosis – thiaminase producing bacteria</a:t>
            </a:r>
          </a:p>
          <a:p>
            <a:pPr lvl="1"/>
            <a:r>
              <a:rPr lang="en-US" sz="1600" smtClean="0"/>
              <a:t>Thiaminase containing plants</a:t>
            </a:r>
          </a:p>
          <a:p>
            <a:r>
              <a:rPr lang="en-US" sz="2000" smtClean="0"/>
              <a:t>Clinical signs: </a:t>
            </a:r>
          </a:p>
          <a:p>
            <a:r>
              <a:rPr lang="en-US" sz="2000" smtClean="0"/>
              <a:t>Depression, seizures, blindness, hypersensitivity and sudden death</a:t>
            </a:r>
          </a:p>
          <a:p>
            <a:r>
              <a:rPr lang="en-US" sz="2000" smtClean="0"/>
              <a:t>Treat with Vit B1 (10-20 mg/kg)</a:t>
            </a:r>
          </a:p>
          <a:p>
            <a:r>
              <a:rPr lang="en-US" sz="4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Urolithiasis</a:t>
            </a:r>
            <a:endParaRPr lang="en-US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Over feeding grain –high in phosphate</a:t>
            </a:r>
          </a:p>
          <a:p>
            <a:r>
              <a:rPr lang="en-US" smtClean="0"/>
              <a:t>Lush grass pastures heavily fertilized with potassium</a:t>
            </a:r>
          </a:p>
          <a:p>
            <a:r>
              <a:rPr lang="en-US" smtClean="0"/>
              <a:t>Clinical signs:</a:t>
            </a:r>
          </a:p>
          <a:p>
            <a:pPr lvl="1"/>
            <a:r>
              <a:rPr lang="en-US" smtClean="0"/>
              <a:t>Straining and inability to urinate</a:t>
            </a:r>
          </a:p>
          <a:p>
            <a:pPr lvl="1"/>
            <a:r>
              <a:rPr lang="en-US" smtClean="0"/>
              <a:t>Dribbling urine</a:t>
            </a:r>
          </a:p>
          <a:p>
            <a:r>
              <a:rPr lang="en-US" smtClean="0"/>
              <a:t>Increase water consumption by adding salt to diet</a:t>
            </a:r>
          </a:p>
          <a:p>
            <a:r>
              <a:rPr lang="en-US" smtClean="0"/>
              <a:t>Urine acidification – ammonium chloride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Trace minerals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15 required. 5 associated with disease</a:t>
            </a:r>
          </a:p>
          <a:p>
            <a:pPr lvl="1" eaLnBrk="1" hangingPunct="1"/>
            <a:r>
              <a:rPr lang="en-US" smtClean="0"/>
              <a:t>Copper; iodine; iron; selenium and zinc.</a:t>
            </a:r>
          </a:p>
          <a:p>
            <a:pPr lvl="1" eaLnBrk="1" hangingPunct="1"/>
            <a:r>
              <a:rPr lang="en-US" smtClean="0"/>
              <a:t>Large proportion of forages deficient in zinc, selenium and copper but high in potassium which will depress magnesium uptake  </a:t>
            </a:r>
          </a:p>
          <a:p>
            <a:pPr lvl="1" eaLnBrk="1" hangingPunct="1"/>
            <a:r>
              <a:rPr lang="en-US" smtClean="0"/>
              <a:t>Excess Ca in diet  such as legume hays (alfalfa) will depress Zn intake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Trace minerals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/>
              <a:t>Well water</a:t>
            </a:r>
          </a:p>
          <a:p>
            <a:pPr lvl="1" eaLnBrk="1" hangingPunct="1"/>
            <a:r>
              <a:rPr lang="en-US" smtClean="0"/>
              <a:t>Can be high in sulfur and iron</a:t>
            </a:r>
          </a:p>
          <a:p>
            <a:pPr lvl="2" eaLnBrk="1" hangingPunct="1"/>
            <a:r>
              <a:rPr lang="en-US" smtClean="0"/>
              <a:t>Reduce Cu absorption</a:t>
            </a:r>
          </a:p>
          <a:p>
            <a:pPr lvl="2" eaLnBrk="1" hangingPunct="1"/>
            <a:r>
              <a:rPr lang="en-US" smtClean="0"/>
              <a:t>High sulfur can predispose to polio-encephalomalacia</a:t>
            </a:r>
          </a:p>
          <a:p>
            <a:pPr lvl="2" eaLnBrk="1" hangingPunct="1"/>
            <a:r>
              <a:rPr lang="en-US" smtClean="0"/>
              <a:t>Areas with rock phosphate can be high in fluoride</a:t>
            </a:r>
          </a:p>
          <a:p>
            <a:pPr lvl="3" eaLnBrk="1" hangingPunct="1"/>
            <a:r>
              <a:rPr lang="en-US" smtClean="0"/>
              <a:t>Chronic fluorosis. </a:t>
            </a:r>
          </a:p>
          <a:p>
            <a:pPr lvl="4" eaLnBrk="1" hangingPunct="1"/>
            <a:r>
              <a:rPr lang="en-US" smtClean="0"/>
              <a:t>Tooth decay</a:t>
            </a:r>
          </a:p>
          <a:p>
            <a:pPr lvl="4" eaLnBrk="1" hangingPunct="1"/>
            <a:r>
              <a:rPr lang="en-US" smtClean="0"/>
              <a:t>Chronic lameness due to fluoride deposition in bone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Trace minerals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/>
              <a:t>Disease states associated with mineral deficiencies:</a:t>
            </a:r>
          </a:p>
          <a:p>
            <a:pPr lvl="1" eaLnBrk="1" hangingPunct="1"/>
            <a:r>
              <a:rPr lang="en-US" smtClean="0"/>
              <a:t>Immune dysfunction – Cu, Zn, Se</a:t>
            </a:r>
          </a:p>
          <a:p>
            <a:pPr lvl="1" eaLnBrk="1" hangingPunct="1"/>
            <a:r>
              <a:rPr lang="en-US" smtClean="0"/>
              <a:t>Developmental abnormalities – Cu, Mn, I</a:t>
            </a:r>
          </a:p>
          <a:p>
            <a:pPr lvl="1" eaLnBrk="1" hangingPunct="1"/>
            <a:r>
              <a:rPr lang="en-US" smtClean="0"/>
              <a:t>Abortion Cu, I, Se</a:t>
            </a:r>
          </a:p>
          <a:p>
            <a:pPr lvl="1" eaLnBrk="1" hangingPunct="1"/>
            <a:r>
              <a:rPr lang="en-US" smtClean="0"/>
              <a:t>Retained placenta Cu, Se, I</a:t>
            </a:r>
          </a:p>
          <a:p>
            <a:pPr lvl="1" eaLnBrk="1" hangingPunct="1"/>
            <a:r>
              <a:rPr lang="en-US" smtClean="0"/>
              <a:t>Metabolic disturbances Co, I, Fe, Zn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/>
              <a:t>Trace mineral supplementation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/>
              <a:t>Inorganic sources; sulfate and carbonate more bioavailable than oxide</a:t>
            </a:r>
          </a:p>
          <a:p>
            <a:pPr eaLnBrk="1" hangingPunct="1"/>
            <a:r>
              <a:rPr lang="en-US" smtClean="0"/>
              <a:t>Organic forms are protected from gastric alteration thus highly bioavailable</a:t>
            </a:r>
          </a:p>
          <a:p>
            <a:pPr lvl="1" eaLnBrk="1" hangingPunct="1"/>
            <a:r>
              <a:rPr lang="en-US" smtClean="0"/>
              <a:t>Zinc methionine</a:t>
            </a:r>
          </a:p>
          <a:p>
            <a:pPr eaLnBrk="1" hangingPunct="1"/>
            <a:r>
              <a:rPr lang="en-US" smtClean="0"/>
              <a:t>Nutrient delivery calculations</a:t>
            </a:r>
          </a:p>
          <a:p>
            <a:pPr lvl="1" eaLnBrk="1" hangingPunct="1"/>
            <a:r>
              <a:rPr lang="en-US" smtClean="0"/>
              <a:t>Amount fed x trace mineral content</a:t>
            </a:r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/>
              <a:t>Trace mineral supplementation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/>
              <a:t>Nutrient delivery calculations</a:t>
            </a:r>
          </a:p>
          <a:p>
            <a:pPr lvl="1" eaLnBrk="1" hangingPunct="1"/>
            <a:r>
              <a:rPr lang="en-US" smtClean="0"/>
              <a:t>None of mineral supplements and only 7/17pellet supplements provide sufficient copper</a:t>
            </a:r>
          </a:p>
          <a:p>
            <a:pPr lvl="1" eaLnBrk="1" hangingPunct="1"/>
            <a:r>
              <a:rPr lang="en-US" smtClean="0"/>
              <a:t>50% of mineral and pellet supplements provide sufficient selenium</a:t>
            </a:r>
          </a:p>
          <a:p>
            <a:pPr lvl="1" eaLnBrk="1" hangingPunct="1"/>
            <a:r>
              <a:rPr lang="en-US" smtClean="0"/>
              <a:t>67% of mineral and pellet supplements have sufficient iron</a:t>
            </a:r>
          </a:p>
          <a:p>
            <a:pPr lvl="1" eaLnBrk="1" hangingPunct="1"/>
            <a:r>
              <a:rPr lang="en-US" smtClean="0"/>
              <a:t>Vit A &amp; E generally adequately supplemented</a:t>
            </a:r>
          </a:p>
          <a:p>
            <a:pPr lvl="1" eaLnBrk="1" hangingPunct="1"/>
            <a:r>
              <a:rPr lang="en-US" smtClean="0"/>
              <a:t>Zn adequate in all mineral and 10 of 12 pellet supplements</a:t>
            </a:r>
          </a:p>
          <a:p>
            <a:pPr lvl="1" eaLnBrk="1" hangingPunct="1"/>
            <a:r>
              <a:rPr lang="en-US" smtClean="0"/>
              <a:t>25%of all supplements meet vitamin D requirements</a:t>
            </a:r>
          </a:p>
          <a:p>
            <a:pPr lvl="1" eaLnBrk="1" hangingPunct="1">
              <a:buFont typeface="Wingdings 2" pitchFamily="18" charset="2"/>
              <a:buNone/>
            </a:pPr>
            <a:r>
              <a:rPr lang="en-US" smtClean="0"/>
              <a:t> </a:t>
            </a:r>
          </a:p>
          <a:p>
            <a:pPr lvl="1" eaLnBrk="1" hangingPunct="1"/>
            <a:endParaRPr lang="en-US" smtClean="0"/>
          </a:p>
          <a:p>
            <a:pPr lvl="1" eaLnBrk="1" hangingPunct="1"/>
            <a:r>
              <a:rPr lang="en-US" smtClean="0"/>
              <a:t> </a:t>
            </a:r>
          </a:p>
          <a:p>
            <a:pPr lvl="1" eaLnBrk="1" hangingPunct="1"/>
            <a:endParaRPr lang="en-US" smtClean="0"/>
          </a:p>
          <a:p>
            <a:pPr eaLnBrk="1" hangingPunct="1">
              <a:buFont typeface="Wingdings 2" pitchFamily="18" charset="2"/>
              <a:buNone/>
            </a:pPr>
            <a:r>
              <a:rPr 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Trace minerals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Zinc </a:t>
            </a:r>
          </a:p>
          <a:p>
            <a:pPr lvl="1" eaLnBrk="1" hangingPunct="1"/>
            <a:r>
              <a:rPr lang="en-US" smtClean="0"/>
              <a:t>Normal immunity; skin integrity; fiber quality</a:t>
            </a:r>
          </a:p>
          <a:p>
            <a:pPr lvl="1" eaLnBrk="1" hangingPunct="1"/>
            <a:r>
              <a:rPr lang="en-US" smtClean="0"/>
              <a:t>Can cause hair loss and hyperkeratosis on all body surfaces</a:t>
            </a:r>
          </a:p>
          <a:p>
            <a:pPr lvl="1" eaLnBrk="1" hangingPunct="1"/>
            <a:r>
              <a:rPr lang="en-US" smtClean="0"/>
              <a:t>Secondary infection common</a:t>
            </a:r>
          </a:p>
          <a:p>
            <a:pPr lvl="1" eaLnBrk="1" hangingPunct="1"/>
            <a:r>
              <a:rPr lang="en-US" smtClean="0"/>
              <a:t>Play a role in “munge”</a:t>
            </a:r>
          </a:p>
          <a:p>
            <a:pPr lvl="1" eaLnBrk="1" hangingPunct="1"/>
            <a:r>
              <a:rPr lang="en-US" smtClean="0"/>
              <a:t>Diagnosed on skin biopsy – eosinophil infiltration diagnostic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Trace minerals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Zinc supplementation</a:t>
            </a:r>
          </a:p>
          <a:p>
            <a:pPr eaLnBrk="1" hangingPunct="1"/>
            <a:r>
              <a:rPr lang="en-US" smtClean="0"/>
              <a:t>Avalia – Zn 100. zinc-methionine.</a:t>
            </a:r>
          </a:p>
          <a:p>
            <a:pPr lvl="1" eaLnBrk="1" hangingPunct="1"/>
            <a:r>
              <a:rPr lang="en-US" smtClean="0"/>
              <a:t>Greater bioavailability</a:t>
            </a:r>
          </a:p>
          <a:p>
            <a:pPr lvl="1" eaLnBrk="1" hangingPunct="1"/>
            <a:r>
              <a:rPr lang="en-US" smtClean="0"/>
              <a:t>0.5 gram/day </a:t>
            </a:r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Many approaches to camelid nutrition</a:t>
            </a:r>
          </a:p>
          <a:p>
            <a:pPr lvl="1" eaLnBrk="1" hangingPunct="1"/>
            <a:r>
              <a:rPr lang="en-US" sz="3200" smtClean="0"/>
              <a:t>No to free choice grain</a:t>
            </a:r>
          </a:p>
          <a:p>
            <a:pPr lvl="1" eaLnBrk="1" hangingPunct="1"/>
            <a:r>
              <a:rPr lang="en-US" sz="3200" smtClean="0"/>
              <a:t>No alfalfa</a:t>
            </a:r>
          </a:p>
          <a:p>
            <a:pPr lvl="1" eaLnBrk="1" hangingPunct="1"/>
            <a:r>
              <a:rPr lang="en-US" sz="3200" smtClean="0"/>
              <a:t> Assessment of grass hay digestibility</a:t>
            </a:r>
          </a:p>
          <a:p>
            <a:pPr lvl="1" eaLnBrk="1" hangingPunct="1"/>
            <a:r>
              <a:rPr lang="en-US" sz="3200" smtClean="0"/>
              <a:t>Choices and variability of feed supplements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Trace minerals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Copper (function)</a:t>
            </a:r>
          </a:p>
          <a:p>
            <a:pPr lvl="1" eaLnBrk="1" hangingPunct="1"/>
            <a:r>
              <a:rPr lang="en-US" smtClean="0"/>
              <a:t>Necessary for hemoglobin formation along with iron (Hypochromic microcytic)</a:t>
            </a:r>
          </a:p>
          <a:p>
            <a:pPr lvl="1" eaLnBrk="1" hangingPunct="1"/>
            <a:r>
              <a:rPr lang="en-US" smtClean="0"/>
              <a:t>Necessary for normal bone formation</a:t>
            </a:r>
          </a:p>
          <a:p>
            <a:pPr lvl="1" eaLnBrk="1" hangingPunct="1"/>
            <a:r>
              <a:rPr lang="en-US" smtClean="0"/>
              <a:t>Necessary for normal keratinization in the feet (pads &amp; nails)</a:t>
            </a:r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Trace minerals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Copper (deficiency)</a:t>
            </a:r>
          </a:p>
          <a:p>
            <a:pPr lvl="1" eaLnBrk="1" hangingPunct="1"/>
            <a:r>
              <a:rPr lang="en-US" smtClean="0"/>
              <a:t>Interaction of molybdenum, sulfur with dietary copper results in lower availability</a:t>
            </a:r>
          </a:p>
          <a:p>
            <a:pPr lvl="1" eaLnBrk="1" hangingPunct="1"/>
            <a:r>
              <a:rPr lang="en-US" smtClean="0"/>
              <a:t>Anemia, altered hair coloration, impaired immune response and poor growth</a:t>
            </a:r>
          </a:p>
          <a:p>
            <a:pPr eaLnBrk="1" hangingPunct="1"/>
            <a:r>
              <a:rPr lang="en-US" smtClean="0"/>
              <a:t>Copper (excess)</a:t>
            </a:r>
          </a:p>
          <a:p>
            <a:pPr lvl="1" eaLnBrk="1" hangingPunct="1"/>
            <a:r>
              <a:rPr lang="en-US" smtClean="0"/>
              <a:t>Causes hepatic necrosis without hemolysis</a:t>
            </a:r>
          </a:p>
          <a:p>
            <a:pPr lvl="1" eaLnBrk="1" hangingPunct="1"/>
            <a:r>
              <a:rPr lang="en-US" smtClean="0"/>
              <a:t>Copper conc. higher than 20mg/kg and 16:1 Cu:Mo ratio</a:t>
            </a:r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Trace minerals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Selenium</a:t>
            </a:r>
          </a:p>
          <a:p>
            <a:pPr lvl="1" eaLnBrk="1" hangingPunct="1"/>
            <a:r>
              <a:rPr lang="en-US" smtClean="0"/>
              <a:t>Important biochemical component of enzyme system that protects body cell membranes against peroxidative damage (antioxidant)</a:t>
            </a:r>
          </a:p>
          <a:p>
            <a:pPr lvl="1" eaLnBrk="1" hangingPunct="1"/>
            <a:r>
              <a:rPr lang="en-US" smtClean="0"/>
              <a:t>Clinical signs of deficiency: lameness; &lt; activity; Dyspnea; colic; &gt;suscept to heat stress; infertility</a:t>
            </a:r>
          </a:p>
          <a:p>
            <a:pPr lvl="1" eaLnBrk="1" hangingPunct="1"/>
            <a:r>
              <a:rPr lang="en-US" smtClean="0"/>
              <a:t>Selenium supplementation @1mg/day/animal</a:t>
            </a:r>
          </a:p>
          <a:p>
            <a:pPr lvl="1" eaLnBrk="1" hangingPunct="1"/>
            <a:r>
              <a:rPr lang="en-US" smtClean="0"/>
              <a:t>Soil should be tested for selenium</a:t>
            </a:r>
          </a:p>
          <a:p>
            <a:pPr lvl="1" eaLnBrk="1" hangingPunct="1"/>
            <a:r>
              <a:rPr lang="en-US" smtClean="0"/>
              <a:t>Use BoSe strategically 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Van Saun, R.</a:t>
            </a:r>
            <a:r>
              <a:rPr lang="en-US" smtClean="0"/>
              <a:t> </a:t>
            </a:r>
            <a:r>
              <a:rPr lang="en-US" b="1" smtClean="0"/>
              <a:t>Camelid Nutrition. Trace mineral supplementation: what are our targets? 2010 Intl. Camelid Health Conf. for Veterinarians. Ohio State Univ. CVM</a:t>
            </a:r>
          </a:p>
          <a:p>
            <a:endParaRPr lang="en-US" b="1" smtClean="0"/>
          </a:p>
          <a:p>
            <a:r>
              <a:rPr lang="en-US" b="1" smtClean="0"/>
              <a:t>Dr. Nancy A. Irlbeck. Basic of alpaca nutrition.</a:t>
            </a:r>
          </a:p>
          <a:p>
            <a:pPr>
              <a:buFont typeface="Wingdings 2" pitchFamily="18" charset="2"/>
              <a:buNone/>
            </a:pPr>
            <a:r>
              <a:rPr lang="en-US" smtClean="0">
                <a:hlinkClick r:id="rId2"/>
              </a:rPr>
              <a:t>http://www.alpacaresearchfoundation.org/papers_reports/Basics%20of%20Alpaca%20Nutrition.html</a:t>
            </a:r>
            <a:endParaRPr lang="en-US" smtClean="0"/>
          </a:p>
          <a:p>
            <a:pPr>
              <a:buFont typeface="Wingdings 2" pitchFamily="18" charset="2"/>
              <a:buNone/>
            </a:pP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304800" y="381000"/>
            <a:ext cx="27797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/>
              <a:t>Questions?</a:t>
            </a:r>
          </a:p>
        </p:txBody>
      </p:sp>
      <p:pic>
        <p:nvPicPr>
          <p:cNvPr id="26627" name="Picture 2" descr="Canniobolus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762000"/>
            <a:ext cx="5588000" cy="593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2"/>
          <p:cNvSpPr>
            <a:spLocks noGrp="1"/>
          </p:cNvSpPr>
          <p:nvPr>
            <p:ph idx="1"/>
          </p:nvPr>
        </p:nvSpPr>
        <p:spPr>
          <a:xfrm>
            <a:off x="381000" y="76200"/>
            <a:ext cx="8229600" cy="4708525"/>
          </a:xfrm>
        </p:spPr>
        <p:txBody>
          <a:bodyPr/>
          <a:lstStyle/>
          <a:p>
            <a:pPr eaLnBrk="1" hangingPunct="1"/>
            <a:r>
              <a:rPr lang="en-US" sz="3600" smtClean="0"/>
              <a:t>Extremes in body condition, health and productivity:</a:t>
            </a:r>
          </a:p>
          <a:p>
            <a:pPr lvl="1" eaLnBrk="1" hangingPunct="1"/>
            <a:r>
              <a:rPr lang="en-US" sz="3200" smtClean="0"/>
              <a:t>Many normal 3-3.5 BCS</a:t>
            </a:r>
          </a:p>
          <a:p>
            <a:pPr lvl="1" eaLnBrk="1" hangingPunct="1"/>
            <a:r>
              <a:rPr lang="en-US" sz="3200" smtClean="0"/>
              <a:t>Some over conditioning – obese 5/5</a:t>
            </a:r>
          </a:p>
          <a:p>
            <a:pPr lvl="1" eaLnBrk="1" hangingPunct="1"/>
            <a:r>
              <a:rPr lang="en-US" sz="3200" smtClean="0"/>
              <a:t>Too many - poor body condition (emaciation) – 1/5 BCS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Under conditioning</a:t>
            </a:r>
            <a:endParaRPr lang="en-US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229600" cy="4708525"/>
          </a:xfrm>
        </p:spPr>
        <p:txBody>
          <a:bodyPr/>
          <a:lstStyle/>
          <a:p>
            <a:pPr eaLnBrk="1" hangingPunct="1"/>
            <a:r>
              <a:rPr lang="en-US" sz="3600" smtClean="0"/>
              <a:t>Disease complex:</a:t>
            </a:r>
          </a:p>
          <a:p>
            <a:pPr lvl="1" eaLnBrk="1" hangingPunct="1"/>
            <a:r>
              <a:rPr lang="en-US" sz="2800" smtClean="0"/>
              <a:t>Protein/Energy Malnutrition PEM (Failure to thrive/starvation)</a:t>
            </a:r>
          </a:p>
          <a:p>
            <a:pPr lvl="3" eaLnBrk="1" hangingPunct="1"/>
            <a:r>
              <a:rPr lang="en-US" sz="2800" smtClean="0"/>
              <a:t>Mobilization &amp; Serous atrophy of fat stores</a:t>
            </a:r>
          </a:p>
          <a:p>
            <a:pPr lvl="4" eaLnBrk="1" hangingPunct="1"/>
            <a:r>
              <a:rPr lang="en-US" sz="2800" smtClean="0"/>
              <a:t>Fat stores including bone marrow turned into a gelatinous substance</a:t>
            </a:r>
          </a:p>
          <a:p>
            <a:pPr lvl="3" eaLnBrk="1" hangingPunct="1"/>
            <a:r>
              <a:rPr lang="en-US" sz="2800" smtClean="0"/>
              <a:t>Fluid effusion into body cavities </a:t>
            </a:r>
          </a:p>
          <a:p>
            <a:pPr lvl="1" eaLnBrk="1" hangingPunct="1"/>
            <a:r>
              <a:rPr lang="en-US" sz="2800" smtClean="0"/>
              <a:t> Nutritional osteodystrophy (Rickets)</a:t>
            </a:r>
          </a:p>
          <a:p>
            <a:pPr lvl="2" eaLnBrk="1" hangingPunct="1"/>
            <a:r>
              <a:rPr lang="en-US" sz="2800" smtClean="0"/>
              <a:t>Osteopenia. Thinning of bones</a:t>
            </a:r>
          </a:p>
          <a:p>
            <a:pPr lvl="1" eaLnBrk="1" hangingPunct="1"/>
            <a:r>
              <a:rPr lang="en-US" sz="3000" smtClean="0"/>
              <a:t>Trace mineral deficiencies</a:t>
            </a:r>
          </a:p>
        </p:txBody>
      </p:sp>
      <p:pic>
        <p:nvPicPr>
          <p:cNvPr id="6148" name="Picture 2" descr="http://partnersah.vet.cornell.edu/avian-atlas/sites/agilestaging.library.cornell.edu.avian-atlas/files/avian_atlas_assets/43_bone_marrow%20x420.jpg"/>
          <p:cNvPicPr>
            <a:picLocks noChangeAspect="1" noChangeArrowheads="1"/>
          </p:cNvPicPr>
          <p:nvPr/>
        </p:nvPicPr>
        <p:blipFill>
          <a:blip r:embed="rId2" cstate="print"/>
          <a:srcRect l="27206" t="5357" r="13235" b="30855"/>
          <a:stretch>
            <a:fillRect/>
          </a:stretch>
        </p:blipFill>
        <p:spPr bwMode="auto">
          <a:xfrm>
            <a:off x="7315200" y="4581525"/>
            <a:ext cx="1547813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381000" y="76200"/>
            <a:ext cx="8229600" cy="4708525"/>
          </a:xfrm>
        </p:spPr>
        <p:txBody>
          <a:bodyPr/>
          <a:lstStyle/>
          <a:p>
            <a:pPr eaLnBrk="1" hangingPunct="1"/>
            <a:r>
              <a:rPr lang="en-US" sz="3600" smtClean="0"/>
              <a:t>PEM:</a:t>
            </a:r>
          </a:p>
          <a:p>
            <a:pPr lvl="1" eaLnBrk="1" hangingPunct="1"/>
            <a:r>
              <a:rPr lang="en-US" sz="3200" smtClean="0"/>
              <a:t>Poor body condition. BCS 1/5</a:t>
            </a:r>
          </a:p>
          <a:p>
            <a:pPr lvl="1" eaLnBrk="1" hangingPunct="1"/>
            <a:r>
              <a:rPr lang="en-US" sz="3200" smtClean="0"/>
              <a:t>Growing animals cessation of gain</a:t>
            </a:r>
          </a:p>
          <a:p>
            <a:pPr lvl="1" eaLnBrk="1" hangingPunct="1"/>
            <a:r>
              <a:rPr lang="en-US" sz="3200" smtClean="0"/>
              <a:t>Weak often down acutely</a:t>
            </a:r>
          </a:p>
          <a:p>
            <a:pPr lvl="1" eaLnBrk="1" hangingPunct="1"/>
            <a:r>
              <a:rPr lang="en-US" sz="3200" smtClean="0"/>
              <a:t>Normal or depressed appetite</a:t>
            </a:r>
          </a:p>
          <a:p>
            <a:pPr lvl="1" eaLnBrk="1" hangingPunct="1"/>
            <a:r>
              <a:rPr lang="en-US" sz="3200" smtClean="0"/>
              <a:t>Pregnant, lactating females hepatic lipidosis</a:t>
            </a:r>
          </a:p>
          <a:p>
            <a:pPr lvl="1" eaLnBrk="1" hangingPunct="1"/>
            <a:r>
              <a:rPr lang="en-US" sz="3200" smtClean="0"/>
              <a:t>Often mild non-regenerative anemia and hypoproteinemia</a:t>
            </a:r>
          </a:p>
          <a:p>
            <a:pPr lvl="1" eaLnBrk="1" hangingPunct="1"/>
            <a:r>
              <a:rPr lang="en-US" sz="3200" smtClean="0"/>
              <a:t>Joints feel prominent &amp; swollen costochondral junctions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PEM</a:t>
            </a:r>
            <a:endParaRPr lang="en-US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Animals predisposed</a:t>
            </a:r>
          </a:p>
          <a:p>
            <a:pPr lvl="1" eaLnBrk="1" hangingPunct="1"/>
            <a:r>
              <a:rPr lang="en-US" smtClean="0"/>
              <a:t>Pregnant/lactating</a:t>
            </a:r>
          </a:p>
          <a:p>
            <a:pPr lvl="1" eaLnBrk="1" hangingPunct="1"/>
            <a:r>
              <a:rPr lang="en-US" b="1" smtClean="0"/>
              <a:t>Growth</a:t>
            </a:r>
          </a:p>
          <a:p>
            <a:pPr lvl="1" eaLnBrk="1" hangingPunct="1"/>
            <a:r>
              <a:rPr lang="en-US" smtClean="0"/>
              <a:t>Geriatric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143000" y="1295400"/>
            <a:ext cx="1752600" cy="6461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Book Antiqua" pitchFamily="18" charset="0"/>
              </a:rPr>
              <a:t>Overcrowding</a:t>
            </a:r>
          </a:p>
          <a:p>
            <a:r>
              <a:rPr lang="en-US">
                <a:solidFill>
                  <a:srgbClr val="FF0000"/>
                </a:solidFill>
                <a:latin typeface="Book Antiqua" pitchFamily="18" charset="0"/>
              </a:rPr>
              <a:t>Feed space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133600" y="1905000"/>
            <a:ext cx="1219200" cy="106680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352800" y="685800"/>
            <a:ext cx="1905000" cy="12001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Book Antiqua" pitchFamily="18" charset="0"/>
              </a:rPr>
              <a:t>Group dynamics</a:t>
            </a:r>
          </a:p>
          <a:p>
            <a:r>
              <a:rPr lang="en-US">
                <a:solidFill>
                  <a:srgbClr val="FF0000"/>
                </a:solidFill>
                <a:latin typeface="Book Antiqua" pitchFamily="18" charset="0"/>
              </a:rPr>
              <a:t>Social hierarchy</a:t>
            </a:r>
          </a:p>
          <a:p>
            <a:r>
              <a:rPr lang="en-US">
                <a:solidFill>
                  <a:srgbClr val="FF0000"/>
                </a:solidFill>
                <a:latin typeface="Book Antiqua" pitchFamily="18" charset="0"/>
              </a:rPr>
              <a:t>Different ages/sizes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3848101" y="2552700"/>
            <a:ext cx="685800" cy="3175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019800" y="1447800"/>
            <a:ext cx="2286000" cy="6461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Book Antiqua" pitchFamily="18" charset="0"/>
              </a:rPr>
              <a:t>Inadequate/faulty nutrition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rot="10800000" flipV="1">
            <a:off x="5486400" y="2133600"/>
            <a:ext cx="914400" cy="76200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09600" y="3962400"/>
            <a:ext cx="1371600" cy="36988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Book Antiqua" pitchFamily="18" charset="0"/>
              </a:rPr>
              <a:t>Parasitism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2133600" y="3505200"/>
            <a:ext cx="1295400" cy="60960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810000" y="5573713"/>
            <a:ext cx="1000125" cy="3698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Book Antiqua" pitchFamily="18" charset="0"/>
              </a:rPr>
              <a:t>Genetics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rot="5400000" flipH="1" flipV="1">
            <a:off x="3620294" y="4761706"/>
            <a:ext cx="1295400" cy="1588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5867400" y="4659313"/>
            <a:ext cx="990600" cy="9239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Book Antiqua" pitchFamily="18" charset="0"/>
              </a:rPr>
              <a:t>Disease</a:t>
            </a:r>
          </a:p>
          <a:p>
            <a:r>
              <a:rPr lang="en-US">
                <a:solidFill>
                  <a:srgbClr val="FF0000"/>
                </a:solidFill>
                <a:latin typeface="Book Antiqua" pitchFamily="18" charset="0"/>
              </a:rPr>
              <a:t>Epi</a:t>
            </a:r>
          </a:p>
          <a:p>
            <a:r>
              <a:rPr lang="en-US">
                <a:solidFill>
                  <a:srgbClr val="FF0000"/>
                </a:solidFill>
                <a:latin typeface="Book Antiqua" pitchFamily="18" charset="0"/>
              </a:rPr>
              <a:t>BVD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rot="16200000" flipV="1">
            <a:off x="5638800" y="3962400"/>
            <a:ext cx="609600" cy="60960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30" name="TextBox 15"/>
          <p:cNvSpPr txBox="1">
            <a:spLocks noChangeArrowheads="1"/>
          </p:cNvSpPr>
          <p:nvPr/>
        </p:nvSpPr>
        <p:spPr bwMode="auto">
          <a:xfrm>
            <a:off x="3581400" y="3124200"/>
            <a:ext cx="1903413" cy="92392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Nutritional stress</a:t>
            </a:r>
          </a:p>
          <a:p>
            <a:r>
              <a:rPr lang="en-US"/>
              <a:t>Protein-Energy </a:t>
            </a:r>
          </a:p>
          <a:p>
            <a:r>
              <a:rPr lang="en-US"/>
              <a:t>Malnutrition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248400" y="2895600"/>
            <a:ext cx="2757488" cy="64611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Ambient Temperature</a:t>
            </a:r>
          </a:p>
          <a:p>
            <a:r>
              <a:rPr lang="en-US">
                <a:solidFill>
                  <a:srgbClr val="FF0000"/>
                </a:solidFill>
              </a:rPr>
              <a:t>0-10</a:t>
            </a:r>
            <a:r>
              <a:rPr lang="en-US" baseline="30000">
                <a:solidFill>
                  <a:srgbClr val="FF0000"/>
                </a:solidFill>
              </a:rPr>
              <a:t>0</a:t>
            </a:r>
            <a:r>
              <a:rPr lang="en-US">
                <a:solidFill>
                  <a:srgbClr val="FF0000"/>
                </a:solidFill>
              </a:rPr>
              <a:t>C (critical low temp)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rot="10800000">
            <a:off x="5638800" y="3276600"/>
            <a:ext cx="533400" cy="0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 animBg="1"/>
      <p:bldP spid="15" grpId="0" animBg="1"/>
      <p:bldP spid="18" grpId="0" animBg="1"/>
      <p:bldP spid="23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PEM</a:t>
            </a:r>
            <a:endParaRPr lang="en-US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8229600" cy="5791200"/>
          </a:xfrm>
        </p:spPr>
        <p:txBody>
          <a:bodyPr/>
          <a:lstStyle/>
          <a:p>
            <a:pPr eaLnBrk="1" hangingPunct="1"/>
            <a:endParaRPr lang="en-US" sz="2400" smtClean="0"/>
          </a:p>
          <a:p>
            <a:pPr eaLnBrk="1" hangingPunct="1"/>
            <a:r>
              <a:rPr lang="en-US" sz="2400" smtClean="0"/>
              <a:t>Most common reason is poor quality forages</a:t>
            </a:r>
          </a:p>
          <a:p>
            <a:pPr eaLnBrk="1" hangingPunct="1"/>
            <a:r>
              <a:rPr lang="en-US" sz="2400" smtClean="0"/>
              <a:t>Forage - principal dietary component</a:t>
            </a:r>
          </a:p>
          <a:p>
            <a:pPr eaLnBrk="1" hangingPunct="1"/>
            <a:r>
              <a:rPr lang="en-US" sz="2600" smtClean="0"/>
              <a:t>100 pound camelid should have access to 2 pounds of good quality dry grass hay per day </a:t>
            </a:r>
          </a:p>
          <a:p>
            <a:r>
              <a:rPr lang="en-US" smtClean="0">
                <a:latin typeface="Calibri" pitchFamily="34" charset="0"/>
              </a:rPr>
              <a:t>Poorer quality hay; mix with alfalfa</a:t>
            </a:r>
          </a:p>
          <a:p>
            <a:r>
              <a:rPr lang="en-US" smtClean="0">
                <a:latin typeface="Calibri" pitchFamily="34" charset="0"/>
              </a:rPr>
              <a:t>Alfalfa, mature</a:t>
            </a:r>
          </a:p>
          <a:p>
            <a:r>
              <a:rPr lang="en-US" smtClean="0">
                <a:latin typeface="Calibri" pitchFamily="34" charset="0"/>
              </a:rPr>
              <a:t>Grain according to needs</a:t>
            </a:r>
          </a:p>
          <a:p>
            <a:r>
              <a:rPr lang="en-US" smtClean="0">
                <a:latin typeface="Calibri" pitchFamily="34" charset="0"/>
              </a:rPr>
              <a:t>Other supplements</a:t>
            </a:r>
          </a:p>
          <a:p>
            <a:endParaRPr lang="en-US" smtClean="0">
              <a:latin typeface="Calibri" pitchFamily="34" charset="0"/>
            </a:endParaRPr>
          </a:p>
          <a:p>
            <a:pPr lvl="2" eaLnBrk="1" hangingPunct="1"/>
            <a:endParaRPr lang="en-US" sz="2000" smtClean="0"/>
          </a:p>
          <a:p>
            <a:pPr lvl="1" eaLnBrk="1" hangingPunct="1"/>
            <a:endParaRPr lang="en-US" smtClean="0"/>
          </a:p>
          <a:p>
            <a:pPr lvl="2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Obesity</a:t>
            </a:r>
            <a:endParaRPr lang="en-US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smtClean="0"/>
              <a:t>More common in llamas</a:t>
            </a:r>
          </a:p>
          <a:p>
            <a:r>
              <a:rPr lang="en-US" sz="2000" smtClean="0"/>
              <a:t>Feeding too high quality forage relative to requirements</a:t>
            </a:r>
          </a:p>
          <a:p>
            <a:r>
              <a:rPr lang="en-US" sz="2000" smtClean="0"/>
              <a:t>Overfeeding supplements – grain &amp; readily fermentable fiber</a:t>
            </a:r>
          </a:p>
          <a:p>
            <a:r>
              <a:rPr lang="en-US" sz="2000" smtClean="0"/>
              <a:t>Predisposes to: </a:t>
            </a:r>
          </a:p>
          <a:p>
            <a:pPr lvl="1"/>
            <a:r>
              <a:rPr lang="en-US" sz="2000" smtClean="0"/>
              <a:t>Heat stress </a:t>
            </a:r>
          </a:p>
          <a:p>
            <a:pPr lvl="1"/>
            <a:r>
              <a:rPr lang="en-US" sz="2000" smtClean="0"/>
              <a:t>Metabolic disease</a:t>
            </a:r>
          </a:p>
          <a:p>
            <a:pPr lvl="1"/>
            <a:r>
              <a:rPr lang="en-US" sz="2000" smtClean="0"/>
              <a:t>Infertility</a:t>
            </a:r>
          </a:p>
          <a:p>
            <a:pPr lvl="1"/>
            <a:r>
              <a:rPr lang="en-US" sz="2000" smtClean="0"/>
              <a:t>Lameness - arthritis</a:t>
            </a:r>
          </a:p>
          <a:p>
            <a:pPr lvl="1"/>
            <a:r>
              <a:rPr lang="en-US" sz="2000" smtClean="0"/>
              <a:t>Lactic acidosis (grain overload) – cracked corn, oats, barley or wheat in combination with low crude fiber (&lt;12%)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1699</TotalTime>
  <Words>933</Words>
  <Application>Microsoft Office PowerPoint</Application>
  <PresentationFormat>On-screen Show (4:3)</PresentationFormat>
  <Paragraphs>267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Lucida Sans</vt:lpstr>
      <vt:lpstr>Book Antiqua</vt:lpstr>
      <vt:lpstr>Wingdings 2</vt:lpstr>
      <vt:lpstr>Wingdings</vt:lpstr>
      <vt:lpstr>Wingdings 3</vt:lpstr>
      <vt:lpstr>Calibri</vt:lpstr>
      <vt:lpstr>Apex</vt:lpstr>
      <vt:lpstr>Nutrition associated disease</vt:lpstr>
      <vt:lpstr>Introduction</vt:lpstr>
      <vt:lpstr>Slide 3</vt:lpstr>
      <vt:lpstr>Under conditioning</vt:lpstr>
      <vt:lpstr>Slide 5</vt:lpstr>
      <vt:lpstr>PEM</vt:lpstr>
      <vt:lpstr>Slide 7</vt:lpstr>
      <vt:lpstr>PEM</vt:lpstr>
      <vt:lpstr>Obesity</vt:lpstr>
      <vt:lpstr>PEM/Obesity control</vt:lpstr>
      <vt:lpstr>Polioencephalomalacia Vit B1 deficiency</vt:lpstr>
      <vt:lpstr>Urolithiasis</vt:lpstr>
      <vt:lpstr>Trace minerals</vt:lpstr>
      <vt:lpstr>Trace minerals</vt:lpstr>
      <vt:lpstr>Trace minerals</vt:lpstr>
      <vt:lpstr>Trace mineral supplementation</vt:lpstr>
      <vt:lpstr>Trace mineral supplementation</vt:lpstr>
      <vt:lpstr>Trace minerals</vt:lpstr>
      <vt:lpstr>Trace minerals</vt:lpstr>
      <vt:lpstr>Trace minerals</vt:lpstr>
      <vt:lpstr>Trace minerals</vt:lpstr>
      <vt:lpstr>Trace minerals</vt:lpstr>
      <vt:lpstr>References</vt:lpstr>
      <vt:lpstr>Slide 24</vt:lpstr>
    </vt:vector>
  </TitlesOfParts>
  <Company>University of Tennessee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Sarel Van Amstel</dc:creator>
  <cp:lastModifiedBy>dlcprod</cp:lastModifiedBy>
  <cp:revision>34</cp:revision>
  <dcterms:created xsi:type="dcterms:W3CDTF">2011-03-27T10:57:37Z</dcterms:created>
  <dcterms:modified xsi:type="dcterms:W3CDTF">2011-04-25T17:21:26Z</dcterms:modified>
</cp:coreProperties>
</file>