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67" r:id="rId2"/>
    <p:sldMasterId id="2147483692" r:id="rId3"/>
    <p:sldMasterId id="2147483697" r:id="rId4"/>
  </p:sldMasterIdLst>
  <p:notesMasterIdLst>
    <p:notesMasterId r:id="rId32"/>
  </p:notesMasterIdLst>
  <p:sldIdLst>
    <p:sldId id="258" r:id="rId5"/>
    <p:sldId id="286" r:id="rId6"/>
    <p:sldId id="275" r:id="rId7"/>
    <p:sldId id="263" r:id="rId8"/>
    <p:sldId id="261" r:id="rId9"/>
    <p:sldId id="264" r:id="rId10"/>
    <p:sldId id="265" r:id="rId11"/>
    <p:sldId id="277" r:id="rId12"/>
    <p:sldId id="278" r:id="rId13"/>
    <p:sldId id="266" r:id="rId14"/>
    <p:sldId id="267" r:id="rId15"/>
    <p:sldId id="268" r:id="rId16"/>
    <p:sldId id="269" r:id="rId17"/>
    <p:sldId id="270" r:id="rId18"/>
    <p:sldId id="271" r:id="rId19"/>
    <p:sldId id="287" r:id="rId20"/>
    <p:sldId id="288" r:id="rId21"/>
    <p:sldId id="289" r:id="rId22"/>
    <p:sldId id="273" r:id="rId23"/>
    <p:sldId id="279" r:id="rId24"/>
    <p:sldId id="280" r:id="rId25"/>
    <p:sldId id="281" r:id="rId26"/>
    <p:sldId id="282" r:id="rId27"/>
    <p:sldId id="283" r:id="rId28"/>
    <p:sldId id="284" r:id="rId29"/>
    <p:sldId id="285" r:id="rId30"/>
    <p:sldId id="260" r:id="rId3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6D08"/>
    <a:srgbClr val="3B3C3E"/>
    <a:srgbClr val="FF8200"/>
    <a:srgbClr val="77797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3E925B-B7AA-4848-825F-A723683E82BF}" v="6" dt="2023-04-07T15:41:20.5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03"/>
    <p:restoredTop sz="56734" autoAdjust="0"/>
  </p:normalViewPr>
  <p:slideViewPr>
    <p:cSldViewPr snapToGrid="0" snapToObjects="1">
      <p:cViewPr varScale="1">
        <p:scale>
          <a:sx n="47" d="100"/>
          <a:sy n="47" d="100"/>
        </p:scale>
        <p:origin x="1552" y="44"/>
      </p:cViewPr>
      <p:guideLst>
        <p:guide orient="horz" pos="1620"/>
        <p:guide pos="2880"/>
      </p:guideLst>
    </p:cSldViewPr>
  </p:slideViewPr>
  <p:notesTextViewPr>
    <p:cViewPr>
      <p:scale>
        <a:sx n="3" d="2"/>
        <a:sy n="3" d="2"/>
      </p:scale>
      <p:origin x="0" y="-1336"/>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issa callaway" userId="e3811e8b378a5767" providerId="LiveId" clId="{B93E925B-B7AA-4848-825F-A723683E82BF}"/>
    <pc:docChg chg="undo custSel modSld sldOrd">
      <pc:chgData name="melissa callaway" userId="e3811e8b378a5767" providerId="LiveId" clId="{B93E925B-B7AA-4848-825F-A723683E82BF}" dt="2023-04-07T15:55:13.802" v="990" actId="20577"/>
      <pc:docMkLst>
        <pc:docMk/>
      </pc:docMkLst>
      <pc:sldChg chg="modNotesTx">
        <pc:chgData name="melissa callaway" userId="e3811e8b378a5767" providerId="LiveId" clId="{B93E925B-B7AA-4848-825F-A723683E82BF}" dt="2023-04-07T15:03:17.159" v="122" actId="33524"/>
        <pc:sldMkLst>
          <pc:docMk/>
          <pc:sldMk cId="429773562" sldId="258"/>
        </pc:sldMkLst>
      </pc:sldChg>
      <pc:sldChg chg="ord">
        <pc:chgData name="melissa callaway" userId="e3811e8b378a5767" providerId="LiveId" clId="{B93E925B-B7AA-4848-825F-A723683E82BF}" dt="2023-04-07T15:47:14.598" v="972"/>
        <pc:sldMkLst>
          <pc:docMk/>
          <pc:sldMk cId="916006035" sldId="260"/>
        </pc:sldMkLst>
      </pc:sldChg>
      <pc:sldChg chg="modNotesTx">
        <pc:chgData name="melissa callaway" userId="e3811e8b378a5767" providerId="LiveId" clId="{B93E925B-B7AA-4848-825F-A723683E82BF}" dt="2023-04-07T15:17:12.979" v="261" actId="20577"/>
        <pc:sldMkLst>
          <pc:docMk/>
          <pc:sldMk cId="3059862951" sldId="261"/>
        </pc:sldMkLst>
      </pc:sldChg>
      <pc:sldChg chg="modNotesTx">
        <pc:chgData name="melissa callaway" userId="e3811e8b378a5767" providerId="LiveId" clId="{B93E925B-B7AA-4848-825F-A723683E82BF}" dt="2023-04-07T15:54:51.448" v="987" actId="20577"/>
        <pc:sldMkLst>
          <pc:docMk/>
          <pc:sldMk cId="4003846526" sldId="263"/>
        </pc:sldMkLst>
      </pc:sldChg>
      <pc:sldChg chg="modNotesTx">
        <pc:chgData name="melissa callaway" userId="e3811e8b378a5767" providerId="LiveId" clId="{B93E925B-B7AA-4848-825F-A723683E82BF}" dt="2023-04-07T15:55:13.802" v="990" actId="20577"/>
        <pc:sldMkLst>
          <pc:docMk/>
          <pc:sldMk cId="1954327268" sldId="264"/>
        </pc:sldMkLst>
      </pc:sldChg>
      <pc:sldChg chg="modNotesTx">
        <pc:chgData name="melissa callaway" userId="e3811e8b378a5767" providerId="LiveId" clId="{B93E925B-B7AA-4848-825F-A723683E82BF}" dt="2023-04-07T15:25:00.636" v="326" actId="20577"/>
        <pc:sldMkLst>
          <pc:docMk/>
          <pc:sldMk cId="3478359626" sldId="265"/>
        </pc:sldMkLst>
      </pc:sldChg>
      <pc:sldChg chg="modNotesTx">
        <pc:chgData name="melissa callaway" userId="e3811e8b378a5767" providerId="LiveId" clId="{B93E925B-B7AA-4848-825F-A723683E82BF}" dt="2023-04-07T15:28:25.587" v="346" actId="20577"/>
        <pc:sldMkLst>
          <pc:docMk/>
          <pc:sldMk cId="3838011033" sldId="266"/>
        </pc:sldMkLst>
      </pc:sldChg>
      <pc:sldChg chg="modNotesTx">
        <pc:chgData name="melissa callaway" userId="e3811e8b378a5767" providerId="LiveId" clId="{B93E925B-B7AA-4848-825F-A723683E82BF}" dt="2023-04-07T15:29:18.369" v="375" actId="20577"/>
        <pc:sldMkLst>
          <pc:docMk/>
          <pc:sldMk cId="3029204979" sldId="267"/>
        </pc:sldMkLst>
      </pc:sldChg>
      <pc:sldChg chg="modNotesTx">
        <pc:chgData name="melissa callaway" userId="e3811e8b378a5767" providerId="LiveId" clId="{B93E925B-B7AA-4848-825F-A723683E82BF}" dt="2023-04-07T15:37:24.388" v="674" actId="20577"/>
        <pc:sldMkLst>
          <pc:docMk/>
          <pc:sldMk cId="1688761393" sldId="268"/>
        </pc:sldMkLst>
      </pc:sldChg>
      <pc:sldChg chg="modNotesTx">
        <pc:chgData name="melissa callaway" userId="e3811e8b378a5767" providerId="LiveId" clId="{B93E925B-B7AA-4848-825F-A723683E82BF}" dt="2023-04-07T15:38:22.179" v="695" actId="20577"/>
        <pc:sldMkLst>
          <pc:docMk/>
          <pc:sldMk cId="4155338058" sldId="269"/>
        </pc:sldMkLst>
      </pc:sldChg>
      <pc:sldChg chg="modNotesTx">
        <pc:chgData name="melissa callaway" userId="e3811e8b378a5767" providerId="LiveId" clId="{B93E925B-B7AA-4848-825F-A723683E82BF}" dt="2023-04-07T15:39:47.576" v="708" actId="20577"/>
        <pc:sldMkLst>
          <pc:docMk/>
          <pc:sldMk cId="2207056835" sldId="270"/>
        </pc:sldMkLst>
      </pc:sldChg>
      <pc:sldChg chg="modNotesTx">
        <pc:chgData name="melissa callaway" userId="e3811e8b378a5767" providerId="LiveId" clId="{B93E925B-B7AA-4848-825F-A723683E82BF}" dt="2023-04-07T15:42:51.162" v="782" actId="20577"/>
        <pc:sldMkLst>
          <pc:docMk/>
          <pc:sldMk cId="2765607977" sldId="271"/>
        </pc:sldMkLst>
      </pc:sldChg>
      <pc:sldChg chg="modSp mod">
        <pc:chgData name="melissa callaway" userId="e3811e8b378a5767" providerId="LiveId" clId="{B93E925B-B7AA-4848-825F-A723683E82BF}" dt="2023-04-07T15:48:13.305" v="977" actId="14100"/>
        <pc:sldMkLst>
          <pc:docMk/>
          <pc:sldMk cId="746818951" sldId="273"/>
        </pc:sldMkLst>
        <pc:spChg chg="mod">
          <ac:chgData name="melissa callaway" userId="e3811e8b378a5767" providerId="LiveId" clId="{B93E925B-B7AA-4848-825F-A723683E82BF}" dt="2023-04-07T15:48:13.305" v="977" actId="14100"/>
          <ac:spMkLst>
            <pc:docMk/>
            <pc:sldMk cId="746818951" sldId="273"/>
            <ac:spMk id="2" creationId="{E84E29F2-6EC1-2344-A22F-91FB8C719D38}"/>
          </ac:spMkLst>
        </pc:spChg>
      </pc:sldChg>
      <pc:sldChg chg="modNotesTx">
        <pc:chgData name="melissa callaway" userId="e3811e8b378a5767" providerId="LiveId" clId="{B93E925B-B7AA-4848-825F-A723683E82BF}" dt="2023-04-07T15:15:11.159" v="240" actId="20577"/>
        <pc:sldMkLst>
          <pc:docMk/>
          <pc:sldMk cId="1135620486" sldId="275"/>
        </pc:sldMkLst>
      </pc:sldChg>
      <pc:sldChg chg="modNotesTx">
        <pc:chgData name="melissa callaway" userId="e3811e8b378a5767" providerId="LiveId" clId="{B93E925B-B7AA-4848-825F-A723683E82BF}" dt="2023-04-07T15:25:58.998" v="329" actId="20577"/>
        <pc:sldMkLst>
          <pc:docMk/>
          <pc:sldMk cId="903094295" sldId="277"/>
        </pc:sldMkLst>
      </pc:sldChg>
      <pc:sldChg chg="modNotesTx">
        <pc:chgData name="melissa callaway" userId="e3811e8b378a5767" providerId="LiveId" clId="{B93E925B-B7AA-4848-825F-A723683E82BF}" dt="2023-04-07T15:27:49.171" v="343" actId="20577"/>
        <pc:sldMkLst>
          <pc:docMk/>
          <pc:sldMk cId="1681268311" sldId="278"/>
        </pc:sldMkLst>
      </pc:sldChg>
      <pc:sldChg chg="modSp mod">
        <pc:chgData name="melissa callaway" userId="e3811e8b378a5767" providerId="LiveId" clId="{B93E925B-B7AA-4848-825F-A723683E82BF}" dt="2023-04-07T15:48:18.156" v="978" actId="14100"/>
        <pc:sldMkLst>
          <pc:docMk/>
          <pc:sldMk cId="4101332763" sldId="279"/>
        </pc:sldMkLst>
        <pc:spChg chg="mod">
          <ac:chgData name="melissa callaway" userId="e3811e8b378a5767" providerId="LiveId" clId="{B93E925B-B7AA-4848-825F-A723683E82BF}" dt="2023-04-07T15:48:18.156" v="978" actId="14100"/>
          <ac:spMkLst>
            <pc:docMk/>
            <pc:sldMk cId="4101332763" sldId="279"/>
            <ac:spMk id="2" creationId="{E84E29F2-6EC1-2344-A22F-91FB8C719D38}"/>
          </ac:spMkLst>
        </pc:spChg>
      </pc:sldChg>
      <pc:sldChg chg="modSp mod">
        <pc:chgData name="melissa callaway" userId="e3811e8b378a5767" providerId="LiveId" clId="{B93E925B-B7AA-4848-825F-A723683E82BF}" dt="2023-04-07T15:48:25.547" v="979" actId="14100"/>
        <pc:sldMkLst>
          <pc:docMk/>
          <pc:sldMk cId="1377171226" sldId="280"/>
        </pc:sldMkLst>
        <pc:spChg chg="mod">
          <ac:chgData name="melissa callaway" userId="e3811e8b378a5767" providerId="LiveId" clId="{B93E925B-B7AA-4848-825F-A723683E82BF}" dt="2023-04-07T15:48:25.547" v="979" actId="14100"/>
          <ac:spMkLst>
            <pc:docMk/>
            <pc:sldMk cId="1377171226" sldId="280"/>
            <ac:spMk id="2" creationId="{E84E29F2-6EC1-2344-A22F-91FB8C719D38}"/>
          </ac:spMkLst>
        </pc:spChg>
      </pc:sldChg>
      <pc:sldChg chg="modSp mod">
        <pc:chgData name="melissa callaway" userId="e3811e8b378a5767" providerId="LiveId" clId="{B93E925B-B7AA-4848-825F-A723683E82BF}" dt="2023-04-07T15:48:01.828" v="976" actId="14100"/>
        <pc:sldMkLst>
          <pc:docMk/>
          <pc:sldMk cId="3428928075" sldId="281"/>
        </pc:sldMkLst>
        <pc:spChg chg="mod">
          <ac:chgData name="melissa callaway" userId="e3811e8b378a5767" providerId="LiveId" clId="{B93E925B-B7AA-4848-825F-A723683E82BF}" dt="2023-04-07T15:48:01.828" v="976" actId="14100"/>
          <ac:spMkLst>
            <pc:docMk/>
            <pc:sldMk cId="3428928075" sldId="281"/>
            <ac:spMk id="2" creationId="{E84E29F2-6EC1-2344-A22F-91FB8C719D38}"/>
          </ac:spMkLst>
        </pc:spChg>
      </pc:sldChg>
      <pc:sldChg chg="modSp mod">
        <pc:chgData name="melissa callaway" userId="e3811e8b378a5767" providerId="LiveId" clId="{B93E925B-B7AA-4848-825F-A723683E82BF}" dt="2023-04-07T15:47:38.360" v="973" actId="14100"/>
        <pc:sldMkLst>
          <pc:docMk/>
          <pc:sldMk cId="1640705098" sldId="282"/>
        </pc:sldMkLst>
        <pc:spChg chg="mod">
          <ac:chgData name="melissa callaway" userId="e3811e8b378a5767" providerId="LiveId" clId="{B93E925B-B7AA-4848-825F-A723683E82BF}" dt="2023-04-07T15:47:38.360" v="973" actId="14100"/>
          <ac:spMkLst>
            <pc:docMk/>
            <pc:sldMk cId="1640705098" sldId="282"/>
            <ac:spMk id="2" creationId="{E84E29F2-6EC1-2344-A22F-91FB8C719D38}"/>
          </ac:spMkLst>
        </pc:spChg>
      </pc:sldChg>
      <pc:sldChg chg="modSp mod">
        <pc:chgData name="melissa callaway" userId="e3811e8b378a5767" providerId="LiveId" clId="{B93E925B-B7AA-4848-825F-A723683E82BF}" dt="2023-04-07T15:47:51.095" v="975" actId="14100"/>
        <pc:sldMkLst>
          <pc:docMk/>
          <pc:sldMk cId="205750624" sldId="283"/>
        </pc:sldMkLst>
        <pc:spChg chg="mod">
          <ac:chgData name="melissa callaway" userId="e3811e8b378a5767" providerId="LiveId" clId="{B93E925B-B7AA-4848-825F-A723683E82BF}" dt="2023-04-07T15:47:51.095" v="975" actId="14100"/>
          <ac:spMkLst>
            <pc:docMk/>
            <pc:sldMk cId="205750624" sldId="283"/>
            <ac:spMk id="3" creationId="{9DEB424E-45DC-456E-8D06-11A838EC9FC0}"/>
          </ac:spMkLst>
        </pc:spChg>
      </pc:sldChg>
      <pc:sldChg chg="modSp mod">
        <pc:chgData name="melissa callaway" userId="e3811e8b378a5767" providerId="LiveId" clId="{B93E925B-B7AA-4848-825F-A723683E82BF}" dt="2023-04-07T15:48:39.728" v="980" actId="14100"/>
        <pc:sldMkLst>
          <pc:docMk/>
          <pc:sldMk cId="1732877682" sldId="284"/>
        </pc:sldMkLst>
        <pc:spChg chg="mod">
          <ac:chgData name="melissa callaway" userId="e3811e8b378a5767" providerId="LiveId" clId="{B93E925B-B7AA-4848-825F-A723683E82BF}" dt="2023-04-07T15:48:39.728" v="980" actId="14100"/>
          <ac:spMkLst>
            <pc:docMk/>
            <pc:sldMk cId="1732877682" sldId="284"/>
            <ac:spMk id="2" creationId="{07FE4F50-CFDD-4F85-BEE4-BF0B2968DDF8}"/>
          </ac:spMkLst>
        </pc:spChg>
      </pc:sldChg>
      <pc:sldChg chg="modSp mod">
        <pc:chgData name="melissa callaway" userId="e3811e8b378a5767" providerId="LiveId" clId="{B93E925B-B7AA-4848-825F-A723683E82BF}" dt="2023-04-07T15:48:51.376" v="982" actId="14100"/>
        <pc:sldMkLst>
          <pc:docMk/>
          <pc:sldMk cId="154168471" sldId="285"/>
        </pc:sldMkLst>
        <pc:spChg chg="mod">
          <ac:chgData name="melissa callaway" userId="e3811e8b378a5767" providerId="LiveId" clId="{B93E925B-B7AA-4848-825F-A723683E82BF}" dt="2023-04-07T15:48:51.376" v="982" actId="14100"/>
          <ac:spMkLst>
            <pc:docMk/>
            <pc:sldMk cId="154168471" sldId="285"/>
            <ac:spMk id="2" creationId="{51AA3772-51AA-406C-9C6C-C98CEFA3E391}"/>
          </ac:spMkLst>
        </pc:spChg>
      </pc:sldChg>
      <pc:sldChg chg="modNotesTx">
        <pc:chgData name="melissa callaway" userId="e3811e8b378a5767" providerId="LiveId" clId="{B93E925B-B7AA-4848-825F-A723683E82BF}" dt="2023-04-07T15:14:02.280" v="235" actId="20577"/>
        <pc:sldMkLst>
          <pc:docMk/>
          <pc:sldMk cId="56082793" sldId="286"/>
        </pc:sldMkLst>
      </pc:sldChg>
      <pc:sldChg chg="modNotesTx">
        <pc:chgData name="melissa callaway" userId="e3811e8b378a5767" providerId="LiveId" clId="{B93E925B-B7AA-4848-825F-A723683E82BF}" dt="2023-04-07T15:44:40.703" v="885" actId="20577"/>
        <pc:sldMkLst>
          <pc:docMk/>
          <pc:sldMk cId="1286519010" sldId="287"/>
        </pc:sldMkLst>
      </pc:sldChg>
      <pc:sldChg chg="modNotesTx">
        <pc:chgData name="melissa callaway" userId="e3811e8b378a5767" providerId="LiveId" clId="{B93E925B-B7AA-4848-825F-A723683E82BF}" dt="2023-04-07T15:47:02.569" v="970" actId="20577"/>
        <pc:sldMkLst>
          <pc:docMk/>
          <pc:sldMk cId="2934072486" sldId="289"/>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2BDCE1-E5FA-44BE-944C-1E82F259AF85}" type="doc">
      <dgm:prSet loTypeId="urn:microsoft.com/office/officeart/2005/8/layout/vProcess5" loCatId="process" qsTypeId="urn:microsoft.com/office/officeart/2005/8/quickstyle/simple4" qsCatId="simple" csTypeId="urn:microsoft.com/office/officeart/2005/8/colors/accent6_5" csCatId="accent6" phldr="1"/>
      <dgm:spPr/>
    </dgm:pt>
    <dgm:pt modelId="{481C53EC-1184-4EB3-907B-F0A7BD6A6E0B}">
      <dgm:prSet phldrT="[Text]"/>
      <dgm:spPr/>
      <dgm:t>
        <a:bodyPr/>
        <a:lstStyle/>
        <a:p>
          <a:r>
            <a:rPr lang="en-US" dirty="0"/>
            <a:t>Use existing data to educate healthcare providers</a:t>
          </a:r>
        </a:p>
      </dgm:t>
    </dgm:pt>
    <dgm:pt modelId="{C31D9D39-E434-497C-BAF4-D4E1EDCE2856}" type="parTrans" cxnId="{7A4D3E8F-68DA-4A85-9AB9-F7BF53585CA9}">
      <dgm:prSet/>
      <dgm:spPr/>
      <dgm:t>
        <a:bodyPr/>
        <a:lstStyle/>
        <a:p>
          <a:endParaRPr lang="en-US"/>
        </a:p>
      </dgm:t>
    </dgm:pt>
    <dgm:pt modelId="{1D5297A1-5151-4658-BC11-8684A0DEFCBD}" type="sibTrans" cxnId="{7A4D3E8F-68DA-4A85-9AB9-F7BF53585CA9}">
      <dgm:prSet/>
      <dgm:spPr/>
      <dgm:t>
        <a:bodyPr/>
        <a:lstStyle/>
        <a:p>
          <a:endParaRPr lang="en-US"/>
        </a:p>
      </dgm:t>
    </dgm:pt>
    <dgm:pt modelId="{3FA19BE9-0ED6-44C3-AE02-E54BDC798E20}">
      <dgm:prSet phldrT="[Text]"/>
      <dgm:spPr/>
      <dgm:t>
        <a:bodyPr/>
        <a:lstStyle/>
        <a:p>
          <a:r>
            <a:rPr lang="en-US" dirty="0"/>
            <a:t>Improve rates of appropriate diagnosis</a:t>
          </a:r>
        </a:p>
      </dgm:t>
    </dgm:pt>
    <dgm:pt modelId="{EB48CA64-CC6B-4A7E-94E8-BAD87C83BC5A}" type="parTrans" cxnId="{1F2219EC-5D56-4DB7-A7F0-382758039BB6}">
      <dgm:prSet/>
      <dgm:spPr/>
      <dgm:t>
        <a:bodyPr/>
        <a:lstStyle/>
        <a:p>
          <a:endParaRPr lang="en-US"/>
        </a:p>
      </dgm:t>
    </dgm:pt>
    <dgm:pt modelId="{9DA40914-4939-45D3-ADCD-5BD9028E7EA1}" type="sibTrans" cxnId="{1F2219EC-5D56-4DB7-A7F0-382758039BB6}">
      <dgm:prSet/>
      <dgm:spPr/>
      <dgm:t>
        <a:bodyPr/>
        <a:lstStyle/>
        <a:p>
          <a:endParaRPr lang="en-US"/>
        </a:p>
      </dgm:t>
    </dgm:pt>
    <dgm:pt modelId="{0D3B70D3-5B52-42B0-B026-96E0BE4389AD}">
      <dgm:prSet phldrT="[Text]"/>
      <dgm:spPr/>
      <dgm:t>
        <a:bodyPr/>
        <a:lstStyle/>
        <a:p>
          <a:r>
            <a:rPr lang="en-US" dirty="0"/>
            <a:t>Improved outcomes in children that have suffered a concussion</a:t>
          </a:r>
        </a:p>
      </dgm:t>
    </dgm:pt>
    <dgm:pt modelId="{3DD331B7-A0A3-44B3-8614-38DA9B8E71E6}" type="parTrans" cxnId="{D7FBCEB6-ABBB-4053-A1AD-1D301F871F5B}">
      <dgm:prSet/>
      <dgm:spPr/>
      <dgm:t>
        <a:bodyPr/>
        <a:lstStyle/>
        <a:p>
          <a:endParaRPr lang="en-US"/>
        </a:p>
      </dgm:t>
    </dgm:pt>
    <dgm:pt modelId="{108CF713-E9C9-4B45-AE4D-A6C2224460FE}" type="sibTrans" cxnId="{D7FBCEB6-ABBB-4053-A1AD-1D301F871F5B}">
      <dgm:prSet/>
      <dgm:spPr/>
      <dgm:t>
        <a:bodyPr/>
        <a:lstStyle/>
        <a:p>
          <a:endParaRPr lang="en-US"/>
        </a:p>
      </dgm:t>
    </dgm:pt>
    <dgm:pt modelId="{4A2034A7-AB41-4841-963E-71F1E5323121}" type="pres">
      <dgm:prSet presAssocID="{CA2BDCE1-E5FA-44BE-944C-1E82F259AF85}" presName="outerComposite" presStyleCnt="0">
        <dgm:presLayoutVars>
          <dgm:chMax val="5"/>
          <dgm:dir/>
          <dgm:resizeHandles val="exact"/>
        </dgm:presLayoutVars>
      </dgm:prSet>
      <dgm:spPr/>
    </dgm:pt>
    <dgm:pt modelId="{90315518-6566-4518-B997-82127B952C38}" type="pres">
      <dgm:prSet presAssocID="{CA2BDCE1-E5FA-44BE-944C-1E82F259AF85}" presName="dummyMaxCanvas" presStyleCnt="0">
        <dgm:presLayoutVars/>
      </dgm:prSet>
      <dgm:spPr/>
    </dgm:pt>
    <dgm:pt modelId="{FD6B4374-DD11-4C35-92B4-4C8DE07F36B8}" type="pres">
      <dgm:prSet presAssocID="{CA2BDCE1-E5FA-44BE-944C-1E82F259AF85}" presName="ThreeNodes_1" presStyleLbl="node1" presStyleIdx="0" presStyleCnt="3">
        <dgm:presLayoutVars>
          <dgm:bulletEnabled val="1"/>
        </dgm:presLayoutVars>
      </dgm:prSet>
      <dgm:spPr/>
    </dgm:pt>
    <dgm:pt modelId="{58734150-F004-496C-84CB-C6CE2F149C58}" type="pres">
      <dgm:prSet presAssocID="{CA2BDCE1-E5FA-44BE-944C-1E82F259AF85}" presName="ThreeNodes_2" presStyleLbl="node1" presStyleIdx="1" presStyleCnt="3">
        <dgm:presLayoutVars>
          <dgm:bulletEnabled val="1"/>
        </dgm:presLayoutVars>
      </dgm:prSet>
      <dgm:spPr/>
    </dgm:pt>
    <dgm:pt modelId="{1058ACD8-2399-4834-8F16-E76C0FE1E71D}" type="pres">
      <dgm:prSet presAssocID="{CA2BDCE1-E5FA-44BE-944C-1E82F259AF85}" presName="ThreeNodes_3" presStyleLbl="node1" presStyleIdx="2" presStyleCnt="3">
        <dgm:presLayoutVars>
          <dgm:bulletEnabled val="1"/>
        </dgm:presLayoutVars>
      </dgm:prSet>
      <dgm:spPr/>
    </dgm:pt>
    <dgm:pt modelId="{73FBCD87-11BE-49C6-AFD0-EBD420492847}" type="pres">
      <dgm:prSet presAssocID="{CA2BDCE1-E5FA-44BE-944C-1E82F259AF85}" presName="ThreeConn_1-2" presStyleLbl="fgAccFollowNode1" presStyleIdx="0" presStyleCnt="2">
        <dgm:presLayoutVars>
          <dgm:bulletEnabled val="1"/>
        </dgm:presLayoutVars>
      </dgm:prSet>
      <dgm:spPr/>
    </dgm:pt>
    <dgm:pt modelId="{3D51BE57-4802-4DAF-98F0-D461A2FFCA7E}" type="pres">
      <dgm:prSet presAssocID="{CA2BDCE1-E5FA-44BE-944C-1E82F259AF85}" presName="ThreeConn_2-3" presStyleLbl="fgAccFollowNode1" presStyleIdx="1" presStyleCnt="2">
        <dgm:presLayoutVars>
          <dgm:bulletEnabled val="1"/>
        </dgm:presLayoutVars>
      </dgm:prSet>
      <dgm:spPr/>
    </dgm:pt>
    <dgm:pt modelId="{E4CA01A5-CA58-4E09-AC17-D084C23A7092}" type="pres">
      <dgm:prSet presAssocID="{CA2BDCE1-E5FA-44BE-944C-1E82F259AF85}" presName="ThreeNodes_1_text" presStyleLbl="node1" presStyleIdx="2" presStyleCnt="3">
        <dgm:presLayoutVars>
          <dgm:bulletEnabled val="1"/>
        </dgm:presLayoutVars>
      </dgm:prSet>
      <dgm:spPr/>
    </dgm:pt>
    <dgm:pt modelId="{F1D54E34-686B-479B-8EE0-34419A4C9C9E}" type="pres">
      <dgm:prSet presAssocID="{CA2BDCE1-E5FA-44BE-944C-1E82F259AF85}" presName="ThreeNodes_2_text" presStyleLbl="node1" presStyleIdx="2" presStyleCnt="3">
        <dgm:presLayoutVars>
          <dgm:bulletEnabled val="1"/>
        </dgm:presLayoutVars>
      </dgm:prSet>
      <dgm:spPr/>
    </dgm:pt>
    <dgm:pt modelId="{5EA65074-EA7D-4EDC-8083-1A5AAFE2272E}" type="pres">
      <dgm:prSet presAssocID="{CA2BDCE1-E5FA-44BE-944C-1E82F259AF85}" presName="ThreeNodes_3_text" presStyleLbl="node1" presStyleIdx="2" presStyleCnt="3">
        <dgm:presLayoutVars>
          <dgm:bulletEnabled val="1"/>
        </dgm:presLayoutVars>
      </dgm:prSet>
      <dgm:spPr/>
    </dgm:pt>
  </dgm:ptLst>
  <dgm:cxnLst>
    <dgm:cxn modelId="{30152301-FDF0-4947-88CA-325C59F634C8}" type="presOf" srcId="{CA2BDCE1-E5FA-44BE-944C-1E82F259AF85}" destId="{4A2034A7-AB41-4841-963E-71F1E5323121}" srcOrd="0" destOrd="0" presId="urn:microsoft.com/office/officeart/2005/8/layout/vProcess5"/>
    <dgm:cxn modelId="{70A2BD26-8234-4E86-9168-F55BB53D46BB}" type="presOf" srcId="{3FA19BE9-0ED6-44C3-AE02-E54BDC798E20}" destId="{58734150-F004-496C-84CB-C6CE2F149C58}" srcOrd="0" destOrd="0" presId="urn:microsoft.com/office/officeart/2005/8/layout/vProcess5"/>
    <dgm:cxn modelId="{44D3B02C-0075-4052-BCC4-E33A28BA29F2}" type="presOf" srcId="{1D5297A1-5151-4658-BC11-8684A0DEFCBD}" destId="{73FBCD87-11BE-49C6-AFD0-EBD420492847}" srcOrd="0" destOrd="0" presId="urn:microsoft.com/office/officeart/2005/8/layout/vProcess5"/>
    <dgm:cxn modelId="{D8AFC164-D50B-4EC5-9785-2CC744E92D53}" type="presOf" srcId="{3FA19BE9-0ED6-44C3-AE02-E54BDC798E20}" destId="{F1D54E34-686B-479B-8EE0-34419A4C9C9E}" srcOrd="1" destOrd="0" presId="urn:microsoft.com/office/officeart/2005/8/layout/vProcess5"/>
    <dgm:cxn modelId="{9554257F-CFA4-404F-87B5-60344A2D6B00}" type="presOf" srcId="{0D3B70D3-5B52-42B0-B026-96E0BE4389AD}" destId="{1058ACD8-2399-4834-8F16-E76C0FE1E71D}" srcOrd="0" destOrd="0" presId="urn:microsoft.com/office/officeart/2005/8/layout/vProcess5"/>
    <dgm:cxn modelId="{650A548D-0133-4CF1-BC67-6E9D8D184D89}" type="presOf" srcId="{481C53EC-1184-4EB3-907B-F0A7BD6A6E0B}" destId="{E4CA01A5-CA58-4E09-AC17-D084C23A7092}" srcOrd="1" destOrd="0" presId="urn:microsoft.com/office/officeart/2005/8/layout/vProcess5"/>
    <dgm:cxn modelId="{7A4D3E8F-68DA-4A85-9AB9-F7BF53585CA9}" srcId="{CA2BDCE1-E5FA-44BE-944C-1E82F259AF85}" destId="{481C53EC-1184-4EB3-907B-F0A7BD6A6E0B}" srcOrd="0" destOrd="0" parTransId="{C31D9D39-E434-497C-BAF4-D4E1EDCE2856}" sibTransId="{1D5297A1-5151-4658-BC11-8684A0DEFCBD}"/>
    <dgm:cxn modelId="{6833B199-0364-4EFB-9BDF-96B401AB9F83}" type="presOf" srcId="{9DA40914-4939-45D3-ADCD-5BD9028E7EA1}" destId="{3D51BE57-4802-4DAF-98F0-D461A2FFCA7E}" srcOrd="0" destOrd="0" presId="urn:microsoft.com/office/officeart/2005/8/layout/vProcess5"/>
    <dgm:cxn modelId="{D7FBCEB6-ABBB-4053-A1AD-1D301F871F5B}" srcId="{CA2BDCE1-E5FA-44BE-944C-1E82F259AF85}" destId="{0D3B70D3-5B52-42B0-B026-96E0BE4389AD}" srcOrd="2" destOrd="0" parTransId="{3DD331B7-A0A3-44B3-8614-38DA9B8E71E6}" sibTransId="{108CF713-E9C9-4B45-AE4D-A6C2224460FE}"/>
    <dgm:cxn modelId="{EED9C7CA-11A5-4421-98E3-9373B14AA374}" type="presOf" srcId="{0D3B70D3-5B52-42B0-B026-96E0BE4389AD}" destId="{5EA65074-EA7D-4EDC-8083-1A5AAFE2272E}" srcOrd="1" destOrd="0" presId="urn:microsoft.com/office/officeart/2005/8/layout/vProcess5"/>
    <dgm:cxn modelId="{6B0346DA-B8D2-49D6-AFEA-4D3E699B5608}" type="presOf" srcId="{481C53EC-1184-4EB3-907B-F0A7BD6A6E0B}" destId="{FD6B4374-DD11-4C35-92B4-4C8DE07F36B8}" srcOrd="0" destOrd="0" presId="urn:microsoft.com/office/officeart/2005/8/layout/vProcess5"/>
    <dgm:cxn modelId="{1F2219EC-5D56-4DB7-A7F0-382758039BB6}" srcId="{CA2BDCE1-E5FA-44BE-944C-1E82F259AF85}" destId="{3FA19BE9-0ED6-44C3-AE02-E54BDC798E20}" srcOrd="1" destOrd="0" parTransId="{EB48CA64-CC6B-4A7E-94E8-BAD87C83BC5A}" sibTransId="{9DA40914-4939-45D3-ADCD-5BD9028E7EA1}"/>
    <dgm:cxn modelId="{04F922F1-8309-47B1-8EBD-8777B0BC8C82}" type="presParOf" srcId="{4A2034A7-AB41-4841-963E-71F1E5323121}" destId="{90315518-6566-4518-B997-82127B952C38}" srcOrd="0" destOrd="0" presId="urn:microsoft.com/office/officeart/2005/8/layout/vProcess5"/>
    <dgm:cxn modelId="{3A39DE1B-CDBA-440D-8195-70F70589A198}" type="presParOf" srcId="{4A2034A7-AB41-4841-963E-71F1E5323121}" destId="{FD6B4374-DD11-4C35-92B4-4C8DE07F36B8}" srcOrd="1" destOrd="0" presId="urn:microsoft.com/office/officeart/2005/8/layout/vProcess5"/>
    <dgm:cxn modelId="{09BBF2EB-3B5E-4478-8BEF-511E79BF1FBC}" type="presParOf" srcId="{4A2034A7-AB41-4841-963E-71F1E5323121}" destId="{58734150-F004-496C-84CB-C6CE2F149C58}" srcOrd="2" destOrd="0" presId="urn:microsoft.com/office/officeart/2005/8/layout/vProcess5"/>
    <dgm:cxn modelId="{B205FD23-A07A-46F7-AE6F-0C6791FBB62B}" type="presParOf" srcId="{4A2034A7-AB41-4841-963E-71F1E5323121}" destId="{1058ACD8-2399-4834-8F16-E76C0FE1E71D}" srcOrd="3" destOrd="0" presId="urn:microsoft.com/office/officeart/2005/8/layout/vProcess5"/>
    <dgm:cxn modelId="{68A23A36-5122-4D89-A645-559B6B458A48}" type="presParOf" srcId="{4A2034A7-AB41-4841-963E-71F1E5323121}" destId="{73FBCD87-11BE-49C6-AFD0-EBD420492847}" srcOrd="4" destOrd="0" presId="urn:microsoft.com/office/officeart/2005/8/layout/vProcess5"/>
    <dgm:cxn modelId="{A31ED76D-C0F9-4F9F-AAE8-CF3CE10E843F}" type="presParOf" srcId="{4A2034A7-AB41-4841-963E-71F1E5323121}" destId="{3D51BE57-4802-4DAF-98F0-D461A2FFCA7E}" srcOrd="5" destOrd="0" presId="urn:microsoft.com/office/officeart/2005/8/layout/vProcess5"/>
    <dgm:cxn modelId="{C7824AB5-15D3-43CB-9E71-D0EA269B3D58}" type="presParOf" srcId="{4A2034A7-AB41-4841-963E-71F1E5323121}" destId="{E4CA01A5-CA58-4E09-AC17-D084C23A7092}" srcOrd="6" destOrd="0" presId="urn:microsoft.com/office/officeart/2005/8/layout/vProcess5"/>
    <dgm:cxn modelId="{4BE53A23-B0D7-4639-B576-187C90453E76}" type="presParOf" srcId="{4A2034A7-AB41-4841-963E-71F1E5323121}" destId="{F1D54E34-686B-479B-8EE0-34419A4C9C9E}" srcOrd="7" destOrd="0" presId="urn:microsoft.com/office/officeart/2005/8/layout/vProcess5"/>
    <dgm:cxn modelId="{9802DA6A-F986-4250-BBD1-E24411952655}" type="presParOf" srcId="{4A2034A7-AB41-4841-963E-71F1E5323121}" destId="{5EA65074-EA7D-4EDC-8083-1A5AAFE2272E}"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3CBFCC-3134-410A-AF11-2578F91322D6}"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3A4C0B18-C977-4C7E-A9A5-7F56B659A03F}">
      <dgm:prSet/>
      <dgm:spPr/>
      <dgm:t>
        <a:bodyPr/>
        <a:lstStyle/>
        <a:p>
          <a:pPr>
            <a:defRPr cap="all"/>
          </a:pPr>
          <a:r>
            <a:rPr lang="en-US"/>
            <a:t>Search strategies</a:t>
          </a:r>
        </a:p>
      </dgm:t>
    </dgm:pt>
    <dgm:pt modelId="{FA4C7177-8C6D-477A-AA97-724C7571815B}" type="parTrans" cxnId="{CDFF0A27-FE01-403D-AE9B-DBBD09D4EB83}">
      <dgm:prSet/>
      <dgm:spPr/>
      <dgm:t>
        <a:bodyPr/>
        <a:lstStyle/>
        <a:p>
          <a:endParaRPr lang="en-US"/>
        </a:p>
      </dgm:t>
    </dgm:pt>
    <dgm:pt modelId="{C4F3E475-0F19-4019-B225-601EB9107E62}" type="sibTrans" cxnId="{CDFF0A27-FE01-403D-AE9B-DBBD09D4EB83}">
      <dgm:prSet/>
      <dgm:spPr/>
      <dgm:t>
        <a:bodyPr/>
        <a:lstStyle/>
        <a:p>
          <a:endParaRPr lang="en-US"/>
        </a:p>
      </dgm:t>
    </dgm:pt>
    <dgm:pt modelId="{F47BF61A-017F-4A70-A0EA-E1684EEE786E}">
      <dgm:prSet/>
      <dgm:spPr/>
      <dgm:t>
        <a:bodyPr/>
        <a:lstStyle/>
        <a:p>
          <a:pPr>
            <a:defRPr cap="all"/>
          </a:pPr>
          <a:r>
            <a:rPr lang="en-US"/>
            <a:t>Critical appraisal- methods, tools, leveling and quality grade</a:t>
          </a:r>
        </a:p>
      </dgm:t>
    </dgm:pt>
    <dgm:pt modelId="{BF91E5C0-99AF-4E9B-B0F0-48AB94352B87}" type="parTrans" cxnId="{99A58AD2-93E2-414E-B935-5BE9E9C401A0}">
      <dgm:prSet/>
      <dgm:spPr/>
      <dgm:t>
        <a:bodyPr/>
        <a:lstStyle/>
        <a:p>
          <a:endParaRPr lang="en-US"/>
        </a:p>
      </dgm:t>
    </dgm:pt>
    <dgm:pt modelId="{A8EDAFFD-855A-4971-899B-4C44406E317D}" type="sibTrans" cxnId="{99A58AD2-93E2-414E-B935-5BE9E9C401A0}">
      <dgm:prSet/>
      <dgm:spPr/>
      <dgm:t>
        <a:bodyPr/>
        <a:lstStyle/>
        <a:p>
          <a:endParaRPr lang="en-US"/>
        </a:p>
      </dgm:t>
    </dgm:pt>
    <dgm:pt modelId="{1A80C5AC-980E-4F34-807D-688B7339FB43}" type="pres">
      <dgm:prSet presAssocID="{E83CBFCC-3134-410A-AF11-2578F91322D6}" presName="root" presStyleCnt="0">
        <dgm:presLayoutVars>
          <dgm:dir/>
          <dgm:resizeHandles val="exact"/>
        </dgm:presLayoutVars>
      </dgm:prSet>
      <dgm:spPr/>
    </dgm:pt>
    <dgm:pt modelId="{3292F981-7FFA-41AA-9E54-83E757BF704C}" type="pres">
      <dgm:prSet presAssocID="{3A4C0B18-C977-4C7E-A9A5-7F56B659A03F}" presName="compNode" presStyleCnt="0"/>
      <dgm:spPr/>
    </dgm:pt>
    <dgm:pt modelId="{D3E7BE0C-1BEF-4C53-9AEA-F00FDEF359C9}" type="pres">
      <dgm:prSet presAssocID="{3A4C0B18-C977-4C7E-A9A5-7F56B659A03F}" presName="iconBgRect" presStyleLbl="bgShp" presStyleIdx="0" presStyleCnt="2"/>
      <dgm:spPr/>
    </dgm:pt>
    <dgm:pt modelId="{A9FD6CD8-712B-4111-A0A6-44583B294EEE}" type="pres">
      <dgm:prSet presAssocID="{3A4C0B18-C977-4C7E-A9A5-7F56B659A03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245B66D1-6C04-437C-8EF3-44A521459ABA}" type="pres">
      <dgm:prSet presAssocID="{3A4C0B18-C977-4C7E-A9A5-7F56B659A03F}" presName="spaceRect" presStyleCnt="0"/>
      <dgm:spPr/>
    </dgm:pt>
    <dgm:pt modelId="{2B2A1793-9F04-4BB7-B782-C1214FB056CE}" type="pres">
      <dgm:prSet presAssocID="{3A4C0B18-C977-4C7E-A9A5-7F56B659A03F}" presName="textRect" presStyleLbl="revTx" presStyleIdx="0" presStyleCnt="2">
        <dgm:presLayoutVars>
          <dgm:chMax val="1"/>
          <dgm:chPref val="1"/>
        </dgm:presLayoutVars>
      </dgm:prSet>
      <dgm:spPr/>
    </dgm:pt>
    <dgm:pt modelId="{7503CA11-F58F-4A7B-8B19-A9F4859F066F}" type="pres">
      <dgm:prSet presAssocID="{C4F3E475-0F19-4019-B225-601EB9107E62}" presName="sibTrans" presStyleCnt="0"/>
      <dgm:spPr/>
    </dgm:pt>
    <dgm:pt modelId="{D11E118A-6C00-4548-B1BD-10A8D8BA7CFA}" type="pres">
      <dgm:prSet presAssocID="{F47BF61A-017F-4A70-A0EA-E1684EEE786E}" presName="compNode" presStyleCnt="0"/>
      <dgm:spPr/>
    </dgm:pt>
    <dgm:pt modelId="{EB48B337-582F-448C-95D3-2939BCFD06F0}" type="pres">
      <dgm:prSet presAssocID="{F47BF61A-017F-4A70-A0EA-E1684EEE786E}" presName="iconBgRect" presStyleLbl="bgShp" presStyleIdx="1" presStyleCnt="2"/>
      <dgm:spPr/>
    </dgm:pt>
    <dgm:pt modelId="{B515947A-D184-487F-AE33-88FE0050CB75}" type="pres">
      <dgm:prSet presAssocID="{F47BF61A-017F-4A70-A0EA-E1684EEE786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F908F1D5-8B7C-4D1C-9595-57FBA2EB3063}" type="pres">
      <dgm:prSet presAssocID="{F47BF61A-017F-4A70-A0EA-E1684EEE786E}" presName="spaceRect" presStyleCnt="0"/>
      <dgm:spPr/>
    </dgm:pt>
    <dgm:pt modelId="{021F6A4B-4A42-476C-9F3B-381CB1AC00B6}" type="pres">
      <dgm:prSet presAssocID="{F47BF61A-017F-4A70-A0EA-E1684EEE786E}" presName="textRect" presStyleLbl="revTx" presStyleIdx="1" presStyleCnt="2">
        <dgm:presLayoutVars>
          <dgm:chMax val="1"/>
          <dgm:chPref val="1"/>
        </dgm:presLayoutVars>
      </dgm:prSet>
      <dgm:spPr/>
    </dgm:pt>
  </dgm:ptLst>
  <dgm:cxnLst>
    <dgm:cxn modelId="{47A22D20-843B-442F-8046-961FA99E14BB}" type="presOf" srcId="{3A4C0B18-C977-4C7E-A9A5-7F56B659A03F}" destId="{2B2A1793-9F04-4BB7-B782-C1214FB056CE}" srcOrd="0" destOrd="0" presId="urn:microsoft.com/office/officeart/2018/5/layout/IconCircleLabelList"/>
    <dgm:cxn modelId="{CDFF0A27-FE01-403D-AE9B-DBBD09D4EB83}" srcId="{E83CBFCC-3134-410A-AF11-2578F91322D6}" destId="{3A4C0B18-C977-4C7E-A9A5-7F56B659A03F}" srcOrd="0" destOrd="0" parTransId="{FA4C7177-8C6D-477A-AA97-724C7571815B}" sibTransId="{C4F3E475-0F19-4019-B225-601EB9107E62}"/>
    <dgm:cxn modelId="{AA6B0B57-B44D-4817-AB11-00F509B2F16A}" type="presOf" srcId="{E83CBFCC-3134-410A-AF11-2578F91322D6}" destId="{1A80C5AC-980E-4F34-807D-688B7339FB43}" srcOrd="0" destOrd="0" presId="urn:microsoft.com/office/officeart/2018/5/layout/IconCircleLabelList"/>
    <dgm:cxn modelId="{99A58AD2-93E2-414E-B935-5BE9E9C401A0}" srcId="{E83CBFCC-3134-410A-AF11-2578F91322D6}" destId="{F47BF61A-017F-4A70-A0EA-E1684EEE786E}" srcOrd="1" destOrd="0" parTransId="{BF91E5C0-99AF-4E9B-B0F0-48AB94352B87}" sibTransId="{A8EDAFFD-855A-4971-899B-4C44406E317D}"/>
    <dgm:cxn modelId="{70D747DC-054A-438C-B733-D7FDA8335463}" type="presOf" srcId="{F47BF61A-017F-4A70-A0EA-E1684EEE786E}" destId="{021F6A4B-4A42-476C-9F3B-381CB1AC00B6}" srcOrd="0" destOrd="0" presId="urn:microsoft.com/office/officeart/2018/5/layout/IconCircleLabelList"/>
    <dgm:cxn modelId="{1B6FD2D4-8A9B-4F8B-B671-EF9EE275C01F}" type="presParOf" srcId="{1A80C5AC-980E-4F34-807D-688B7339FB43}" destId="{3292F981-7FFA-41AA-9E54-83E757BF704C}" srcOrd="0" destOrd="0" presId="urn:microsoft.com/office/officeart/2018/5/layout/IconCircleLabelList"/>
    <dgm:cxn modelId="{86C2758B-8CE3-488F-9F5F-4A765EFEEB88}" type="presParOf" srcId="{3292F981-7FFA-41AA-9E54-83E757BF704C}" destId="{D3E7BE0C-1BEF-4C53-9AEA-F00FDEF359C9}" srcOrd="0" destOrd="0" presId="urn:microsoft.com/office/officeart/2018/5/layout/IconCircleLabelList"/>
    <dgm:cxn modelId="{B2E8CA6A-5D97-4134-9D21-6FCD0643A231}" type="presParOf" srcId="{3292F981-7FFA-41AA-9E54-83E757BF704C}" destId="{A9FD6CD8-712B-4111-A0A6-44583B294EEE}" srcOrd="1" destOrd="0" presId="urn:microsoft.com/office/officeart/2018/5/layout/IconCircleLabelList"/>
    <dgm:cxn modelId="{D041EF5C-1EB3-40B7-B9A5-842510711AD5}" type="presParOf" srcId="{3292F981-7FFA-41AA-9E54-83E757BF704C}" destId="{245B66D1-6C04-437C-8EF3-44A521459ABA}" srcOrd="2" destOrd="0" presId="urn:microsoft.com/office/officeart/2018/5/layout/IconCircleLabelList"/>
    <dgm:cxn modelId="{82E08BD4-1E78-44E2-AAF0-59CB292D2C5B}" type="presParOf" srcId="{3292F981-7FFA-41AA-9E54-83E757BF704C}" destId="{2B2A1793-9F04-4BB7-B782-C1214FB056CE}" srcOrd="3" destOrd="0" presId="urn:microsoft.com/office/officeart/2018/5/layout/IconCircleLabelList"/>
    <dgm:cxn modelId="{2FAE54A4-F11A-458F-B15D-A65010AED3F1}" type="presParOf" srcId="{1A80C5AC-980E-4F34-807D-688B7339FB43}" destId="{7503CA11-F58F-4A7B-8B19-A9F4859F066F}" srcOrd="1" destOrd="0" presId="urn:microsoft.com/office/officeart/2018/5/layout/IconCircleLabelList"/>
    <dgm:cxn modelId="{A26B8F7D-E6E6-4443-BFB5-9EB5CB363938}" type="presParOf" srcId="{1A80C5AC-980E-4F34-807D-688B7339FB43}" destId="{D11E118A-6C00-4548-B1BD-10A8D8BA7CFA}" srcOrd="2" destOrd="0" presId="urn:microsoft.com/office/officeart/2018/5/layout/IconCircleLabelList"/>
    <dgm:cxn modelId="{7AB37F39-C6FE-4D0A-8F04-5C761897E0C4}" type="presParOf" srcId="{D11E118A-6C00-4548-B1BD-10A8D8BA7CFA}" destId="{EB48B337-582F-448C-95D3-2939BCFD06F0}" srcOrd="0" destOrd="0" presId="urn:microsoft.com/office/officeart/2018/5/layout/IconCircleLabelList"/>
    <dgm:cxn modelId="{A4CCF8C6-B216-419E-8C16-8E7B6285146E}" type="presParOf" srcId="{D11E118A-6C00-4548-B1BD-10A8D8BA7CFA}" destId="{B515947A-D184-487F-AE33-88FE0050CB75}" srcOrd="1" destOrd="0" presId="urn:microsoft.com/office/officeart/2018/5/layout/IconCircleLabelList"/>
    <dgm:cxn modelId="{8143AEFD-D34E-48BE-B6E2-7101181C83F9}" type="presParOf" srcId="{D11E118A-6C00-4548-B1BD-10A8D8BA7CFA}" destId="{F908F1D5-8B7C-4D1C-9595-57FBA2EB3063}" srcOrd="2" destOrd="0" presId="urn:microsoft.com/office/officeart/2018/5/layout/IconCircleLabelList"/>
    <dgm:cxn modelId="{A63A2464-EE95-4528-9C1A-FB054BD54043}" type="presParOf" srcId="{D11E118A-6C00-4548-B1BD-10A8D8BA7CFA}" destId="{021F6A4B-4A42-476C-9F3B-381CB1AC00B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293F1E-F7B1-43D3-9990-7C2426AE6EE5}"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E8B49F11-1BEB-4A18-8DDA-58264EE3C3EA}">
      <dgm:prSet/>
      <dgm:spPr>
        <a:solidFill>
          <a:schemeClr val="accent6">
            <a:lumMod val="60000"/>
            <a:lumOff val="40000"/>
          </a:schemeClr>
        </a:solidFill>
      </dgm:spPr>
      <dgm:t>
        <a:bodyPr/>
        <a:lstStyle/>
        <a:p>
          <a:r>
            <a:rPr lang="en-US" dirty="0"/>
            <a:t>1. Concussion education of providers continues to be a priority.</a:t>
          </a:r>
        </a:p>
      </dgm:t>
    </dgm:pt>
    <dgm:pt modelId="{6F38147A-6FF7-4316-9522-98B1DE4BE3CC}" type="parTrans" cxnId="{C7E0E6D5-356C-4833-A31A-C7A11607A4F6}">
      <dgm:prSet/>
      <dgm:spPr/>
      <dgm:t>
        <a:bodyPr/>
        <a:lstStyle/>
        <a:p>
          <a:endParaRPr lang="en-US"/>
        </a:p>
      </dgm:t>
    </dgm:pt>
    <dgm:pt modelId="{AF412C52-96C9-4469-B1BF-2332C132E727}" type="sibTrans" cxnId="{C7E0E6D5-356C-4833-A31A-C7A11607A4F6}">
      <dgm:prSet/>
      <dgm:spPr/>
      <dgm:t>
        <a:bodyPr/>
        <a:lstStyle/>
        <a:p>
          <a:endParaRPr lang="en-US"/>
        </a:p>
      </dgm:t>
    </dgm:pt>
    <dgm:pt modelId="{4F4CBF9E-9E09-48DE-A837-76C931AB101C}">
      <dgm:prSet/>
      <dgm:spPr>
        <a:solidFill>
          <a:schemeClr val="accent6"/>
        </a:solidFill>
      </dgm:spPr>
      <dgm:t>
        <a:bodyPr/>
        <a:lstStyle/>
        <a:p>
          <a:r>
            <a:rPr lang="en-US" dirty="0"/>
            <a:t>2.  An emphasis should be made among initial assessors of concussions that rapid clinical follow-up is necessary.</a:t>
          </a:r>
        </a:p>
      </dgm:t>
    </dgm:pt>
    <dgm:pt modelId="{1F4A5D85-9E6A-4CA3-BADC-181AA907370B}" type="parTrans" cxnId="{D8CA568E-6197-4B7C-AA16-5C10822FB937}">
      <dgm:prSet/>
      <dgm:spPr/>
      <dgm:t>
        <a:bodyPr/>
        <a:lstStyle/>
        <a:p>
          <a:endParaRPr lang="en-US"/>
        </a:p>
      </dgm:t>
    </dgm:pt>
    <dgm:pt modelId="{CDF14272-23B6-43BC-B2C0-8F97B1483095}" type="sibTrans" cxnId="{D8CA568E-6197-4B7C-AA16-5C10822FB937}">
      <dgm:prSet/>
      <dgm:spPr/>
      <dgm:t>
        <a:bodyPr/>
        <a:lstStyle/>
        <a:p>
          <a:endParaRPr lang="en-US"/>
        </a:p>
      </dgm:t>
    </dgm:pt>
    <dgm:pt modelId="{5B67788F-C846-4BAC-9A90-BD9A0CBD6203}" type="pres">
      <dgm:prSet presAssocID="{5C293F1E-F7B1-43D3-9990-7C2426AE6EE5}" presName="diagram" presStyleCnt="0">
        <dgm:presLayoutVars>
          <dgm:dir/>
          <dgm:resizeHandles val="exact"/>
        </dgm:presLayoutVars>
      </dgm:prSet>
      <dgm:spPr/>
    </dgm:pt>
    <dgm:pt modelId="{58F376BF-C348-4B3F-9191-A39A7C128E9B}" type="pres">
      <dgm:prSet presAssocID="{E8B49F11-1BEB-4A18-8DDA-58264EE3C3EA}" presName="node" presStyleLbl="node1" presStyleIdx="0" presStyleCnt="2">
        <dgm:presLayoutVars>
          <dgm:bulletEnabled val="1"/>
        </dgm:presLayoutVars>
      </dgm:prSet>
      <dgm:spPr/>
    </dgm:pt>
    <dgm:pt modelId="{0CEA7D98-6692-473B-921A-CF2AB751870D}" type="pres">
      <dgm:prSet presAssocID="{AF412C52-96C9-4469-B1BF-2332C132E727}" presName="sibTrans" presStyleCnt="0"/>
      <dgm:spPr/>
    </dgm:pt>
    <dgm:pt modelId="{4DE225CF-7BF3-468B-B3BC-0A1D893B08BF}" type="pres">
      <dgm:prSet presAssocID="{4F4CBF9E-9E09-48DE-A837-76C931AB101C}" presName="node" presStyleLbl="node1" presStyleIdx="1" presStyleCnt="2">
        <dgm:presLayoutVars>
          <dgm:bulletEnabled val="1"/>
        </dgm:presLayoutVars>
      </dgm:prSet>
      <dgm:spPr/>
    </dgm:pt>
  </dgm:ptLst>
  <dgm:cxnLst>
    <dgm:cxn modelId="{7E326370-42F7-475D-BF3A-65DA57131CA4}" type="presOf" srcId="{4F4CBF9E-9E09-48DE-A837-76C931AB101C}" destId="{4DE225CF-7BF3-468B-B3BC-0A1D893B08BF}" srcOrd="0" destOrd="0" presId="urn:microsoft.com/office/officeart/2005/8/layout/default"/>
    <dgm:cxn modelId="{D8CA568E-6197-4B7C-AA16-5C10822FB937}" srcId="{5C293F1E-F7B1-43D3-9990-7C2426AE6EE5}" destId="{4F4CBF9E-9E09-48DE-A837-76C931AB101C}" srcOrd="1" destOrd="0" parTransId="{1F4A5D85-9E6A-4CA3-BADC-181AA907370B}" sibTransId="{CDF14272-23B6-43BC-B2C0-8F97B1483095}"/>
    <dgm:cxn modelId="{C7E0E6D5-356C-4833-A31A-C7A11607A4F6}" srcId="{5C293F1E-F7B1-43D3-9990-7C2426AE6EE5}" destId="{E8B49F11-1BEB-4A18-8DDA-58264EE3C3EA}" srcOrd="0" destOrd="0" parTransId="{6F38147A-6FF7-4316-9522-98B1DE4BE3CC}" sibTransId="{AF412C52-96C9-4469-B1BF-2332C132E727}"/>
    <dgm:cxn modelId="{C942E9ED-BC51-47A3-9AA0-476D069AEA60}" type="presOf" srcId="{5C293F1E-F7B1-43D3-9990-7C2426AE6EE5}" destId="{5B67788F-C846-4BAC-9A90-BD9A0CBD6203}" srcOrd="0" destOrd="0" presId="urn:microsoft.com/office/officeart/2005/8/layout/default"/>
    <dgm:cxn modelId="{FCF7BAF5-5E49-461A-97DC-6127C2B0B239}" type="presOf" srcId="{E8B49F11-1BEB-4A18-8DDA-58264EE3C3EA}" destId="{58F376BF-C348-4B3F-9191-A39A7C128E9B}" srcOrd="0" destOrd="0" presId="urn:microsoft.com/office/officeart/2005/8/layout/default"/>
    <dgm:cxn modelId="{92C85AC7-0377-48A9-A432-21816104B720}" type="presParOf" srcId="{5B67788F-C846-4BAC-9A90-BD9A0CBD6203}" destId="{58F376BF-C348-4B3F-9191-A39A7C128E9B}" srcOrd="0" destOrd="0" presId="urn:microsoft.com/office/officeart/2005/8/layout/default"/>
    <dgm:cxn modelId="{BF177D61-0CF0-4804-9DB6-F180B04E5F72}" type="presParOf" srcId="{5B67788F-C846-4BAC-9A90-BD9A0CBD6203}" destId="{0CEA7D98-6692-473B-921A-CF2AB751870D}" srcOrd="1" destOrd="0" presId="urn:microsoft.com/office/officeart/2005/8/layout/default"/>
    <dgm:cxn modelId="{0B8630A2-0088-4749-A708-2241DC15F2CC}" type="presParOf" srcId="{5B67788F-C846-4BAC-9A90-BD9A0CBD6203}" destId="{4DE225CF-7BF3-468B-B3BC-0A1D893B08BF}"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DDEE98-8ED4-46A7-A6CD-8E2B5E7E7BEE}" type="doc">
      <dgm:prSet loTypeId="urn:microsoft.com/office/officeart/2005/8/layout/architecture" loCatId="hierarchy" qsTypeId="urn:microsoft.com/office/officeart/2005/8/quickstyle/simple4" qsCatId="simple" csTypeId="urn:microsoft.com/office/officeart/2005/8/colors/accent6_4" csCatId="accent6"/>
      <dgm:spPr/>
      <dgm:t>
        <a:bodyPr/>
        <a:lstStyle/>
        <a:p>
          <a:endParaRPr lang="en-US"/>
        </a:p>
      </dgm:t>
    </dgm:pt>
    <dgm:pt modelId="{4135FFE7-72C4-488D-A483-62E6DF7A241C}">
      <dgm:prSet/>
      <dgm:spPr/>
      <dgm:t>
        <a:bodyPr/>
        <a:lstStyle/>
        <a:p>
          <a:r>
            <a:rPr lang="en-US"/>
            <a:t>Pediatric Trauma Society’s Poster exhibition 2023 conference</a:t>
          </a:r>
        </a:p>
      </dgm:t>
    </dgm:pt>
    <dgm:pt modelId="{657F14E0-A417-45D5-BE66-5F1165A75E68}" type="parTrans" cxnId="{ED225B87-D325-4A9C-B6AE-5807F1E3CA76}">
      <dgm:prSet/>
      <dgm:spPr/>
      <dgm:t>
        <a:bodyPr/>
        <a:lstStyle/>
        <a:p>
          <a:endParaRPr lang="en-US"/>
        </a:p>
      </dgm:t>
    </dgm:pt>
    <dgm:pt modelId="{9E9A8BFA-32CB-4A60-8976-CC3A19DFBA09}" type="sibTrans" cxnId="{ED225B87-D325-4A9C-B6AE-5807F1E3CA76}">
      <dgm:prSet/>
      <dgm:spPr/>
      <dgm:t>
        <a:bodyPr/>
        <a:lstStyle/>
        <a:p>
          <a:endParaRPr lang="en-US"/>
        </a:p>
      </dgm:t>
    </dgm:pt>
    <dgm:pt modelId="{804DE5AD-5E93-4135-86EF-1073716BB95F}">
      <dgm:prSet/>
      <dgm:spPr/>
      <dgm:t>
        <a:bodyPr/>
        <a:lstStyle/>
        <a:p>
          <a:r>
            <a:rPr lang="en-US"/>
            <a:t>YouTube for project’s stakeholders</a:t>
          </a:r>
        </a:p>
      </dgm:t>
    </dgm:pt>
    <dgm:pt modelId="{D18EE1B6-F893-4C62-A1E7-EF1B75EC876A}" type="parTrans" cxnId="{9E926F48-C238-466E-8560-85D9252EF403}">
      <dgm:prSet/>
      <dgm:spPr/>
      <dgm:t>
        <a:bodyPr/>
        <a:lstStyle/>
        <a:p>
          <a:endParaRPr lang="en-US"/>
        </a:p>
      </dgm:t>
    </dgm:pt>
    <dgm:pt modelId="{669CA68B-DDFE-4157-9020-6F76A201B265}" type="sibTrans" cxnId="{9E926F48-C238-466E-8560-85D9252EF403}">
      <dgm:prSet/>
      <dgm:spPr/>
      <dgm:t>
        <a:bodyPr/>
        <a:lstStyle/>
        <a:p>
          <a:endParaRPr lang="en-US"/>
        </a:p>
      </dgm:t>
    </dgm:pt>
    <dgm:pt modelId="{4002BD04-3271-4D9C-8DA6-49E8BBFC8BEC}" type="pres">
      <dgm:prSet presAssocID="{26DDEE98-8ED4-46A7-A6CD-8E2B5E7E7BEE}" presName="Name0" presStyleCnt="0">
        <dgm:presLayoutVars>
          <dgm:chPref val="1"/>
          <dgm:dir/>
          <dgm:animOne val="branch"/>
          <dgm:animLvl val="lvl"/>
          <dgm:resizeHandles/>
        </dgm:presLayoutVars>
      </dgm:prSet>
      <dgm:spPr/>
    </dgm:pt>
    <dgm:pt modelId="{FA179C75-7116-4EE2-A063-BF1CE1BAF8A4}" type="pres">
      <dgm:prSet presAssocID="{4135FFE7-72C4-488D-A483-62E6DF7A241C}" presName="vertOne" presStyleCnt="0"/>
      <dgm:spPr/>
    </dgm:pt>
    <dgm:pt modelId="{2575BF4C-CDA5-4303-83DC-FDD947B254F5}" type="pres">
      <dgm:prSet presAssocID="{4135FFE7-72C4-488D-A483-62E6DF7A241C}" presName="txOne" presStyleLbl="node0" presStyleIdx="0" presStyleCnt="2">
        <dgm:presLayoutVars>
          <dgm:chPref val="3"/>
        </dgm:presLayoutVars>
      </dgm:prSet>
      <dgm:spPr/>
    </dgm:pt>
    <dgm:pt modelId="{072BB648-816B-492C-859D-C43F82C71FF8}" type="pres">
      <dgm:prSet presAssocID="{4135FFE7-72C4-488D-A483-62E6DF7A241C}" presName="horzOne" presStyleCnt="0"/>
      <dgm:spPr/>
    </dgm:pt>
    <dgm:pt modelId="{564F2B1C-6C88-45F3-9D88-7E1AE845E467}" type="pres">
      <dgm:prSet presAssocID="{9E9A8BFA-32CB-4A60-8976-CC3A19DFBA09}" presName="sibSpaceOne" presStyleCnt="0"/>
      <dgm:spPr/>
    </dgm:pt>
    <dgm:pt modelId="{2308015B-0DCF-497D-A1F2-A724FD7ADB16}" type="pres">
      <dgm:prSet presAssocID="{804DE5AD-5E93-4135-86EF-1073716BB95F}" presName="vertOne" presStyleCnt="0"/>
      <dgm:spPr/>
    </dgm:pt>
    <dgm:pt modelId="{14FB2470-56E1-4A86-BB14-FE907A896542}" type="pres">
      <dgm:prSet presAssocID="{804DE5AD-5E93-4135-86EF-1073716BB95F}" presName="txOne" presStyleLbl="node0" presStyleIdx="1" presStyleCnt="2">
        <dgm:presLayoutVars>
          <dgm:chPref val="3"/>
        </dgm:presLayoutVars>
      </dgm:prSet>
      <dgm:spPr/>
    </dgm:pt>
    <dgm:pt modelId="{89E16B2E-D2E9-4A29-8280-6DB0F4EB2AF1}" type="pres">
      <dgm:prSet presAssocID="{804DE5AD-5E93-4135-86EF-1073716BB95F}" presName="horzOne" presStyleCnt="0"/>
      <dgm:spPr/>
    </dgm:pt>
  </dgm:ptLst>
  <dgm:cxnLst>
    <dgm:cxn modelId="{2A9A9204-2D3E-403B-A712-3E1A579299C9}" type="presOf" srcId="{804DE5AD-5E93-4135-86EF-1073716BB95F}" destId="{14FB2470-56E1-4A86-BB14-FE907A896542}" srcOrd="0" destOrd="0" presId="urn:microsoft.com/office/officeart/2005/8/layout/architecture"/>
    <dgm:cxn modelId="{9E926F48-C238-466E-8560-85D9252EF403}" srcId="{26DDEE98-8ED4-46A7-A6CD-8E2B5E7E7BEE}" destId="{804DE5AD-5E93-4135-86EF-1073716BB95F}" srcOrd="1" destOrd="0" parTransId="{D18EE1B6-F893-4C62-A1E7-EF1B75EC876A}" sibTransId="{669CA68B-DDFE-4157-9020-6F76A201B265}"/>
    <dgm:cxn modelId="{ED225B87-D325-4A9C-B6AE-5807F1E3CA76}" srcId="{26DDEE98-8ED4-46A7-A6CD-8E2B5E7E7BEE}" destId="{4135FFE7-72C4-488D-A483-62E6DF7A241C}" srcOrd="0" destOrd="0" parTransId="{657F14E0-A417-45D5-BE66-5F1165A75E68}" sibTransId="{9E9A8BFA-32CB-4A60-8976-CC3A19DFBA09}"/>
    <dgm:cxn modelId="{183BA8BE-EC2A-4C61-AF54-FBDCDB03A51F}" type="presOf" srcId="{26DDEE98-8ED4-46A7-A6CD-8E2B5E7E7BEE}" destId="{4002BD04-3271-4D9C-8DA6-49E8BBFC8BEC}" srcOrd="0" destOrd="0" presId="urn:microsoft.com/office/officeart/2005/8/layout/architecture"/>
    <dgm:cxn modelId="{FEAA08C7-7EBE-4329-9031-B9AC01ED4FDC}" type="presOf" srcId="{4135FFE7-72C4-488D-A483-62E6DF7A241C}" destId="{2575BF4C-CDA5-4303-83DC-FDD947B254F5}" srcOrd="0" destOrd="0" presId="urn:microsoft.com/office/officeart/2005/8/layout/architecture"/>
    <dgm:cxn modelId="{8F2938D8-BEF2-4F8D-98F5-85CA57EC86EE}" type="presParOf" srcId="{4002BD04-3271-4D9C-8DA6-49E8BBFC8BEC}" destId="{FA179C75-7116-4EE2-A063-BF1CE1BAF8A4}" srcOrd="0" destOrd="0" presId="urn:microsoft.com/office/officeart/2005/8/layout/architecture"/>
    <dgm:cxn modelId="{7D4327AF-42FD-43A3-BED8-1B0FB4BFC4DA}" type="presParOf" srcId="{FA179C75-7116-4EE2-A063-BF1CE1BAF8A4}" destId="{2575BF4C-CDA5-4303-83DC-FDD947B254F5}" srcOrd="0" destOrd="0" presId="urn:microsoft.com/office/officeart/2005/8/layout/architecture"/>
    <dgm:cxn modelId="{170F933B-EBCE-4B8B-8DB7-844DA288D1BD}" type="presParOf" srcId="{FA179C75-7116-4EE2-A063-BF1CE1BAF8A4}" destId="{072BB648-816B-492C-859D-C43F82C71FF8}" srcOrd="1" destOrd="0" presId="urn:microsoft.com/office/officeart/2005/8/layout/architecture"/>
    <dgm:cxn modelId="{CDB466D7-CBD8-4A8B-8537-D10608773D14}" type="presParOf" srcId="{4002BD04-3271-4D9C-8DA6-49E8BBFC8BEC}" destId="{564F2B1C-6C88-45F3-9D88-7E1AE845E467}" srcOrd="1" destOrd="0" presId="urn:microsoft.com/office/officeart/2005/8/layout/architecture"/>
    <dgm:cxn modelId="{6539E1BE-15EC-40C3-845D-5FCE71FDEE9C}" type="presParOf" srcId="{4002BD04-3271-4D9C-8DA6-49E8BBFC8BEC}" destId="{2308015B-0DCF-497D-A1F2-A724FD7ADB16}" srcOrd="2" destOrd="0" presId="urn:microsoft.com/office/officeart/2005/8/layout/architecture"/>
    <dgm:cxn modelId="{00F0B945-B7EB-4E49-B78F-55D373252361}" type="presParOf" srcId="{2308015B-0DCF-497D-A1F2-A724FD7ADB16}" destId="{14FB2470-56E1-4A86-BB14-FE907A896542}" srcOrd="0" destOrd="0" presId="urn:microsoft.com/office/officeart/2005/8/layout/architecture"/>
    <dgm:cxn modelId="{AE4424B3-84A3-45C2-B841-BC33A3F2E099}" type="presParOf" srcId="{2308015B-0DCF-497D-A1F2-A724FD7ADB16}" destId="{89E16B2E-D2E9-4A29-8280-6DB0F4EB2AF1}"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80AE1E-43D9-40C5-B9EC-7156381597CF}" type="doc">
      <dgm:prSet loTypeId="urn:microsoft.com/office/officeart/2005/8/layout/hProcess9" loCatId="process" qsTypeId="urn:microsoft.com/office/officeart/2005/8/quickstyle/simple1" qsCatId="simple" csTypeId="urn:microsoft.com/office/officeart/2005/8/colors/accent6_1" csCatId="accent6" phldr="1"/>
      <dgm:spPr/>
    </dgm:pt>
    <dgm:pt modelId="{2C55BF24-9B1F-446D-9588-793AD5C8F367}">
      <dgm:prSet phldrT="[Text]"/>
      <dgm:spPr/>
      <dgm:t>
        <a:bodyPr/>
        <a:lstStyle/>
        <a:p>
          <a:r>
            <a:rPr lang="en-US" dirty="0"/>
            <a:t>Disseminating</a:t>
          </a:r>
        </a:p>
      </dgm:t>
    </dgm:pt>
    <dgm:pt modelId="{5988D604-1908-4BCB-BF19-5FC069C5A7EF}" type="parTrans" cxnId="{22D70E2F-DD29-4EF5-93D8-A05E0405831E}">
      <dgm:prSet/>
      <dgm:spPr/>
      <dgm:t>
        <a:bodyPr/>
        <a:lstStyle/>
        <a:p>
          <a:endParaRPr lang="en-US"/>
        </a:p>
      </dgm:t>
    </dgm:pt>
    <dgm:pt modelId="{F983F15D-3FAC-4368-9779-0440F670C970}" type="sibTrans" cxnId="{22D70E2F-DD29-4EF5-93D8-A05E0405831E}">
      <dgm:prSet/>
      <dgm:spPr/>
      <dgm:t>
        <a:bodyPr/>
        <a:lstStyle/>
        <a:p>
          <a:endParaRPr lang="en-US"/>
        </a:p>
      </dgm:t>
    </dgm:pt>
    <dgm:pt modelId="{368DF033-61A7-45CC-ACD9-ADFE8FD997B9}">
      <dgm:prSet phldrT="[Text]"/>
      <dgm:spPr/>
      <dgm:t>
        <a:bodyPr/>
        <a:lstStyle/>
        <a:p>
          <a:r>
            <a:rPr lang="en-US" dirty="0"/>
            <a:t>Clinical Decision Making</a:t>
          </a:r>
        </a:p>
      </dgm:t>
    </dgm:pt>
    <dgm:pt modelId="{24F23942-A7C7-422A-AEC2-36424A8A6B4A}" type="parTrans" cxnId="{0F2AD6B8-F2AE-4756-A1D8-E4203E0E1DDF}">
      <dgm:prSet/>
      <dgm:spPr/>
      <dgm:t>
        <a:bodyPr/>
        <a:lstStyle/>
        <a:p>
          <a:endParaRPr lang="en-US"/>
        </a:p>
      </dgm:t>
    </dgm:pt>
    <dgm:pt modelId="{BB772D12-4A4C-480A-A8E9-FD4B565B0EE8}" type="sibTrans" cxnId="{0F2AD6B8-F2AE-4756-A1D8-E4203E0E1DDF}">
      <dgm:prSet/>
      <dgm:spPr/>
      <dgm:t>
        <a:bodyPr/>
        <a:lstStyle/>
        <a:p>
          <a:endParaRPr lang="en-US"/>
        </a:p>
      </dgm:t>
    </dgm:pt>
    <dgm:pt modelId="{E0F9E667-5B27-4F80-B721-8A9F0A72B6C1}">
      <dgm:prSet phldrT="[Text]"/>
      <dgm:spPr/>
      <dgm:t>
        <a:bodyPr/>
        <a:lstStyle/>
        <a:p>
          <a:r>
            <a:rPr lang="en-US" dirty="0"/>
            <a:t>Applying Evidence</a:t>
          </a:r>
        </a:p>
      </dgm:t>
    </dgm:pt>
    <dgm:pt modelId="{7A5EBA12-5AB7-4625-85AA-8A53C1D5207A}" type="sibTrans" cxnId="{0072CA63-47E6-448F-ABD9-1AE118D9A4DE}">
      <dgm:prSet/>
      <dgm:spPr/>
      <dgm:t>
        <a:bodyPr/>
        <a:lstStyle/>
        <a:p>
          <a:endParaRPr lang="en-US"/>
        </a:p>
      </dgm:t>
    </dgm:pt>
    <dgm:pt modelId="{0D7225B9-DEBB-4A30-8BD5-7BA763D033A0}" type="parTrans" cxnId="{0072CA63-47E6-448F-ABD9-1AE118D9A4DE}">
      <dgm:prSet/>
      <dgm:spPr/>
      <dgm:t>
        <a:bodyPr/>
        <a:lstStyle/>
        <a:p>
          <a:endParaRPr lang="en-US"/>
        </a:p>
      </dgm:t>
    </dgm:pt>
    <dgm:pt modelId="{3E6AC82D-56EC-4C3C-8F42-13F59A75484C}" type="pres">
      <dgm:prSet presAssocID="{B680AE1E-43D9-40C5-B9EC-7156381597CF}" presName="CompostProcess" presStyleCnt="0">
        <dgm:presLayoutVars>
          <dgm:dir/>
          <dgm:resizeHandles val="exact"/>
        </dgm:presLayoutVars>
      </dgm:prSet>
      <dgm:spPr/>
    </dgm:pt>
    <dgm:pt modelId="{B806D4A2-996A-446F-A1FF-3B6A4459893A}" type="pres">
      <dgm:prSet presAssocID="{B680AE1E-43D9-40C5-B9EC-7156381597CF}" presName="arrow" presStyleLbl="bgShp" presStyleIdx="0" presStyleCnt="1"/>
      <dgm:spPr/>
    </dgm:pt>
    <dgm:pt modelId="{F24C9F0F-670B-4DD3-8BF0-872090AD6918}" type="pres">
      <dgm:prSet presAssocID="{B680AE1E-43D9-40C5-B9EC-7156381597CF}" presName="linearProcess" presStyleCnt="0"/>
      <dgm:spPr/>
    </dgm:pt>
    <dgm:pt modelId="{19A3F1DC-8AE2-428B-884D-AD69B230813C}" type="pres">
      <dgm:prSet presAssocID="{2C55BF24-9B1F-446D-9588-793AD5C8F367}" presName="textNode" presStyleLbl="node1" presStyleIdx="0" presStyleCnt="3">
        <dgm:presLayoutVars>
          <dgm:bulletEnabled val="1"/>
        </dgm:presLayoutVars>
      </dgm:prSet>
      <dgm:spPr/>
    </dgm:pt>
    <dgm:pt modelId="{E1C55252-CE78-4515-8B59-E74E472CACEE}" type="pres">
      <dgm:prSet presAssocID="{F983F15D-3FAC-4368-9779-0440F670C970}" presName="sibTrans" presStyleCnt="0"/>
      <dgm:spPr/>
    </dgm:pt>
    <dgm:pt modelId="{C3F2BF1E-517A-4668-A9CF-8FB2D2F44FE5}" type="pres">
      <dgm:prSet presAssocID="{E0F9E667-5B27-4F80-B721-8A9F0A72B6C1}" presName="textNode" presStyleLbl="node1" presStyleIdx="1" presStyleCnt="3">
        <dgm:presLayoutVars>
          <dgm:bulletEnabled val="1"/>
        </dgm:presLayoutVars>
      </dgm:prSet>
      <dgm:spPr/>
    </dgm:pt>
    <dgm:pt modelId="{FD8E7335-2B0B-4440-8A8C-20C0408A4E70}" type="pres">
      <dgm:prSet presAssocID="{7A5EBA12-5AB7-4625-85AA-8A53C1D5207A}" presName="sibTrans" presStyleCnt="0"/>
      <dgm:spPr/>
    </dgm:pt>
    <dgm:pt modelId="{B206810E-FA69-41D3-B488-76A2F337F9B5}" type="pres">
      <dgm:prSet presAssocID="{368DF033-61A7-45CC-ACD9-ADFE8FD997B9}" presName="textNode" presStyleLbl="node1" presStyleIdx="2" presStyleCnt="3">
        <dgm:presLayoutVars>
          <dgm:bulletEnabled val="1"/>
        </dgm:presLayoutVars>
      </dgm:prSet>
      <dgm:spPr/>
    </dgm:pt>
  </dgm:ptLst>
  <dgm:cxnLst>
    <dgm:cxn modelId="{B22E1F16-74D4-48A5-BB4A-2D5E644DBD8E}" type="presOf" srcId="{2C55BF24-9B1F-446D-9588-793AD5C8F367}" destId="{19A3F1DC-8AE2-428B-884D-AD69B230813C}" srcOrd="0" destOrd="0" presId="urn:microsoft.com/office/officeart/2005/8/layout/hProcess9"/>
    <dgm:cxn modelId="{22D70E2F-DD29-4EF5-93D8-A05E0405831E}" srcId="{B680AE1E-43D9-40C5-B9EC-7156381597CF}" destId="{2C55BF24-9B1F-446D-9588-793AD5C8F367}" srcOrd="0" destOrd="0" parTransId="{5988D604-1908-4BCB-BF19-5FC069C5A7EF}" sibTransId="{F983F15D-3FAC-4368-9779-0440F670C970}"/>
    <dgm:cxn modelId="{0072CA63-47E6-448F-ABD9-1AE118D9A4DE}" srcId="{B680AE1E-43D9-40C5-B9EC-7156381597CF}" destId="{E0F9E667-5B27-4F80-B721-8A9F0A72B6C1}" srcOrd="1" destOrd="0" parTransId="{0D7225B9-DEBB-4A30-8BD5-7BA763D033A0}" sibTransId="{7A5EBA12-5AB7-4625-85AA-8A53C1D5207A}"/>
    <dgm:cxn modelId="{6F445A4D-6C74-4D40-B554-BD7C39F4F56E}" type="presOf" srcId="{B680AE1E-43D9-40C5-B9EC-7156381597CF}" destId="{3E6AC82D-56EC-4C3C-8F42-13F59A75484C}" srcOrd="0" destOrd="0" presId="urn:microsoft.com/office/officeart/2005/8/layout/hProcess9"/>
    <dgm:cxn modelId="{A086275A-F2C7-4ECE-BDB7-4B3F36E4A15E}" type="presOf" srcId="{E0F9E667-5B27-4F80-B721-8A9F0A72B6C1}" destId="{C3F2BF1E-517A-4668-A9CF-8FB2D2F44FE5}" srcOrd="0" destOrd="0" presId="urn:microsoft.com/office/officeart/2005/8/layout/hProcess9"/>
    <dgm:cxn modelId="{2C7432AA-4C8B-4790-8812-4BE8B9D01AD3}" type="presOf" srcId="{368DF033-61A7-45CC-ACD9-ADFE8FD997B9}" destId="{B206810E-FA69-41D3-B488-76A2F337F9B5}" srcOrd="0" destOrd="0" presId="urn:microsoft.com/office/officeart/2005/8/layout/hProcess9"/>
    <dgm:cxn modelId="{0F2AD6B8-F2AE-4756-A1D8-E4203E0E1DDF}" srcId="{B680AE1E-43D9-40C5-B9EC-7156381597CF}" destId="{368DF033-61A7-45CC-ACD9-ADFE8FD997B9}" srcOrd="2" destOrd="0" parTransId="{24F23942-A7C7-422A-AEC2-36424A8A6B4A}" sibTransId="{BB772D12-4A4C-480A-A8E9-FD4B565B0EE8}"/>
    <dgm:cxn modelId="{180A7C32-9EFF-40BE-A844-08AC494A28E7}" type="presParOf" srcId="{3E6AC82D-56EC-4C3C-8F42-13F59A75484C}" destId="{B806D4A2-996A-446F-A1FF-3B6A4459893A}" srcOrd="0" destOrd="0" presId="urn:microsoft.com/office/officeart/2005/8/layout/hProcess9"/>
    <dgm:cxn modelId="{CF996005-C276-4092-8474-0E3E0E9266FF}" type="presParOf" srcId="{3E6AC82D-56EC-4C3C-8F42-13F59A75484C}" destId="{F24C9F0F-670B-4DD3-8BF0-872090AD6918}" srcOrd="1" destOrd="0" presId="urn:microsoft.com/office/officeart/2005/8/layout/hProcess9"/>
    <dgm:cxn modelId="{A8F0CC3A-6748-4FBF-BF27-D5953DC867CA}" type="presParOf" srcId="{F24C9F0F-670B-4DD3-8BF0-872090AD6918}" destId="{19A3F1DC-8AE2-428B-884D-AD69B230813C}" srcOrd="0" destOrd="0" presId="urn:microsoft.com/office/officeart/2005/8/layout/hProcess9"/>
    <dgm:cxn modelId="{9EDDC619-3464-4814-9075-3CBC19A752A6}" type="presParOf" srcId="{F24C9F0F-670B-4DD3-8BF0-872090AD6918}" destId="{E1C55252-CE78-4515-8B59-E74E472CACEE}" srcOrd="1" destOrd="0" presId="urn:microsoft.com/office/officeart/2005/8/layout/hProcess9"/>
    <dgm:cxn modelId="{A14E882A-4321-4191-8F02-84BB3FF0A09E}" type="presParOf" srcId="{F24C9F0F-670B-4DD3-8BF0-872090AD6918}" destId="{C3F2BF1E-517A-4668-A9CF-8FB2D2F44FE5}" srcOrd="2" destOrd="0" presId="urn:microsoft.com/office/officeart/2005/8/layout/hProcess9"/>
    <dgm:cxn modelId="{03CA2F27-39FB-4E36-8709-92DD62AA5DCC}" type="presParOf" srcId="{F24C9F0F-670B-4DD3-8BF0-872090AD6918}" destId="{FD8E7335-2B0B-4440-8A8C-20C0408A4E70}" srcOrd="3" destOrd="0" presId="urn:microsoft.com/office/officeart/2005/8/layout/hProcess9"/>
    <dgm:cxn modelId="{73A5B7A2-400A-4178-8731-0F0B645687A8}" type="presParOf" srcId="{F24C9F0F-670B-4DD3-8BF0-872090AD6918}" destId="{B206810E-FA69-41D3-B488-76A2F337F9B5}"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6B4374-DD11-4C35-92B4-4C8DE07F36B8}">
      <dsp:nvSpPr>
        <dsp:cNvPr id="0" name=""/>
        <dsp:cNvSpPr/>
      </dsp:nvSpPr>
      <dsp:spPr>
        <a:xfrm>
          <a:off x="0" y="0"/>
          <a:ext cx="6995160" cy="1018341"/>
        </a:xfrm>
        <a:prstGeom prst="roundRect">
          <a:avLst>
            <a:gd name="adj" fmla="val 10000"/>
          </a:avLst>
        </a:prstGeom>
        <a:gradFill rotWithShape="0">
          <a:gsLst>
            <a:gs pos="0">
              <a:schemeClr val="accent6">
                <a:alpha val="90000"/>
                <a:hueOff val="0"/>
                <a:satOff val="0"/>
                <a:lumOff val="0"/>
                <a:alphaOff val="0"/>
                <a:tint val="100000"/>
                <a:shade val="100000"/>
                <a:satMod val="130000"/>
              </a:schemeClr>
            </a:gs>
            <a:gs pos="100000">
              <a:schemeClr val="accent6">
                <a:alpha val="9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Use existing data to educate healthcare providers</a:t>
          </a:r>
        </a:p>
      </dsp:txBody>
      <dsp:txXfrm>
        <a:off x="29826" y="29826"/>
        <a:ext cx="5896290" cy="958689"/>
      </dsp:txXfrm>
    </dsp:sp>
    <dsp:sp modelId="{58734150-F004-496C-84CB-C6CE2F149C58}">
      <dsp:nvSpPr>
        <dsp:cNvPr id="0" name=""/>
        <dsp:cNvSpPr/>
      </dsp:nvSpPr>
      <dsp:spPr>
        <a:xfrm>
          <a:off x="617219" y="1188065"/>
          <a:ext cx="6995160" cy="1018341"/>
        </a:xfrm>
        <a:prstGeom prst="roundRect">
          <a:avLst>
            <a:gd name="adj" fmla="val 10000"/>
          </a:avLst>
        </a:prstGeom>
        <a:gradFill rotWithShape="0">
          <a:gsLst>
            <a:gs pos="0">
              <a:schemeClr val="accent6">
                <a:alpha val="90000"/>
                <a:hueOff val="0"/>
                <a:satOff val="0"/>
                <a:lumOff val="0"/>
                <a:alphaOff val="-20000"/>
                <a:tint val="100000"/>
                <a:shade val="100000"/>
                <a:satMod val="130000"/>
              </a:schemeClr>
            </a:gs>
            <a:gs pos="100000">
              <a:schemeClr val="accent6">
                <a:alpha val="90000"/>
                <a:hueOff val="0"/>
                <a:satOff val="0"/>
                <a:lumOff val="0"/>
                <a:alphaOff val="-2000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Improve rates of appropriate diagnosis</a:t>
          </a:r>
        </a:p>
      </dsp:txBody>
      <dsp:txXfrm>
        <a:off x="647045" y="1217891"/>
        <a:ext cx="5656365" cy="958689"/>
      </dsp:txXfrm>
    </dsp:sp>
    <dsp:sp modelId="{1058ACD8-2399-4834-8F16-E76C0FE1E71D}">
      <dsp:nvSpPr>
        <dsp:cNvPr id="0" name=""/>
        <dsp:cNvSpPr/>
      </dsp:nvSpPr>
      <dsp:spPr>
        <a:xfrm>
          <a:off x="1234439" y="2376130"/>
          <a:ext cx="6995160" cy="1018341"/>
        </a:xfrm>
        <a:prstGeom prst="roundRect">
          <a:avLst>
            <a:gd name="adj" fmla="val 10000"/>
          </a:avLst>
        </a:prstGeom>
        <a:gradFill rotWithShape="0">
          <a:gsLst>
            <a:gs pos="0">
              <a:schemeClr val="accent6">
                <a:alpha val="90000"/>
                <a:hueOff val="0"/>
                <a:satOff val="0"/>
                <a:lumOff val="0"/>
                <a:alphaOff val="-40000"/>
                <a:tint val="100000"/>
                <a:shade val="100000"/>
                <a:satMod val="130000"/>
              </a:schemeClr>
            </a:gs>
            <a:gs pos="100000">
              <a:schemeClr val="accent6">
                <a:alpha val="90000"/>
                <a:hueOff val="0"/>
                <a:satOff val="0"/>
                <a:lumOff val="0"/>
                <a:alphaOff val="-4000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Improved outcomes in children that have suffered a concussion</a:t>
          </a:r>
        </a:p>
      </dsp:txBody>
      <dsp:txXfrm>
        <a:off x="1264265" y="2405956"/>
        <a:ext cx="5656365" cy="958689"/>
      </dsp:txXfrm>
    </dsp:sp>
    <dsp:sp modelId="{73FBCD87-11BE-49C6-AFD0-EBD420492847}">
      <dsp:nvSpPr>
        <dsp:cNvPr id="0" name=""/>
        <dsp:cNvSpPr/>
      </dsp:nvSpPr>
      <dsp:spPr>
        <a:xfrm>
          <a:off x="6333237" y="772242"/>
          <a:ext cx="661922" cy="661922"/>
        </a:xfrm>
        <a:prstGeom prst="downArrow">
          <a:avLst>
            <a:gd name="adj1" fmla="val 55000"/>
            <a:gd name="adj2" fmla="val 45000"/>
          </a:avLst>
        </a:prstGeom>
        <a:solidFill>
          <a:schemeClr val="accent6">
            <a:alpha val="90000"/>
            <a:tint val="40000"/>
            <a:hueOff val="0"/>
            <a:satOff val="0"/>
            <a:lumOff val="0"/>
            <a:alphaOff val="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6482169" y="772242"/>
        <a:ext cx="364058" cy="498096"/>
      </dsp:txXfrm>
    </dsp:sp>
    <dsp:sp modelId="{3D51BE57-4802-4DAF-98F0-D461A2FFCA7E}">
      <dsp:nvSpPr>
        <dsp:cNvPr id="0" name=""/>
        <dsp:cNvSpPr/>
      </dsp:nvSpPr>
      <dsp:spPr>
        <a:xfrm>
          <a:off x="6950457" y="1953518"/>
          <a:ext cx="661922" cy="661922"/>
        </a:xfrm>
        <a:prstGeom prst="downArrow">
          <a:avLst>
            <a:gd name="adj1" fmla="val 55000"/>
            <a:gd name="adj2" fmla="val 45000"/>
          </a:avLst>
        </a:prstGeom>
        <a:solidFill>
          <a:schemeClr val="accent6">
            <a:alpha val="90000"/>
            <a:tint val="40000"/>
            <a:hueOff val="0"/>
            <a:satOff val="0"/>
            <a:lumOff val="0"/>
            <a:alphaOff val="-40000"/>
          </a:schemeClr>
        </a:solidFill>
        <a:ln w="9525" cap="flat" cmpd="sng" algn="ctr">
          <a:solidFill>
            <a:schemeClr val="accent6">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7099389" y="1953518"/>
        <a:ext cx="364058" cy="4980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7BE0C-1BEF-4C53-9AEA-F00FDEF359C9}">
      <dsp:nvSpPr>
        <dsp:cNvPr id="0" name=""/>
        <dsp:cNvSpPr/>
      </dsp:nvSpPr>
      <dsp:spPr>
        <a:xfrm>
          <a:off x="1152815" y="9735"/>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FD6CD8-712B-4111-A0A6-44583B294EEE}">
      <dsp:nvSpPr>
        <dsp:cNvPr id="0" name=""/>
        <dsp:cNvSpPr/>
      </dsp:nvSpPr>
      <dsp:spPr>
        <a:xfrm>
          <a:off x="1584253" y="441173"/>
          <a:ext cx="1161562" cy="1161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2A1793-9F04-4BB7-B782-C1214FB056CE}">
      <dsp:nvSpPr>
        <dsp:cNvPr id="0" name=""/>
        <dsp:cNvSpPr/>
      </dsp:nvSpPr>
      <dsp:spPr>
        <a:xfrm>
          <a:off x="505659" y="2664736"/>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Search strategies</a:t>
          </a:r>
        </a:p>
      </dsp:txBody>
      <dsp:txXfrm>
        <a:off x="505659" y="2664736"/>
        <a:ext cx="3318750" cy="720000"/>
      </dsp:txXfrm>
    </dsp:sp>
    <dsp:sp modelId="{EB48B337-582F-448C-95D3-2939BCFD06F0}">
      <dsp:nvSpPr>
        <dsp:cNvPr id="0" name=""/>
        <dsp:cNvSpPr/>
      </dsp:nvSpPr>
      <dsp:spPr>
        <a:xfrm>
          <a:off x="5052346" y="9735"/>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15947A-D184-487F-AE33-88FE0050CB75}">
      <dsp:nvSpPr>
        <dsp:cNvPr id="0" name=""/>
        <dsp:cNvSpPr/>
      </dsp:nvSpPr>
      <dsp:spPr>
        <a:xfrm>
          <a:off x="5483784" y="441173"/>
          <a:ext cx="1161562" cy="1161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1F6A4B-4A42-476C-9F3B-381CB1AC00B6}">
      <dsp:nvSpPr>
        <dsp:cNvPr id="0" name=""/>
        <dsp:cNvSpPr/>
      </dsp:nvSpPr>
      <dsp:spPr>
        <a:xfrm>
          <a:off x="4405190" y="2664736"/>
          <a:ext cx="331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Critical appraisal- methods, tools, leveling and quality grade</a:t>
          </a:r>
        </a:p>
      </dsp:txBody>
      <dsp:txXfrm>
        <a:off x="4405190" y="2664736"/>
        <a:ext cx="33187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376BF-C348-4B3F-9191-A39A7C128E9B}">
      <dsp:nvSpPr>
        <dsp:cNvPr id="0" name=""/>
        <dsp:cNvSpPr/>
      </dsp:nvSpPr>
      <dsp:spPr>
        <a:xfrm>
          <a:off x="1004" y="521865"/>
          <a:ext cx="3917900" cy="2350740"/>
        </a:xfrm>
        <a:prstGeom prst="rect">
          <a:avLst/>
        </a:prstGeom>
        <a:solidFill>
          <a:schemeClr val="accent6">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1. Concussion education of providers continues to be a priority.</a:t>
          </a:r>
        </a:p>
      </dsp:txBody>
      <dsp:txXfrm>
        <a:off x="1004" y="521865"/>
        <a:ext cx="3917900" cy="2350740"/>
      </dsp:txXfrm>
    </dsp:sp>
    <dsp:sp modelId="{4DE225CF-7BF3-468B-B3BC-0A1D893B08BF}">
      <dsp:nvSpPr>
        <dsp:cNvPr id="0" name=""/>
        <dsp:cNvSpPr/>
      </dsp:nvSpPr>
      <dsp:spPr>
        <a:xfrm>
          <a:off x="4310695" y="521865"/>
          <a:ext cx="3917900" cy="2350740"/>
        </a:xfrm>
        <a:prstGeom prst="rect">
          <a:avLst/>
        </a:prstGeom>
        <a:solidFill>
          <a:schemeClr val="accent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2.  An emphasis should be made among initial assessors of concussions that rapid clinical follow-up is necessary.</a:t>
          </a:r>
        </a:p>
      </dsp:txBody>
      <dsp:txXfrm>
        <a:off x="4310695" y="521865"/>
        <a:ext cx="3917900" cy="23507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5BF4C-CDA5-4303-83DC-FDD947B254F5}">
      <dsp:nvSpPr>
        <dsp:cNvPr id="0" name=""/>
        <dsp:cNvSpPr/>
      </dsp:nvSpPr>
      <dsp:spPr>
        <a:xfrm>
          <a:off x="1414" y="0"/>
          <a:ext cx="1896665" cy="3394472"/>
        </a:xfrm>
        <a:prstGeom prst="roundRect">
          <a:avLst>
            <a:gd name="adj" fmla="val 10000"/>
          </a:avLst>
        </a:prstGeom>
        <a:gradFill rotWithShape="0">
          <a:gsLst>
            <a:gs pos="0">
              <a:schemeClr val="accent6">
                <a:shade val="60000"/>
                <a:hueOff val="0"/>
                <a:satOff val="0"/>
                <a:lumOff val="0"/>
                <a:alphaOff val="0"/>
                <a:tint val="100000"/>
                <a:shade val="100000"/>
                <a:satMod val="130000"/>
              </a:schemeClr>
            </a:gs>
            <a:gs pos="100000">
              <a:schemeClr val="accent6">
                <a:shade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Pediatric Trauma Society’s Poster exhibition 2023 conference</a:t>
          </a:r>
        </a:p>
      </dsp:txBody>
      <dsp:txXfrm>
        <a:off x="56965" y="55551"/>
        <a:ext cx="1785563" cy="3283370"/>
      </dsp:txXfrm>
    </dsp:sp>
    <dsp:sp modelId="{14FB2470-56E1-4A86-BB14-FE907A896542}">
      <dsp:nvSpPr>
        <dsp:cNvPr id="0" name=""/>
        <dsp:cNvSpPr/>
      </dsp:nvSpPr>
      <dsp:spPr>
        <a:xfrm>
          <a:off x="2216719" y="0"/>
          <a:ext cx="1896665" cy="3394472"/>
        </a:xfrm>
        <a:prstGeom prst="roundRect">
          <a:avLst>
            <a:gd name="adj" fmla="val 10000"/>
          </a:avLst>
        </a:prstGeom>
        <a:gradFill rotWithShape="0">
          <a:gsLst>
            <a:gs pos="0">
              <a:schemeClr val="accent6">
                <a:shade val="60000"/>
                <a:hueOff val="0"/>
                <a:satOff val="0"/>
                <a:lumOff val="0"/>
                <a:alphaOff val="0"/>
                <a:tint val="100000"/>
                <a:shade val="100000"/>
                <a:satMod val="130000"/>
              </a:schemeClr>
            </a:gs>
            <a:gs pos="100000">
              <a:schemeClr val="accent6">
                <a:shade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YouTube for project’s stakeholders</a:t>
          </a:r>
        </a:p>
      </dsp:txBody>
      <dsp:txXfrm>
        <a:off x="2272270" y="55551"/>
        <a:ext cx="1785563" cy="32833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06D4A2-996A-446F-A1FF-3B6A4459893A}">
      <dsp:nvSpPr>
        <dsp:cNvPr id="0" name=""/>
        <dsp:cNvSpPr/>
      </dsp:nvSpPr>
      <dsp:spPr>
        <a:xfrm>
          <a:off x="280035" y="0"/>
          <a:ext cx="3173730" cy="3394472"/>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A3F1DC-8AE2-428B-884D-AD69B230813C}">
      <dsp:nvSpPr>
        <dsp:cNvPr id="0" name=""/>
        <dsp:cNvSpPr/>
      </dsp:nvSpPr>
      <dsp:spPr>
        <a:xfrm>
          <a:off x="4010" y="1018341"/>
          <a:ext cx="1201817" cy="1357788"/>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Disseminating</a:t>
          </a:r>
        </a:p>
      </dsp:txBody>
      <dsp:txXfrm>
        <a:off x="62678" y="1077009"/>
        <a:ext cx="1084481" cy="1240452"/>
      </dsp:txXfrm>
    </dsp:sp>
    <dsp:sp modelId="{C3F2BF1E-517A-4668-A9CF-8FB2D2F44FE5}">
      <dsp:nvSpPr>
        <dsp:cNvPr id="0" name=""/>
        <dsp:cNvSpPr/>
      </dsp:nvSpPr>
      <dsp:spPr>
        <a:xfrm>
          <a:off x="1265991" y="1018341"/>
          <a:ext cx="1201817" cy="1357788"/>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Applying Evidence</a:t>
          </a:r>
        </a:p>
      </dsp:txBody>
      <dsp:txXfrm>
        <a:off x="1324659" y="1077009"/>
        <a:ext cx="1084481" cy="1240452"/>
      </dsp:txXfrm>
    </dsp:sp>
    <dsp:sp modelId="{B206810E-FA69-41D3-B488-76A2F337F9B5}">
      <dsp:nvSpPr>
        <dsp:cNvPr id="0" name=""/>
        <dsp:cNvSpPr/>
      </dsp:nvSpPr>
      <dsp:spPr>
        <a:xfrm>
          <a:off x="2527972" y="1018341"/>
          <a:ext cx="1201817" cy="1357788"/>
        </a:xfrm>
        <a:prstGeom prst="roundRect">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Clinical Decision Making</a:t>
          </a:r>
        </a:p>
      </dsp:txBody>
      <dsp:txXfrm>
        <a:off x="2586640" y="1077009"/>
        <a:ext cx="1084481" cy="124045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9FC442-CA69-C04F-B21F-4E6FFFF17164}" type="datetimeFigureOut">
              <a:rPr lang="en-US" smtClean="0"/>
              <a:t>4/7/2023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0235D-7D06-B748-9A82-44882FE4A338}" type="slidenum">
              <a:rPr lang="en-US" smtClean="0"/>
              <a:t>‹#›</a:t>
            </a:fld>
            <a:endParaRPr lang="en-US"/>
          </a:p>
        </p:txBody>
      </p:sp>
    </p:spTree>
    <p:extLst>
      <p:ext uri="{BB962C8B-B14F-4D97-AF65-F5344CB8AC3E}">
        <p14:creationId xmlns:p14="http://schemas.microsoft.com/office/powerpoint/2010/main" val="2446799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this is Melissa Callaway, and I am doing my final defense on my DNP project titled </a:t>
            </a:r>
          </a:p>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a:t>
            </a:fld>
            <a:endParaRPr lang="en-US"/>
          </a:p>
        </p:txBody>
      </p:sp>
    </p:spTree>
    <p:extLst>
      <p:ext uri="{BB962C8B-B14F-4D97-AF65-F5344CB8AC3E}">
        <p14:creationId xmlns:p14="http://schemas.microsoft.com/office/powerpoint/2010/main" val="373193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A concussion or a mild traumatic brain injury (</a:t>
            </a:r>
            <a:r>
              <a:rPr lang="en-US" sz="1800" dirty="0" err="1">
                <a:effectLst/>
                <a:latin typeface="Times New Roman" panose="02020603050405020304" pitchFamily="18" charset="0"/>
                <a:ea typeface="Times New Roman" panose="02020603050405020304" pitchFamily="18" charset="0"/>
              </a:rPr>
              <a:t>mTBI</a:t>
            </a:r>
            <a:r>
              <a:rPr lang="en-US" sz="1800" dirty="0">
                <a:effectLst/>
                <a:latin typeface="Times New Roman" panose="02020603050405020304" pitchFamily="18" charset="0"/>
                <a:ea typeface="Times New Roman" panose="02020603050405020304" pitchFamily="18" charset="0"/>
              </a:rPr>
              <a:t>) is a common injury among children and adolescents and is estimated to occur in 3.8 million children in the US and is estimated to cost 17 million dollars annually.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Concussions are diagnosed symptomatically, using validated tools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 The medical management of concussions includes symptom management, cognitive rest, limited physical activity and conformity to return to play guidelines. Approximately 90% of all concussions have transient symptoms and resolve in 10-14 days. However, in some cases post-concussive symptoms may last longer than 3 months and are then diagnosed with post-concussive syndrome (PCS). </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Studies have shown that children who are cared for in a specialty clinic have faster and less complicated recoveries.</a:t>
            </a:r>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2</a:t>
            </a:fld>
            <a:endParaRPr lang="en-US"/>
          </a:p>
        </p:txBody>
      </p:sp>
    </p:spTree>
    <p:extLst>
      <p:ext uri="{BB962C8B-B14F-4D97-AF65-F5344CB8AC3E}">
        <p14:creationId xmlns:p14="http://schemas.microsoft.com/office/powerpoint/2010/main" val="1644628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Times New Roman" panose="02020603050405020304" pitchFamily="18" charset="0"/>
              </a:rPr>
              <a:t>Concussions have been and remain an influential issue in media and medicine. They are a medical topic that has been well- studied in various settings. Despite the considerable amount of research, coverage and notoriety, concussions remain underdiagnosed, underreported and a continued public health problem. </a:t>
            </a:r>
          </a:p>
          <a:p>
            <a:r>
              <a:rPr lang="en-US" sz="1200" dirty="0">
                <a:effectLst/>
                <a:latin typeface="Times New Roman" panose="02020603050405020304" pitchFamily="18" charset="0"/>
                <a:ea typeface="Times New Roman" panose="02020603050405020304" pitchFamily="18" charset="0"/>
              </a:rPr>
              <a:t>A significant portion of head injuries in youth go unreported by athletes and coaches despite legal and regulatory requirements.</a:t>
            </a:r>
          </a:p>
          <a:p>
            <a:endParaRPr lang="en-US" sz="1200" dirty="0">
              <a:effectLst/>
              <a:latin typeface="Times New Roman" panose="02020603050405020304" pitchFamily="18" charset="0"/>
              <a:ea typeface="Times New Roman" panose="02020603050405020304" pitchFamily="18" charset="0"/>
            </a:endParaRPr>
          </a:p>
          <a:p>
            <a:r>
              <a:rPr lang="en-US" sz="1200" dirty="0">
                <a:effectLst/>
                <a:latin typeface="Times New Roman" panose="02020603050405020304" pitchFamily="18" charset="0"/>
                <a:ea typeface="Times New Roman" panose="02020603050405020304" pitchFamily="18" charset="0"/>
              </a:rPr>
              <a:t>A study conducted by Halstead in 2016 assessing the impact of the Center for Disease Control’s campaign, demonstrated a positive impact with a significant decrease in the total number of concussions with the coaches who had completed the formal training. </a:t>
            </a:r>
          </a:p>
          <a:p>
            <a:endParaRPr lang="en-US" sz="1200" dirty="0">
              <a:effectLst/>
              <a:latin typeface="Times New Roman" panose="02020603050405020304" pitchFamily="18" charset="0"/>
              <a:ea typeface="Times New Roman" panose="02020603050405020304" pitchFamily="18" charset="0"/>
            </a:endParaRPr>
          </a:p>
          <a:p>
            <a:r>
              <a:rPr lang="en-US" sz="1200" dirty="0">
                <a:effectLst/>
                <a:latin typeface="Times New Roman" panose="02020603050405020304" pitchFamily="18" charset="0"/>
                <a:ea typeface="Times New Roman" panose="02020603050405020304" pitchFamily="18" charset="0"/>
              </a:rPr>
              <a:t>Although there is an extraordinary amount of knowledge regarding concussions and subsequent care, only 15% of high school athletes comply with return to play recommendations (Halstead et al., 2010). </a:t>
            </a:r>
            <a:endParaRPr lang="en-US" dirty="0"/>
          </a:p>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3</a:t>
            </a:fld>
            <a:endParaRPr lang="en-US"/>
          </a:p>
        </p:txBody>
      </p:sp>
    </p:spTree>
    <p:extLst>
      <p:ext uri="{BB962C8B-B14F-4D97-AF65-F5344CB8AC3E}">
        <p14:creationId xmlns:p14="http://schemas.microsoft.com/office/powerpoint/2010/main" val="3196089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purpose of this project was to develop an online educational presentation for providers who diagnose concussions and educate families and also to promote awareness and knowledge.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aim of this proposed project was to increase knowledge among providers on the dangers of unreported concussions, secondary injuries, and the dangers that ensue for children that may be returned to play too soon. Overall resulting in shorter MTBI recovery times and better outcomes for the youth in our community.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960235D-7D06-B748-9A82-44882FE4A338}" type="slidenum">
              <a:rPr lang="en-US" smtClean="0"/>
              <a:t>4</a:t>
            </a:fld>
            <a:endParaRPr lang="en-US"/>
          </a:p>
        </p:txBody>
      </p:sp>
    </p:spTree>
    <p:extLst>
      <p:ext uri="{BB962C8B-B14F-4D97-AF65-F5344CB8AC3E}">
        <p14:creationId xmlns:p14="http://schemas.microsoft.com/office/powerpoint/2010/main" val="714904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marR="0" indent="400050">
              <a:lnSpc>
                <a:spcPct val="200000"/>
              </a:lnSpc>
              <a:spcBef>
                <a:spcPts val="900"/>
              </a:spcBef>
              <a:spcAft>
                <a:spcPts val="90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University of Ottawa’s Knowledge to Action model was be used to guide the development, implementation, evaluation, and sustainability of this project. The Knowledge to Action model consists of two parts: 1. Knowledge Creation, and  2 and Action Cycle- each of which are visually displayed</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here.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Graham, (2006) describes the three different methods in which knowledge creation arises: knowledge inquiry, knowledge synthesis and knowledge/ tools and products. The Knowledge to Action framework was designed to aid those forming knowledge translation to viable evidence-based interventions </a:t>
            </a:r>
          </a:p>
          <a:p>
            <a:pPr marL="57150" marR="0" indent="400050">
              <a:lnSpc>
                <a:spcPct val="200000"/>
              </a:lnSpc>
              <a:spcBef>
                <a:spcPts val="900"/>
              </a:spcBef>
              <a:spcAft>
                <a:spcPts val="90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Knowledge to Action model is not only used in healthcare but has been applied in practice across a multitude of industries. This model was chosen specifically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because it allows the application of an educational intervention in people of diverse capacities that are working with children at risk for head trauma.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5</a:t>
            </a:fld>
            <a:endParaRPr lang="en-US"/>
          </a:p>
        </p:txBody>
      </p:sp>
    </p:spTree>
    <p:extLst>
      <p:ext uri="{BB962C8B-B14F-4D97-AF65-F5344CB8AC3E}">
        <p14:creationId xmlns:p14="http://schemas.microsoft.com/office/powerpoint/2010/main" val="1780843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population (P) of interest for this project consists of providers that initially triage and might disposition children (5-18 years old) after a head injury. In my community, this includes providers in the emergency department and urgent care, athletic trainers, coaches, pediatricians and family nurse practitioners.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plausible intervention (I) to mitigate the prolonged recovery or possibly worsening a concussion or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mTBI</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would be to teach those who initially evaluate the injured child. If the initial assessor of symptoms can appropriately assess a concussion, the child’s guardians can then be made aware and medical follow up will be more likely to ensue. Teaching for this intervention came in the form of an electronic presentation.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contrast to my intervention, the comparison (C) was no educational program, with my population having been administered a pre-test to check baseline knowledge.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outcome (O) is the post-educational </a:t>
            </a:r>
            <a:r>
              <a:rPr lang="en-U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knowledge is in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form of a survey administered after education. The desired outcome for this project was to increase knowledge of post-concussion guidance given by healthcare providers.</a:t>
            </a:r>
            <a:r>
              <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order to measure an improvement, pre- and post- educational surveys were compared. The study conducted by Stead in 2016) confirms that if the initial assessor in a child’s head injury is aware of signs and symptoms of a concussion that there is a significant decrease in the total number of concussions.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6</a:t>
            </a:fld>
            <a:endParaRPr lang="en-US"/>
          </a:p>
        </p:txBody>
      </p:sp>
    </p:spTree>
    <p:extLst>
      <p:ext uri="{BB962C8B-B14F-4D97-AF65-F5344CB8AC3E}">
        <p14:creationId xmlns:p14="http://schemas.microsoft.com/office/powerpoint/2010/main" val="4230091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Using the developed PICO question, databases were searched for the most recent, relevant and applicable literature in PubMed, Cochrane, Scopus, and CINAHL. </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The Johns Hopkins Nursing Evidence-Based Practice (JHNEBP), (Appendix E) research appraisal tool was used to evaluate literature used. Using this tool, levels of evidence and quality grading-was assigned to each piece of literature.</a:t>
            </a:r>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7</a:t>
            </a:fld>
            <a:endParaRPr lang="en-US"/>
          </a:p>
        </p:txBody>
      </p:sp>
    </p:spTree>
    <p:extLst>
      <p:ext uri="{BB962C8B-B14F-4D97-AF65-F5344CB8AC3E}">
        <p14:creationId xmlns:p14="http://schemas.microsoft.com/office/powerpoint/2010/main" val="175598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is the adapted PRISMA diagram that reflects my search.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searches were conducted between June 1, 2021- June 15, 2021.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search resulted in a total 1098 articles.  Duplicates and articles that did not apply to PICO question (such as using interventions not relevant for my purpose, intervention led by peers, out of age range, not using an educational intervention) were deleted and 23 articles remained. Of the 23 abstracts, 5 were applicable to the PICO question and one set of guidelines that were useful to this project. I was able to find sufficient data by limiting my search to the last 5 years because the growing awareness in the field of concussions has led to a plethora of original research. </a:t>
            </a:r>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8</a:t>
            </a:fld>
            <a:endParaRPr lang="en-US"/>
          </a:p>
        </p:txBody>
      </p:sp>
    </p:spTree>
    <p:extLst>
      <p:ext uri="{BB962C8B-B14F-4D97-AF65-F5344CB8AC3E}">
        <p14:creationId xmlns:p14="http://schemas.microsoft.com/office/powerpoint/2010/main" val="1417167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synthesis table lists similarities among the literature used. </a:t>
            </a:r>
          </a:p>
          <a:p>
            <a:r>
              <a:rPr lang="en-US" sz="1800" dirty="0">
                <a:effectLst/>
                <a:latin typeface="Times New Roman" panose="02020603050405020304" pitchFamily="18" charset="0"/>
                <a:ea typeface="Times New Roman" panose="02020603050405020304" pitchFamily="18" charset="0"/>
              </a:rPr>
              <a:t>The </a:t>
            </a:r>
            <a:r>
              <a:rPr lang="en-US" sz="1800" dirty="0" err="1">
                <a:effectLst/>
                <a:latin typeface="Times New Roman" panose="02020603050405020304" pitchFamily="18" charset="0"/>
                <a:ea typeface="Times New Roman" panose="02020603050405020304" pitchFamily="18" charset="0"/>
              </a:rPr>
              <a:t>calahan</a:t>
            </a:r>
            <a:r>
              <a:rPr lang="en-US" sz="1800" dirty="0">
                <a:effectLst/>
                <a:latin typeface="Times New Roman" panose="02020603050405020304" pitchFamily="18" charset="0"/>
                <a:ea typeface="Times New Roman" panose="02020603050405020304" pitchFamily="18" charset="0"/>
              </a:rPr>
              <a:t> study was used to analyze whether the effects of concussion education exposure (CEE) affected post-concussion symptom care-seeking behavior. The findings of this study were that concussion education exposure was associated with more favorable outcomes regarding concussion seeking behaviors. </a:t>
            </a:r>
          </a:p>
          <a:p>
            <a:endParaRPr lang="en-US" sz="1800" dirty="0">
              <a:effectLst/>
              <a:latin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The </a:t>
            </a:r>
            <a:r>
              <a:rPr lang="en-US" sz="1800" dirty="0" err="1">
                <a:effectLst/>
                <a:latin typeface="Times New Roman" panose="02020603050405020304" pitchFamily="18" charset="0"/>
                <a:ea typeface="Times New Roman" panose="02020603050405020304" pitchFamily="18" charset="0"/>
              </a:rPr>
              <a:t>Kontos</a:t>
            </a:r>
            <a:r>
              <a:rPr lang="en-US" sz="1800" dirty="0">
                <a:effectLst/>
                <a:latin typeface="Times New Roman" panose="02020603050405020304" pitchFamily="18" charset="0"/>
                <a:ea typeface="Times New Roman" panose="02020603050405020304" pitchFamily="18" charset="0"/>
              </a:rPr>
              <a:t> study was used to examine how the timeliness of clinical evaluation affected recovery times post-concussion. Results of the study reflected that the earlier the initiation of clinical evaluation (&lt; 7 days) proved faster symptom recovery post-concussion </a:t>
            </a:r>
          </a:p>
          <a:p>
            <a:endParaRPr lang="en-US" sz="1800" dirty="0">
              <a:effectLst/>
              <a:latin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The </a:t>
            </a:r>
            <a:r>
              <a:rPr lang="en-US" sz="1800" dirty="0" err="1">
                <a:effectLst/>
                <a:latin typeface="Times New Roman" panose="02020603050405020304" pitchFamily="18" charset="0"/>
                <a:ea typeface="Times New Roman" panose="02020603050405020304" pitchFamily="18" charset="0"/>
              </a:rPr>
              <a:t>Peitz</a:t>
            </a:r>
            <a:r>
              <a:rPr lang="en-US" sz="1800" dirty="0">
                <a:effectLst/>
                <a:latin typeface="Times New Roman" panose="02020603050405020304" pitchFamily="18" charset="0"/>
                <a:ea typeface="Times New Roman" panose="02020603050405020304" pitchFamily="18" charset="0"/>
              </a:rPr>
              <a:t> study used a mix of qualitative and quantitative evidence. The study’s aim was to compare concussion related knowledge and management confidence levels among urban and rural school nurses. This study highlighted the asset of nurses disseminated within our community, but also pointed out that continuing education on concussion management remains an important aspect among those caring for school-aged children.</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The Stead study’s most significant finding is that the coaches reported that knowledge of these guidelines resulted in fewer concussions overall </a:t>
            </a:r>
          </a:p>
          <a:p>
            <a:endParaRPr lang="en-US" sz="1800" dirty="0">
              <a:effectLst/>
              <a:latin typeface="Times New Roman" panose="02020603050405020304" pitchFamily="18" charset="0"/>
            </a:endParaRPr>
          </a:p>
          <a:p>
            <a:r>
              <a:rPr lang="en-US" sz="1800" dirty="0">
                <a:effectLst/>
                <a:latin typeface="Times New Roman" panose="02020603050405020304" pitchFamily="18" charset="0"/>
              </a:rPr>
              <a:t>The </a:t>
            </a:r>
            <a:r>
              <a:rPr lang="en-US" sz="1800" dirty="0" err="1">
                <a:effectLst/>
                <a:latin typeface="Times New Roman" panose="02020603050405020304" pitchFamily="18" charset="0"/>
              </a:rPr>
              <a:t>waltzmann</a:t>
            </a:r>
            <a:r>
              <a:rPr lang="en-US" sz="1800" dirty="0">
                <a:effectLst/>
                <a:latin typeface="Times New Roman" panose="02020603050405020304" pitchFamily="18" charset="0"/>
              </a:rPr>
              <a:t> study proved </a:t>
            </a:r>
            <a:r>
              <a:rPr lang="en-US" sz="1800" dirty="0">
                <a:effectLst/>
                <a:latin typeface="Times New Roman" panose="02020603050405020304" pitchFamily="18" charset="0"/>
                <a:ea typeface="Times New Roman" panose="02020603050405020304" pitchFamily="18" charset="0"/>
              </a:rPr>
              <a:t>that the preferred routes for dissemination are health professionals or government resources. This study emphasized the room for improvement regarding concussion knowledge and prevention </a:t>
            </a:r>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9</a:t>
            </a:fld>
            <a:endParaRPr lang="en-US"/>
          </a:p>
        </p:txBody>
      </p:sp>
    </p:spTree>
    <p:extLst>
      <p:ext uri="{BB962C8B-B14F-4D97-AF65-F5344CB8AC3E}">
        <p14:creationId xmlns:p14="http://schemas.microsoft.com/office/powerpoint/2010/main" val="3893359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In order to incorporate patient and family preferences in my DNP scholarly project, my efforts will be focused on t</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 proximal outcomes of patients and the confidence that can be brought to a healthcare provider when given the appropriate tools.</a:t>
            </a:r>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10</a:t>
            </a:fld>
            <a:endParaRPr lang="en-US"/>
          </a:p>
        </p:txBody>
      </p:sp>
    </p:spTree>
    <p:extLst>
      <p:ext uri="{BB962C8B-B14F-4D97-AF65-F5344CB8AC3E}">
        <p14:creationId xmlns:p14="http://schemas.microsoft.com/office/powerpoint/2010/main" val="2329625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rPr>
              <a:t>Recommendations for practice change are based on the strength of the acquired evidence to support the proposed change. The intervention within my PICO question is consistent with the priorities of the community, to provide the safest possible outcomes for children that have sustained a traumatic injury. The following recommendations have been assimilated based on the evidence discussed. </a:t>
            </a:r>
            <a:endParaRPr lang="en-US" sz="1800" dirty="0">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 the first recommendation, there is strong, compelling evidence and consistent results. This is a solid indication that a practice change is indicated.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 the second recommendation there is good, consistent evidence and we could consider pilot of change or further investigation.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11</a:t>
            </a:fld>
            <a:endParaRPr lang="en-US"/>
          </a:p>
        </p:txBody>
      </p:sp>
    </p:spTree>
    <p:extLst>
      <p:ext uri="{BB962C8B-B14F-4D97-AF65-F5344CB8AC3E}">
        <p14:creationId xmlns:p14="http://schemas.microsoft.com/office/powerpoint/2010/main" val="515804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All the healthcare providers are rurally based and practice in St. George, Utah. All included were exposed to the intervention. </a:t>
            </a:r>
            <a:r>
              <a:rPr lang="en-US" sz="1800" dirty="0">
                <a:solidFill>
                  <a:srgbClr val="000000"/>
                </a:solidFill>
                <a:effectLst/>
                <a:latin typeface="Times New Roman" panose="02020603050405020304" pitchFamily="18" charset="0"/>
                <a:ea typeface="Calibri" panose="020F0502020204030204" pitchFamily="34" charset="0"/>
              </a:rPr>
              <a:t>The educational program presented to providers summarized care of the pediatric patient post-traumatic injury and addressed return to play guidelines. It was conducted virtually in a lecture-style teaching in one session, lasted 5 minutes and was voluntary.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Calibri" panose="020F0502020204030204" pitchFamily="34" charset="0"/>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The DNP project was conducted in coordination with a local neurologist serving as a community member for this project. The need for the improvement of post-concussive care in children was identified within the community.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A set of questions to measure baseline and post-educational knowledge were used from the Centers for Disease Control’s (CDC) providers education called “HEADS UP”.  These questions were chosen from the CDC’s program because of it is public domain and because of thoroughness of the tools and education provided to medical professionals. It uses guidelines provided by the CDC and American Academy of Pediatric Association (AAP) summarizing 25 years of concussion research.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participants inclusive of this project were healthcare providers that initially assess traumatic injuries in children. Initially, inclusion criteria roles were school nurses/aids, intermediate and high school athletic trainers, emergency department and urgent care providers which ideally would’ve included 50-100 participants and was dependent on how many healthcare providers chose to participate. </a:t>
            </a:r>
          </a:p>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12</a:t>
            </a:fld>
            <a:endParaRPr lang="en-US"/>
          </a:p>
        </p:txBody>
      </p:sp>
    </p:spTree>
    <p:extLst>
      <p:ext uri="{BB962C8B-B14F-4D97-AF65-F5344CB8AC3E}">
        <p14:creationId xmlns:p14="http://schemas.microsoft.com/office/powerpoint/2010/main" val="1007265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Baseline knowledge of healthcare providers was ascertained with a pre- educational survey and the same survey conducted post- education done via lecture with recommended guidelines summarized in a lecture.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phases given by the KTA framework enabled the design for implementation. The framework provided the underpinnings necessary to better understand the evidence, change and how to apply it to the specific population relevant in this project.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960235D-7D06-B748-9A82-44882FE4A338}" type="slidenum">
              <a:rPr lang="en-US" smtClean="0"/>
              <a:t>13</a:t>
            </a:fld>
            <a:endParaRPr lang="en-US"/>
          </a:p>
        </p:txBody>
      </p:sp>
    </p:spTree>
    <p:extLst>
      <p:ext uri="{BB962C8B-B14F-4D97-AF65-F5344CB8AC3E}">
        <p14:creationId xmlns:p14="http://schemas.microsoft.com/office/powerpoint/2010/main" val="179342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data gathered was the pre and post educational analysis and secondarily it was demographics/age/ experience and practice setting of the respondent. </a:t>
            </a:r>
          </a:p>
          <a:p>
            <a:r>
              <a:rPr lang="en-US" sz="1200" dirty="0">
                <a:effectLst/>
                <a:latin typeface="Times New Roman" panose="02020603050405020304" pitchFamily="18" charset="0"/>
                <a:ea typeface="Calibri" panose="020F0502020204030204" pitchFamily="34" charset="0"/>
              </a:rPr>
              <a:t>The pre- and post- educational surveys were administered online as well as the education to rural healthcare providers. They were delivered via email and their responses and participation were recorded via Qualtrics. Qualtrics is a powerful online survey research tool. A basic Qualtrics account is available to students for university related work. </a:t>
            </a:r>
          </a:p>
          <a:p>
            <a:endParaRPr lang="en-US" sz="1200" dirty="0">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Once data was de-identified by Qualtrics, it was downloaded and stored in University of Tennessee (UT) one drive  which uses UT security measures only allowing access using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netid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password. Data was then analyzed with the assistance of UT’s statistics team using SPSS</a:t>
            </a:r>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14</a:t>
            </a:fld>
            <a:endParaRPr lang="en-US"/>
          </a:p>
        </p:txBody>
      </p:sp>
    </p:spTree>
    <p:extLst>
      <p:ext uri="{BB962C8B-B14F-4D97-AF65-F5344CB8AC3E}">
        <p14:creationId xmlns:p14="http://schemas.microsoft.com/office/powerpoint/2010/main" val="2378894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The purpose of this project aligned with the community’s need for improved care for youth. This educational intervention is designed to aid providers who diagnose concussions and educate families post- concussion, and to promote awareness and ease the use of guidelines and data that already exists. </a:t>
            </a:r>
            <a:r>
              <a:rPr lang="en-US" sz="1800" dirty="0">
                <a:effectLst/>
                <a:latin typeface="Times New Roman" panose="02020603050405020304" pitchFamily="18" charset="0"/>
                <a:ea typeface="Calibri" panose="020F0502020204030204" pitchFamily="34" charset="0"/>
              </a:rPr>
              <a:t>There are an estimated 3.8 million concussions that occur annually in the nation(estimated because of underreporting and under recognition) , an educational impact could be exponential with this kind of prevalence.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rPr>
              <a:t>There is no way to quantify how caring for this vulnerable population, with the best current practices will provide any positive economic outcome. However, when children are treated and monitored appropriately evidence shows a shorter post-concussive recovery time- resulting in less lost school/workdays and less medical costs associated with visits and therapy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is no cost associated with this project. The survey and education were administered electronically and UT resources from the DNP student were used to organize the survey, data and implementation associated with the project.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a:lnSpc>
                <a:spcPct val="200000"/>
              </a:lnSpc>
              <a:spcBef>
                <a:spcPts val="0"/>
              </a:spcBef>
              <a:spcAft>
                <a:spcPts val="800"/>
              </a:spcAft>
              <a:tabLst>
                <a:tab pos="457200" algn="l"/>
              </a:tabLs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15</a:t>
            </a:fld>
            <a:endParaRPr lang="en-US"/>
          </a:p>
        </p:txBody>
      </p:sp>
    </p:spTree>
    <p:extLst>
      <p:ext uri="{BB962C8B-B14F-4D97-AF65-F5344CB8AC3E}">
        <p14:creationId xmlns:p14="http://schemas.microsoft.com/office/powerpoint/2010/main" val="1418439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In analyzing the data from SPSS. There were 7 participants in the educational intervention during the 3-month implementation period. The participants included two physician assistants, two nurse practitioners and three physicians- five of the 7,  practice in primary care and two of the 7 practicing in urgent care/emergency room setting. Results comparing the pre-implementation and post-implementation knowledge showed a two-fold increase in the knowledge among providers. This is of great statistical significance.</a:t>
            </a:r>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16</a:t>
            </a:fld>
            <a:endParaRPr lang="en-US"/>
          </a:p>
        </p:txBody>
      </p:sp>
    </p:spTree>
    <p:extLst>
      <p:ext uri="{BB962C8B-B14F-4D97-AF65-F5344CB8AC3E}">
        <p14:creationId xmlns:p14="http://schemas.microsoft.com/office/powerpoint/2010/main" val="1092382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Applying post-intervention results gives us strong, compelling evidence and consistent results- the recommendation for practice includes concussion education of providers continues to be a priority and that an emphasis should be made among initial assessors of concussions that rapid clinical follow-up is necessary. Given the two-fold increase in knowledge after the educational intervention, the plan is to disseminate results and apply the same principles to other centers that care for pediatric traumatic injuries. </a:t>
            </a:r>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17</a:t>
            </a:fld>
            <a:endParaRPr lang="en-US"/>
          </a:p>
        </p:txBody>
      </p:sp>
    </p:spTree>
    <p:extLst>
      <p:ext uri="{BB962C8B-B14F-4D97-AF65-F5344CB8AC3E}">
        <p14:creationId xmlns:p14="http://schemas.microsoft.com/office/powerpoint/2010/main" val="21620666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In accordance with the theoretical Knowledge to action framework used throughout the project. Dissemination is termed ‘knowledge exchange’ is a sound and systematic alliance between researchers and exchange decision makers’ collaboration.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This effective knowledge exchange involves disseminating and applying evidence and most current data in clinical decision-making.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plan for dissemination includes abstract submission to the Pediatric Trauma Society’s poster exhibition for the 2023 conference and an online presence with the video of the educational intervention available on YouTube for the stakeholders.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18</a:t>
            </a:fld>
            <a:endParaRPr lang="en-US"/>
          </a:p>
        </p:txBody>
      </p:sp>
    </p:spTree>
    <p:extLst>
      <p:ext uri="{BB962C8B-B14F-4D97-AF65-F5344CB8AC3E}">
        <p14:creationId xmlns:p14="http://schemas.microsoft.com/office/powerpoint/2010/main" val="3417663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0235D-7D06-B748-9A82-44882FE4A338}" type="slidenum">
              <a:rPr lang="en-US" smtClean="0"/>
              <a:t>20</a:t>
            </a:fld>
            <a:endParaRPr lang="en-US"/>
          </a:p>
        </p:txBody>
      </p:sp>
    </p:spTree>
    <p:extLst>
      <p:ext uri="{BB962C8B-B14F-4D97-AF65-F5344CB8AC3E}">
        <p14:creationId xmlns:p14="http://schemas.microsoft.com/office/powerpoint/2010/main" val="7698910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4A1B575-8850-F04D-8ECB-5D94867E6071}"/>
              </a:ext>
            </a:extLst>
          </p:cNvPr>
          <p:cNvGrpSpPr/>
          <p:nvPr userDrawn="1"/>
        </p:nvGrpSpPr>
        <p:grpSpPr>
          <a:xfrm>
            <a:off x="3615775" y="2834640"/>
            <a:ext cx="2039112" cy="1417320"/>
            <a:chOff x="3615775" y="2834640"/>
            <a:chExt cx="2039112" cy="1417320"/>
          </a:xfrm>
        </p:grpSpPr>
        <p:sp>
          <p:nvSpPr>
            <p:cNvPr id="6" name="Rectangle 5"/>
            <p:cNvSpPr/>
            <p:nvPr userDrawn="1"/>
          </p:nvSpPr>
          <p:spPr>
            <a:xfrm>
              <a:off x="4302329" y="2860001"/>
              <a:ext cx="576292" cy="579728"/>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 name="Picture 1" descr="UT_logo_RGB.eps"/>
            <p:cNvPicPr>
              <a:picLocks noChangeAspect="1"/>
            </p:cNvPicPr>
            <p:nvPr userDrawn="1"/>
          </p:nvPicPr>
          <p:blipFill rotWithShape="1">
            <a:blip r:embed="rId2" cstate="screen">
              <a:extLst>
                <a:ext uri="{28A0092B-C50C-407E-A947-70E740481C1C}">
                  <a14:useLocalDpi xmlns:a14="http://schemas.microsoft.com/office/drawing/2010/main"/>
                </a:ext>
              </a:extLst>
            </a:blip>
            <a:srcRect l="-1" t="-7063" r="-4562" b="-7766"/>
            <a:stretch/>
          </p:blipFill>
          <p:spPr>
            <a:xfrm>
              <a:off x="3615775" y="2834640"/>
              <a:ext cx="2039112" cy="1417320"/>
            </a:xfrm>
            <a:prstGeom prst="rect">
              <a:avLst/>
            </a:prstGeom>
          </p:spPr>
        </p:pic>
      </p:grpSp>
      <p:sp>
        <p:nvSpPr>
          <p:cNvPr id="3" name="Title 1"/>
          <p:cNvSpPr>
            <a:spLocks noGrp="1"/>
          </p:cNvSpPr>
          <p:nvPr>
            <p:ph type="title"/>
          </p:nvPr>
        </p:nvSpPr>
        <p:spPr>
          <a:xfrm>
            <a:off x="457200" y="790436"/>
            <a:ext cx="8229600" cy="857250"/>
          </a:xfrm>
        </p:spPr>
        <p:txBody>
          <a:bodyPr>
            <a:normAutofit/>
          </a:bodyPr>
          <a:lstStyle>
            <a:lvl1pPr algn="ctr">
              <a:defRPr sz="4000" b="1">
                <a:solidFill>
                  <a:srgbClr val="3B3C3E"/>
                </a:solidFill>
              </a:defRPr>
            </a:lvl1pPr>
          </a:lstStyle>
          <a:p>
            <a:r>
              <a:rPr lang="en-US" dirty="0"/>
              <a:t>Click to edit Master title style</a:t>
            </a:r>
          </a:p>
        </p:txBody>
      </p:sp>
      <p:sp>
        <p:nvSpPr>
          <p:cNvPr id="5" name="Subtitle 2"/>
          <p:cNvSpPr>
            <a:spLocks noGrp="1"/>
          </p:cNvSpPr>
          <p:nvPr>
            <p:ph type="subTitle" idx="1"/>
          </p:nvPr>
        </p:nvSpPr>
        <p:spPr>
          <a:xfrm>
            <a:off x="1371600" y="1723725"/>
            <a:ext cx="6400800" cy="917756"/>
          </a:xfrm>
        </p:spPr>
        <p:txBody>
          <a:bodyPr/>
          <a:lstStyle>
            <a:lvl1pPr marL="0" indent="0" algn="ctr">
              <a:buNone/>
              <a:defRPr>
                <a:solidFill>
                  <a:srgbClr val="3B3C3E"/>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a:xfrm>
            <a:off x="0" y="4747654"/>
            <a:ext cx="9144000" cy="395846"/>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1190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Big Logo">
    <p:spTree>
      <p:nvGrpSpPr>
        <p:cNvPr id="1" name=""/>
        <p:cNvGrpSpPr/>
        <p:nvPr/>
      </p:nvGrpSpPr>
      <p:grpSpPr>
        <a:xfrm>
          <a:off x="0" y="0"/>
          <a:ext cx="0" cy="0"/>
          <a:chOff x="0" y="0"/>
          <a:chExt cx="0" cy="0"/>
        </a:xfrm>
      </p:grpSpPr>
      <p:sp>
        <p:nvSpPr>
          <p:cNvPr id="6" name="Rectangle 5"/>
          <p:cNvSpPr/>
          <p:nvPr userDrawn="1"/>
        </p:nvSpPr>
        <p:spPr>
          <a:xfrm>
            <a:off x="0" y="3495910"/>
            <a:ext cx="9144000" cy="1647591"/>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ubtitle 2"/>
          <p:cNvSpPr>
            <a:spLocks noGrp="1"/>
          </p:cNvSpPr>
          <p:nvPr>
            <p:ph type="subTitle" idx="1"/>
          </p:nvPr>
        </p:nvSpPr>
        <p:spPr>
          <a:xfrm>
            <a:off x="1371600" y="161802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1" name="Title 1"/>
          <p:cNvSpPr>
            <a:spLocks noGrp="1"/>
          </p:cNvSpPr>
          <p:nvPr>
            <p:ph type="ctrTitle"/>
          </p:nvPr>
        </p:nvSpPr>
        <p:spPr>
          <a:xfrm>
            <a:off x="685800" y="297534"/>
            <a:ext cx="7772400" cy="1102519"/>
          </a:xfrm>
        </p:spPr>
        <p:txBody>
          <a:bodyPr>
            <a:normAutofit/>
          </a:bodyPr>
          <a:lstStyle>
            <a:lvl1pPr algn="ctr">
              <a:defRPr sz="4000" b="1"/>
            </a:lvl1pPr>
          </a:lstStyle>
          <a:p>
            <a:r>
              <a:rPr lang="en-US" dirty="0"/>
              <a:t>Click to edit Master title style</a:t>
            </a:r>
          </a:p>
        </p:txBody>
      </p:sp>
      <p:pic>
        <p:nvPicPr>
          <p:cNvPr id="8" name="Picture 7" descr="UT_logo_KNOCKOUT.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778724" y="3742520"/>
            <a:ext cx="1598055" cy="1072113"/>
          </a:xfrm>
          <a:prstGeom prst="rect">
            <a:avLst/>
          </a:prstGeom>
        </p:spPr>
      </p:pic>
    </p:spTree>
    <p:extLst>
      <p:ext uri="{BB962C8B-B14F-4D97-AF65-F5344CB8AC3E}">
        <p14:creationId xmlns:p14="http://schemas.microsoft.com/office/powerpoint/2010/main" val="4187791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Minimal Identity">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4389"/>
            <a:ext cx="7772400" cy="1102519"/>
          </a:xfrm>
        </p:spPr>
        <p:txBody>
          <a:bodyPr>
            <a:normAutofit/>
          </a:bodyPr>
          <a:lstStyle>
            <a:lvl1pPr>
              <a:defRPr sz="4000" b="1"/>
            </a:lvl1pPr>
          </a:lstStyle>
          <a:p>
            <a:r>
              <a:rPr lang="en-US" dirty="0"/>
              <a:t>Click to edit Master title style</a:t>
            </a:r>
          </a:p>
        </p:txBody>
      </p:sp>
      <p:sp>
        <p:nvSpPr>
          <p:cNvPr id="3" name="Subtitle 2"/>
          <p:cNvSpPr>
            <a:spLocks noGrp="1"/>
          </p:cNvSpPr>
          <p:nvPr>
            <p:ph type="subTitle" idx="1"/>
          </p:nvPr>
        </p:nvSpPr>
        <p:spPr>
          <a:xfrm>
            <a:off x="1371600" y="2311219"/>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p:cNvSpPr/>
          <p:nvPr userDrawn="1"/>
        </p:nvSpPr>
        <p:spPr>
          <a:xfrm>
            <a:off x="0" y="4637997"/>
            <a:ext cx="9144000" cy="505504"/>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UT_logo_RIGHT_KNOCKOUT.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588146" y="4728769"/>
            <a:ext cx="1461427" cy="326103"/>
          </a:xfrm>
          <a:prstGeom prst="rect">
            <a:avLst/>
          </a:prstGeom>
        </p:spPr>
      </p:pic>
    </p:spTree>
    <p:extLst>
      <p:ext uri="{BB962C8B-B14F-4D97-AF65-F5344CB8AC3E}">
        <p14:creationId xmlns:p14="http://schemas.microsoft.com/office/powerpoint/2010/main" val="1350441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Photo 1">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srcRect l="2366" t="21034" r="6964" b="2460"/>
          <a:stretch/>
        </p:blipFill>
        <p:spPr>
          <a:xfrm>
            <a:off x="1" y="1"/>
            <a:ext cx="9144000" cy="5143499"/>
          </a:xfrm>
          <a:prstGeom prst="rect">
            <a:avLst/>
          </a:prstGeom>
        </p:spPr>
      </p:pic>
      <p:sp>
        <p:nvSpPr>
          <p:cNvPr id="16" name="Rectangle 15">
            <a:extLst>
              <a:ext uri="{FF2B5EF4-FFF2-40B4-BE49-F238E27FC236}">
                <a16:creationId xmlns:a16="http://schemas.microsoft.com/office/drawing/2014/main" id="{E1CEA944-8C83-0749-803E-9F2D1889E187}"/>
              </a:ext>
            </a:extLst>
          </p:cNvPr>
          <p:cNvSpPr/>
          <p:nvPr userDrawn="1"/>
        </p:nvSpPr>
        <p:spPr>
          <a:xfrm>
            <a:off x="390008" y="0"/>
            <a:ext cx="4193654" cy="5143500"/>
          </a:xfrm>
          <a:prstGeom prst="rect">
            <a:avLst/>
          </a:prstGeom>
          <a:solidFill>
            <a:schemeClr val="bg1">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FF462442-48EB-6146-89C2-7AA4854FA4DE}"/>
              </a:ext>
            </a:extLst>
          </p:cNvPr>
          <p:cNvGrpSpPr/>
          <p:nvPr userDrawn="1"/>
        </p:nvGrpSpPr>
        <p:grpSpPr>
          <a:xfrm>
            <a:off x="1596519" y="3211881"/>
            <a:ext cx="1873729" cy="1302368"/>
            <a:chOff x="3615775" y="2834640"/>
            <a:chExt cx="2039112" cy="1417320"/>
          </a:xfrm>
        </p:grpSpPr>
        <p:sp>
          <p:nvSpPr>
            <p:cNvPr id="19" name="Rectangle 18">
              <a:extLst>
                <a:ext uri="{FF2B5EF4-FFF2-40B4-BE49-F238E27FC236}">
                  <a16:creationId xmlns:a16="http://schemas.microsoft.com/office/drawing/2014/main" id="{1ADA2F4F-8855-7744-8D34-381A6FB10D78}"/>
                </a:ext>
              </a:extLst>
            </p:cNvPr>
            <p:cNvSpPr/>
            <p:nvPr userDrawn="1"/>
          </p:nvSpPr>
          <p:spPr>
            <a:xfrm>
              <a:off x="4302329" y="2860001"/>
              <a:ext cx="576292" cy="579728"/>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0" name="Picture 19" descr="UT_logo_RGB.eps">
              <a:extLst>
                <a:ext uri="{FF2B5EF4-FFF2-40B4-BE49-F238E27FC236}">
                  <a16:creationId xmlns:a16="http://schemas.microsoft.com/office/drawing/2014/main" id="{7FDB297C-692A-FB4C-B5AC-ED255C9385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7063" r="-4562" b="-7766"/>
            <a:stretch/>
          </p:blipFill>
          <p:spPr>
            <a:xfrm>
              <a:off x="3615775" y="2834640"/>
              <a:ext cx="2039112" cy="1417320"/>
            </a:xfrm>
            <a:prstGeom prst="rect">
              <a:avLst/>
            </a:prstGeom>
          </p:spPr>
        </p:pic>
      </p:grpSp>
      <p:sp>
        <p:nvSpPr>
          <p:cNvPr id="8" name="Rectangle 7">
            <a:extLst>
              <a:ext uri="{FF2B5EF4-FFF2-40B4-BE49-F238E27FC236}">
                <a16:creationId xmlns:a16="http://schemas.microsoft.com/office/drawing/2014/main" id="{AB7046C7-3E9E-7B46-A08A-E8A1B1E54377}"/>
              </a:ext>
            </a:extLst>
          </p:cNvPr>
          <p:cNvSpPr/>
          <p:nvPr userDrawn="1"/>
        </p:nvSpPr>
        <p:spPr>
          <a:xfrm>
            <a:off x="390008" y="5044698"/>
            <a:ext cx="4193654" cy="98802"/>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DBC353D7-084D-4243-A74A-E3989B8101FC}"/>
              </a:ext>
            </a:extLst>
          </p:cNvPr>
          <p:cNvSpPr>
            <a:spLocks noGrp="1"/>
          </p:cNvSpPr>
          <p:nvPr>
            <p:ph type="body" sz="quarter" idx="10" hasCustomPrompt="1"/>
          </p:nvPr>
        </p:nvSpPr>
        <p:spPr>
          <a:xfrm>
            <a:off x="378347" y="433953"/>
            <a:ext cx="4193654" cy="2332494"/>
          </a:xfrm>
        </p:spPr>
        <p:txBody>
          <a:bodyPr anchor="ctr">
            <a:normAutofit/>
          </a:bodyPr>
          <a:lstStyle>
            <a:lvl1pPr>
              <a:defRPr sz="4000" b="1" i="0">
                <a:solidFill>
                  <a:srgbClr val="3B3C3E"/>
                </a:solidFill>
                <a:latin typeface="Arial" panose="020B0604020202020204" pitchFamily="34" charset="0"/>
                <a:cs typeface="Arial" panose="020B0604020202020204" pitchFamily="34" charset="0"/>
              </a:defRPr>
            </a:lvl1pPr>
          </a:lstStyle>
          <a:p>
            <a:pPr lvl="0"/>
            <a:r>
              <a:rPr lang="en-US" dirty="0"/>
              <a:t>Edit Master </a:t>
            </a:r>
            <a:br>
              <a:rPr lang="en-US" dirty="0"/>
            </a:br>
            <a:r>
              <a:rPr lang="en-US" dirty="0"/>
              <a:t>text styles</a:t>
            </a:r>
          </a:p>
        </p:txBody>
      </p:sp>
    </p:spTree>
    <p:extLst>
      <p:ext uri="{BB962C8B-B14F-4D97-AF65-F5344CB8AC3E}">
        <p14:creationId xmlns:p14="http://schemas.microsoft.com/office/powerpoint/2010/main" val="471498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l="11334" t="15157" r="6588" b="15372"/>
          <a:stretch/>
        </p:blipFill>
        <p:spPr>
          <a:xfrm>
            <a:off x="0" y="-16031"/>
            <a:ext cx="9144000" cy="5159531"/>
          </a:xfrm>
          <a:prstGeom prst="rect">
            <a:avLst/>
          </a:prstGeom>
        </p:spPr>
      </p:pic>
      <p:sp>
        <p:nvSpPr>
          <p:cNvPr id="6" name="Rectangle 5">
            <a:extLst>
              <a:ext uri="{FF2B5EF4-FFF2-40B4-BE49-F238E27FC236}">
                <a16:creationId xmlns:a16="http://schemas.microsoft.com/office/drawing/2014/main" id="{5226330B-B6DD-CC48-93CA-7BAD5316A5EE}"/>
              </a:ext>
            </a:extLst>
          </p:cNvPr>
          <p:cNvSpPr/>
          <p:nvPr userDrawn="1"/>
        </p:nvSpPr>
        <p:spPr>
          <a:xfrm>
            <a:off x="4564442" y="0"/>
            <a:ext cx="4193654" cy="5143500"/>
          </a:xfrm>
          <a:prstGeom prst="rect">
            <a:avLst/>
          </a:prstGeom>
          <a:solidFill>
            <a:schemeClr val="bg1">
              <a:alpha val="9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F80F7205-B212-904B-8146-2F4DEBDCC8C3}"/>
              </a:ext>
            </a:extLst>
          </p:cNvPr>
          <p:cNvSpPr>
            <a:spLocks noGrp="1"/>
          </p:cNvSpPr>
          <p:nvPr>
            <p:ph type="title"/>
          </p:nvPr>
        </p:nvSpPr>
        <p:spPr>
          <a:xfrm>
            <a:off x="4564442" y="205979"/>
            <a:ext cx="4193654" cy="2659847"/>
          </a:xfrm>
        </p:spPr>
        <p:txBody>
          <a:bodyPr>
            <a:normAutofit/>
          </a:bodyPr>
          <a:lstStyle>
            <a:lvl1pPr algn="ctr">
              <a:defRPr sz="4000" b="1">
                <a:solidFill>
                  <a:srgbClr val="3B3C3E"/>
                </a:solidFill>
              </a:defRPr>
            </a:lvl1pPr>
          </a:lstStyle>
          <a:p>
            <a:r>
              <a:rPr lang="en-US" dirty="0"/>
              <a:t>Click to edit Master title style</a:t>
            </a:r>
          </a:p>
        </p:txBody>
      </p:sp>
      <p:grpSp>
        <p:nvGrpSpPr>
          <p:cNvPr id="11" name="Group 10">
            <a:extLst>
              <a:ext uri="{FF2B5EF4-FFF2-40B4-BE49-F238E27FC236}">
                <a16:creationId xmlns:a16="http://schemas.microsoft.com/office/drawing/2014/main" id="{ACBD1775-7EB3-3142-9681-2EE798E0CE79}"/>
              </a:ext>
            </a:extLst>
          </p:cNvPr>
          <p:cNvGrpSpPr/>
          <p:nvPr userDrawn="1"/>
        </p:nvGrpSpPr>
        <p:grpSpPr>
          <a:xfrm>
            <a:off x="5770953" y="3211881"/>
            <a:ext cx="1873729" cy="1302368"/>
            <a:chOff x="3615775" y="2834640"/>
            <a:chExt cx="2039112" cy="1417320"/>
          </a:xfrm>
        </p:grpSpPr>
        <p:sp>
          <p:nvSpPr>
            <p:cNvPr id="12" name="Rectangle 11">
              <a:extLst>
                <a:ext uri="{FF2B5EF4-FFF2-40B4-BE49-F238E27FC236}">
                  <a16:creationId xmlns:a16="http://schemas.microsoft.com/office/drawing/2014/main" id="{F30AB858-100E-7F4C-B77B-5E587A56A0C4}"/>
                </a:ext>
              </a:extLst>
            </p:cNvPr>
            <p:cNvSpPr/>
            <p:nvPr userDrawn="1"/>
          </p:nvSpPr>
          <p:spPr>
            <a:xfrm>
              <a:off x="4302329" y="2860001"/>
              <a:ext cx="576292" cy="579728"/>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Picture 12" descr="UT_logo_RGB.eps">
              <a:extLst>
                <a:ext uri="{FF2B5EF4-FFF2-40B4-BE49-F238E27FC236}">
                  <a16:creationId xmlns:a16="http://schemas.microsoft.com/office/drawing/2014/main" id="{539D5D5C-DE35-3442-8B67-1FF05B0C233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t="-7063" r="-4562" b="-7766"/>
            <a:stretch/>
          </p:blipFill>
          <p:spPr>
            <a:xfrm>
              <a:off x="3615775" y="2834640"/>
              <a:ext cx="2039112" cy="1417320"/>
            </a:xfrm>
            <a:prstGeom prst="rect">
              <a:avLst/>
            </a:prstGeom>
          </p:spPr>
        </p:pic>
      </p:grpSp>
      <p:sp>
        <p:nvSpPr>
          <p:cNvPr id="8" name="Rectangle 7">
            <a:extLst>
              <a:ext uri="{FF2B5EF4-FFF2-40B4-BE49-F238E27FC236}">
                <a16:creationId xmlns:a16="http://schemas.microsoft.com/office/drawing/2014/main" id="{6C022A84-7D89-8840-989D-E781012D66E7}"/>
              </a:ext>
            </a:extLst>
          </p:cNvPr>
          <p:cNvSpPr/>
          <p:nvPr userDrawn="1"/>
        </p:nvSpPr>
        <p:spPr>
          <a:xfrm>
            <a:off x="4564442" y="5044698"/>
            <a:ext cx="4193654" cy="98802"/>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899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3B3C3E"/>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3B3C3E"/>
                </a:solidFill>
              </a:defRPr>
            </a:lvl1pPr>
            <a:lvl2pPr>
              <a:defRPr>
                <a:solidFill>
                  <a:srgbClr val="3B3C3E"/>
                </a:solidFill>
              </a:defRPr>
            </a:lvl2pPr>
            <a:lvl3pPr>
              <a:defRPr>
                <a:solidFill>
                  <a:srgbClr val="3B3C3E"/>
                </a:solidFill>
              </a:defRPr>
            </a:lvl3pPr>
            <a:lvl4pPr>
              <a:defRPr>
                <a:solidFill>
                  <a:srgbClr val="3B3C3E"/>
                </a:solidFill>
              </a:defRPr>
            </a:lvl4pPr>
            <a:lvl5pPr>
              <a:defRPr>
                <a:solidFill>
                  <a:srgbClr val="3B3C3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3" y="4767264"/>
            <a:ext cx="1397863" cy="273844"/>
          </a:xfrm>
        </p:spPr>
        <p:txBody>
          <a:bodyPr/>
          <a:lstStyle>
            <a:lvl1pPr>
              <a:defRPr sz="1000">
                <a:solidFill>
                  <a:schemeClr val="bg1"/>
                </a:solidFill>
                <a:latin typeface="Arial"/>
                <a:cs typeface="Arial"/>
              </a:defRPr>
            </a:lvl1pPr>
          </a:lstStyle>
          <a:p>
            <a:fld id="{F5BA7003-00DC-104B-92AD-B7A90026C1F9}" type="datetimeFigureOut">
              <a:rPr lang="en-US" smtClean="0"/>
              <a:pPr/>
              <a:t>4/7/2023</a:t>
            </a:fld>
            <a:endParaRPr lang="en-US" dirty="0"/>
          </a:p>
        </p:txBody>
      </p:sp>
      <p:sp>
        <p:nvSpPr>
          <p:cNvPr id="5" name="Footer Placeholder 4"/>
          <p:cNvSpPr>
            <a:spLocks noGrp="1"/>
          </p:cNvSpPr>
          <p:nvPr>
            <p:ph type="ftr" sz="quarter" idx="11"/>
          </p:nvPr>
        </p:nvSpPr>
        <p:spPr>
          <a:xfrm>
            <a:off x="1855063" y="4767264"/>
            <a:ext cx="2895600" cy="273844"/>
          </a:xfrm>
        </p:spPr>
        <p:txBody>
          <a:bodyPr/>
          <a:lstStyle>
            <a:lvl1pPr>
              <a:defRPr sz="1000">
                <a:solidFill>
                  <a:schemeClr val="bg1"/>
                </a:solidFill>
                <a:latin typeface="Arial"/>
                <a:cs typeface="Arial"/>
              </a:defRPr>
            </a:lvl1pPr>
          </a:lstStyle>
          <a:p>
            <a:endParaRPr lang="en-US" dirty="0"/>
          </a:p>
        </p:txBody>
      </p:sp>
      <p:sp>
        <p:nvSpPr>
          <p:cNvPr id="6" name="Slide Number Placeholder 5"/>
          <p:cNvSpPr>
            <a:spLocks noGrp="1"/>
          </p:cNvSpPr>
          <p:nvPr>
            <p:ph type="sldNum" sz="quarter" idx="12"/>
          </p:nvPr>
        </p:nvSpPr>
        <p:spPr>
          <a:xfrm>
            <a:off x="4750663" y="4767264"/>
            <a:ext cx="2133600" cy="273844"/>
          </a:xfrm>
        </p:spPr>
        <p:txBody>
          <a:bodyPr/>
          <a:lstStyle>
            <a:lvl1pPr>
              <a:defRPr sz="1000">
                <a:solidFill>
                  <a:schemeClr val="bg1"/>
                </a:solidFill>
                <a:latin typeface="Arial"/>
                <a:cs typeface="Arial"/>
              </a:defRPr>
            </a:lvl1pPr>
          </a:lstStyle>
          <a:p>
            <a:fld id="{051C7006-7120-F341-A188-F97DDD913081}" type="slidenum">
              <a:rPr lang="en-US" smtClean="0"/>
              <a:pPr/>
              <a:t>‹#›</a:t>
            </a:fld>
            <a:endParaRPr lang="en-US" dirty="0"/>
          </a:p>
        </p:txBody>
      </p:sp>
      <p:cxnSp>
        <p:nvCxnSpPr>
          <p:cNvPr id="7" name="Straight Connector 6">
            <a:extLst>
              <a:ext uri="{FF2B5EF4-FFF2-40B4-BE49-F238E27FC236}">
                <a16:creationId xmlns:a16="http://schemas.microsoft.com/office/drawing/2014/main" id="{7B7FCDEB-8DD1-9A42-BFDE-635B27756DE7}"/>
              </a:ext>
            </a:extLst>
          </p:cNvPr>
          <p:cNvCxnSpPr/>
          <p:nvPr userDrawn="1"/>
        </p:nvCxnSpPr>
        <p:spPr>
          <a:xfrm>
            <a:off x="457200" y="1063229"/>
            <a:ext cx="8229600" cy="0"/>
          </a:xfrm>
          <a:prstGeom prst="line">
            <a:avLst/>
          </a:prstGeom>
          <a:ln w="41275">
            <a:solidFill>
              <a:srgbClr val="FD6D08"/>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4777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normAutofit/>
          </a:bodyPr>
          <a:lstStyle>
            <a:lvl1pPr algn="l">
              <a:defRPr sz="2800" b="1" cap="all"/>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F5BA7003-00DC-104B-92AD-B7A90026C1F9}" type="datetimeFigureOut">
              <a:rPr lang="en-US" smtClean="0"/>
              <a:t>4/7/2023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2332366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dirty="0"/>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BA7003-00DC-104B-92AD-B7A90026C1F9}" type="datetimeFigureOut">
              <a:rPr lang="en-US" smtClean="0"/>
              <a:t>4/7/2023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C7006-7120-F341-A188-F97DDD913081}" type="slidenum">
              <a:rPr lang="en-US" smtClean="0"/>
              <a:t>‹#›</a:t>
            </a:fld>
            <a:endParaRPr lang="en-US"/>
          </a:p>
        </p:txBody>
      </p:sp>
      <p:cxnSp>
        <p:nvCxnSpPr>
          <p:cNvPr id="8" name="Straight Connector 7">
            <a:extLst>
              <a:ext uri="{FF2B5EF4-FFF2-40B4-BE49-F238E27FC236}">
                <a16:creationId xmlns:a16="http://schemas.microsoft.com/office/drawing/2014/main" id="{1FCCF5D2-1E8C-C947-AADC-F0306D77DE52}"/>
              </a:ext>
            </a:extLst>
          </p:cNvPr>
          <p:cNvCxnSpPr/>
          <p:nvPr userDrawn="1"/>
        </p:nvCxnSpPr>
        <p:spPr>
          <a:xfrm>
            <a:off x="457200" y="1063229"/>
            <a:ext cx="8229600" cy="0"/>
          </a:xfrm>
          <a:prstGeom prst="line">
            <a:avLst/>
          </a:prstGeom>
          <a:ln w="41275">
            <a:solidFill>
              <a:srgbClr val="FD6D08"/>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3555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47915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75574" y="1958979"/>
            <a:ext cx="4021814" cy="24493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8" y="147915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63409" y="1958979"/>
            <a:ext cx="4023394" cy="24493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5BA7003-00DC-104B-92AD-B7A90026C1F9}" type="datetimeFigureOut">
              <a:rPr lang="en-US" smtClean="0"/>
              <a:t>4/7/2023</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1C7006-7120-F341-A188-F97DDD913081}" type="slidenum">
              <a:rPr lang="en-US" smtClean="0"/>
              <a:t>‹#›</a:t>
            </a:fld>
            <a:endParaRPr lang="en-US"/>
          </a:p>
        </p:txBody>
      </p:sp>
      <p:cxnSp>
        <p:nvCxnSpPr>
          <p:cNvPr id="10" name="Straight Connector 9">
            <a:extLst>
              <a:ext uri="{FF2B5EF4-FFF2-40B4-BE49-F238E27FC236}">
                <a16:creationId xmlns:a16="http://schemas.microsoft.com/office/drawing/2014/main" id="{AA33C33B-9FC0-F647-BB21-D8D49323307B}"/>
              </a:ext>
            </a:extLst>
          </p:cNvPr>
          <p:cNvCxnSpPr/>
          <p:nvPr userDrawn="1"/>
        </p:nvCxnSpPr>
        <p:spPr>
          <a:xfrm>
            <a:off x="457200" y="1063229"/>
            <a:ext cx="8229600" cy="0"/>
          </a:xfrm>
          <a:prstGeom prst="line">
            <a:avLst/>
          </a:prstGeom>
          <a:ln w="41275">
            <a:solidFill>
              <a:srgbClr val="FD6D08"/>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415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BA7003-00DC-104B-92AD-B7A90026C1F9}" type="datetimeFigureOut">
              <a:rPr lang="en-US" smtClean="0"/>
              <a:t>4/7/2023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360465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ctr">
              <a:defRPr sz="2000" b="1">
                <a:solidFill>
                  <a:srgbClr val="3B3C3E"/>
                </a:solidFill>
              </a:defRPr>
            </a:lvl1pPr>
          </a:lstStyle>
          <a:p>
            <a:r>
              <a:rPr lang="en-US" dirty="0"/>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lgn="ctr">
              <a:buNone/>
              <a:defRPr sz="1400">
                <a:solidFill>
                  <a:srgbClr val="3B3C3E"/>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4767264"/>
            <a:ext cx="1009650" cy="273844"/>
          </a:xfrm>
          <a:prstGeom prst="rect">
            <a:avLst/>
          </a:prstGeom>
        </p:spPr>
        <p:txBody>
          <a:bodyPr/>
          <a:lstStyle/>
          <a:p>
            <a:fld id="{F5BA7003-00DC-104B-92AD-B7A90026C1F9}" type="datetimeFigureOut">
              <a:rPr lang="en-US" smtClean="0"/>
              <a:t>4/7/2023</a:t>
            </a:fld>
            <a:endParaRPr lang="en-US" dirty="0"/>
          </a:p>
        </p:txBody>
      </p:sp>
      <p:sp>
        <p:nvSpPr>
          <p:cNvPr id="6" name="Footer Placeholder 5"/>
          <p:cNvSpPr>
            <a:spLocks noGrp="1"/>
          </p:cNvSpPr>
          <p:nvPr>
            <p:ph type="ftr" sz="quarter" idx="11"/>
          </p:nvPr>
        </p:nvSpPr>
        <p:spPr>
          <a:xfrm>
            <a:off x="1466850" y="4767264"/>
            <a:ext cx="2895600" cy="273844"/>
          </a:xfrm>
          <a:prstGeom prst="rect">
            <a:avLst/>
          </a:prstGeom>
        </p:spPr>
        <p:txBody>
          <a:bodyPr/>
          <a:lstStyle/>
          <a:p>
            <a:endParaRPr lang="en-US" dirty="0"/>
          </a:p>
        </p:txBody>
      </p:sp>
      <p:sp>
        <p:nvSpPr>
          <p:cNvPr id="7" name="Slide Number Placeholder 6"/>
          <p:cNvSpPr>
            <a:spLocks noGrp="1"/>
          </p:cNvSpPr>
          <p:nvPr>
            <p:ph type="sldNum" sz="quarter" idx="12"/>
          </p:nvPr>
        </p:nvSpPr>
        <p:spPr>
          <a:xfrm>
            <a:off x="4362450" y="4767264"/>
            <a:ext cx="2133600" cy="273844"/>
          </a:xfrm>
          <a:prstGeom prst="rect">
            <a:avLst/>
          </a:prstGeom>
        </p:spPr>
        <p:txBody>
          <a:bodyPr/>
          <a:lstStyle/>
          <a:p>
            <a:fld id="{051C7006-7120-F341-A188-F97DDD913081}" type="slidenum">
              <a:rPr lang="en-US" smtClean="0"/>
              <a:t>‹#›</a:t>
            </a:fld>
            <a:endParaRPr lang="en-US"/>
          </a:p>
        </p:txBody>
      </p:sp>
    </p:spTree>
    <p:extLst>
      <p:ext uri="{BB962C8B-B14F-4D97-AF65-F5344CB8AC3E}">
        <p14:creationId xmlns:p14="http://schemas.microsoft.com/office/powerpoint/2010/main" val="1603973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Large Photo">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4767264"/>
            <a:ext cx="1009650" cy="273844"/>
          </a:xfrm>
          <a:prstGeom prst="rect">
            <a:avLst/>
          </a:prstGeom>
        </p:spPr>
        <p:txBody>
          <a:bodyPr/>
          <a:lstStyle/>
          <a:p>
            <a:fld id="{4B469F6A-6969-FD40-8D37-C59213B3D641}" type="datetimeFigureOut">
              <a:rPr lang="en-US" smtClean="0"/>
              <a:pPr/>
              <a:t>4/7/2023</a:t>
            </a:fld>
            <a:endParaRPr lang="en-US" dirty="0"/>
          </a:p>
        </p:txBody>
      </p:sp>
      <p:sp>
        <p:nvSpPr>
          <p:cNvPr id="4" name="Footer Placeholder 3"/>
          <p:cNvSpPr>
            <a:spLocks noGrp="1"/>
          </p:cNvSpPr>
          <p:nvPr>
            <p:ph type="ftr" sz="quarter" idx="11"/>
          </p:nvPr>
        </p:nvSpPr>
        <p:spPr>
          <a:xfrm>
            <a:off x="3124200" y="4767264"/>
            <a:ext cx="2895600" cy="273844"/>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4767264"/>
            <a:ext cx="2133600" cy="273844"/>
          </a:xfrm>
          <a:prstGeom prst="rect">
            <a:avLst/>
          </a:prstGeom>
        </p:spPr>
        <p:txBody>
          <a:bodyPr/>
          <a:lstStyle/>
          <a:p>
            <a:fld id="{995FC0D8-608D-084B-A5CE-4343663DF3B8}" type="slidenum">
              <a:rPr lang="en-US" smtClean="0"/>
              <a:pPr/>
              <a:t>‹#›</a:t>
            </a:fld>
            <a:endParaRPr lang="en-US" dirty="0"/>
          </a:p>
        </p:txBody>
      </p:sp>
      <p:sp>
        <p:nvSpPr>
          <p:cNvPr id="6" name="Picture Placeholder 2"/>
          <p:cNvSpPr>
            <a:spLocks noGrp="1"/>
          </p:cNvSpPr>
          <p:nvPr>
            <p:ph type="pic" idx="1"/>
          </p:nvPr>
        </p:nvSpPr>
        <p:spPr>
          <a:xfrm>
            <a:off x="0" y="0"/>
            <a:ext cx="9144000" cy="5143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3288411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Photo with Overlaid Title">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0" y="0"/>
            <a:ext cx="9144000" cy="5143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2" name="Title 1"/>
          <p:cNvSpPr>
            <a:spLocks noGrp="1"/>
          </p:cNvSpPr>
          <p:nvPr>
            <p:ph type="title" hasCustomPrompt="1"/>
          </p:nvPr>
        </p:nvSpPr>
        <p:spPr>
          <a:xfrm>
            <a:off x="457200" y="1934766"/>
            <a:ext cx="8229600" cy="857250"/>
          </a:xfrm>
        </p:spPr>
        <p:txBody>
          <a:bodyPr>
            <a:normAutofit/>
          </a:bodyPr>
          <a:lstStyle>
            <a:lvl1pPr algn="ctr">
              <a:defRPr sz="4000" b="1" spc="0">
                <a:solidFill>
                  <a:schemeClr val="bg1"/>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F5BA7003-00DC-104B-92AD-B7A90026C1F9}" type="datetimeFigureOut">
              <a:rPr lang="en-US" smtClean="0"/>
              <a:pPr/>
              <a:t>4/7/2023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51C7006-7120-F341-A188-F97DDD913081}" type="slidenum">
              <a:rPr lang="en-US" smtClean="0"/>
              <a:pPr/>
              <a:t>‹#›</a:t>
            </a:fld>
            <a:endParaRPr lang="en-US" dirty="0"/>
          </a:p>
        </p:txBody>
      </p:sp>
    </p:spTree>
    <p:extLst>
      <p:ext uri="{BB962C8B-B14F-4D97-AF65-F5344CB8AC3E}">
        <p14:creationId xmlns:p14="http://schemas.microsoft.com/office/powerpoint/2010/main" val="3205172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Photo Coll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4767264"/>
            <a:ext cx="1009650" cy="273844"/>
          </a:xfrm>
          <a:prstGeom prst="rect">
            <a:avLst/>
          </a:prstGeom>
        </p:spPr>
        <p:txBody>
          <a:bodyPr/>
          <a:lstStyle/>
          <a:p>
            <a:fld id="{4B469F6A-6969-FD40-8D37-C59213B3D641}" type="datetimeFigureOut">
              <a:rPr lang="en-US" smtClean="0"/>
              <a:pPr/>
              <a:t>4/7/2023</a:t>
            </a:fld>
            <a:endParaRPr lang="en-US" dirty="0"/>
          </a:p>
        </p:txBody>
      </p:sp>
      <p:sp>
        <p:nvSpPr>
          <p:cNvPr id="4" name="Footer Placeholder 3"/>
          <p:cNvSpPr>
            <a:spLocks noGrp="1"/>
          </p:cNvSpPr>
          <p:nvPr>
            <p:ph type="ftr" sz="quarter" idx="11"/>
          </p:nvPr>
        </p:nvSpPr>
        <p:spPr>
          <a:xfrm>
            <a:off x="1466850" y="4767264"/>
            <a:ext cx="2895600" cy="273844"/>
          </a:xfrm>
          <a:prstGeom prst="rect">
            <a:avLst/>
          </a:prstGeom>
        </p:spPr>
        <p:txBody>
          <a:bodyPr/>
          <a:lstStyle/>
          <a:p>
            <a:endParaRPr lang="en-US" dirty="0"/>
          </a:p>
        </p:txBody>
      </p:sp>
      <p:sp>
        <p:nvSpPr>
          <p:cNvPr id="5" name="Slide Number Placeholder 4"/>
          <p:cNvSpPr>
            <a:spLocks noGrp="1"/>
          </p:cNvSpPr>
          <p:nvPr>
            <p:ph type="sldNum" sz="quarter" idx="12"/>
          </p:nvPr>
        </p:nvSpPr>
        <p:spPr>
          <a:xfrm>
            <a:off x="4362450" y="4767264"/>
            <a:ext cx="2133600" cy="273844"/>
          </a:xfrm>
          <a:prstGeom prst="rect">
            <a:avLst/>
          </a:prstGeom>
        </p:spPr>
        <p:txBody>
          <a:bodyPr/>
          <a:lstStyle/>
          <a:p>
            <a:fld id="{995FC0D8-608D-084B-A5CE-4343663DF3B8}" type="slidenum">
              <a:rPr lang="en-US" smtClean="0"/>
              <a:pPr/>
              <a:t>‹#›</a:t>
            </a:fld>
            <a:endParaRPr lang="en-US" dirty="0"/>
          </a:p>
        </p:txBody>
      </p:sp>
      <p:sp>
        <p:nvSpPr>
          <p:cNvPr id="6" name="Picture Placeholder 4"/>
          <p:cNvSpPr>
            <a:spLocks noGrp="1"/>
          </p:cNvSpPr>
          <p:nvPr>
            <p:ph type="pic" idx="1"/>
          </p:nvPr>
        </p:nvSpPr>
        <p:spPr>
          <a:xfrm>
            <a:off x="277908" y="1773936"/>
            <a:ext cx="4240119" cy="2883952"/>
          </a:xfrm>
        </p:spPr>
      </p:sp>
      <p:sp>
        <p:nvSpPr>
          <p:cNvPr id="7" name="Picture Placeholder 6"/>
          <p:cNvSpPr>
            <a:spLocks noGrp="1"/>
          </p:cNvSpPr>
          <p:nvPr>
            <p:ph type="pic" sz="quarter" idx="13"/>
          </p:nvPr>
        </p:nvSpPr>
        <p:spPr>
          <a:xfrm>
            <a:off x="277905" y="171450"/>
            <a:ext cx="2057400" cy="1529334"/>
          </a:xfrm>
        </p:spPr>
      </p:sp>
      <p:sp>
        <p:nvSpPr>
          <p:cNvPr id="8" name="Picture Placeholder 7"/>
          <p:cNvSpPr>
            <a:spLocks noGrp="1"/>
          </p:cNvSpPr>
          <p:nvPr>
            <p:ph type="pic" sz="quarter" idx="14"/>
          </p:nvPr>
        </p:nvSpPr>
        <p:spPr>
          <a:xfrm>
            <a:off x="2460625" y="171450"/>
            <a:ext cx="2057400" cy="1529334"/>
          </a:xfrm>
        </p:spPr>
      </p:sp>
      <p:sp>
        <p:nvSpPr>
          <p:cNvPr id="10" name="Title 1"/>
          <p:cNvSpPr>
            <a:spLocks noGrp="1"/>
          </p:cNvSpPr>
          <p:nvPr>
            <p:ph type="title"/>
          </p:nvPr>
        </p:nvSpPr>
        <p:spPr>
          <a:xfrm>
            <a:off x="4990444" y="563945"/>
            <a:ext cx="3799498" cy="1191695"/>
          </a:xfrm>
        </p:spPr>
        <p:txBody>
          <a:bodyPr anchor="b"/>
          <a:lstStyle>
            <a:lvl1pPr algn="ctr">
              <a:defRPr sz="2000" b="1">
                <a:solidFill>
                  <a:schemeClr val="tx1"/>
                </a:solidFill>
              </a:defRPr>
            </a:lvl1pPr>
          </a:lstStyle>
          <a:p>
            <a:r>
              <a:rPr lang="en-US" dirty="0"/>
              <a:t>Click to edit Master title style</a:t>
            </a:r>
          </a:p>
        </p:txBody>
      </p:sp>
      <p:sp>
        <p:nvSpPr>
          <p:cNvPr id="11" name="Text Placeholder 3"/>
          <p:cNvSpPr>
            <a:spLocks noGrp="1"/>
          </p:cNvSpPr>
          <p:nvPr>
            <p:ph type="body" sz="half" idx="2"/>
          </p:nvPr>
        </p:nvSpPr>
        <p:spPr>
          <a:xfrm>
            <a:off x="4990444" y="1755639"/>
            <a:ext cx="3799498" cy="2902250"/>
          </a:xfrm>
        </p:spPr>
        <p:txBody>
          <a:bodyPr/>
          <a:lstStyle>
            <a:lvl1pPr marL="0" indent="0" algn="ctr">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080753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x Photo Collage">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4767264"/>
            <a:ext cx="1009650" cy="273844"/>
          </a:xfrm>
          <a:prstGeom prst="rect">
            <a:avLst/>
          </a:prstGeom>
        </p:spPr>
        <p:txBody>
          <a:bodyPr/>
          <a:lstStyle/>
          <a:p>
            <a:fld id="{4B469F6A-6969-FD40-8D37-C59213B3D641}" type="datetimeFigureOut">
              <a:rPr lang="en-US" smtClean="0"/>
              <a:pPr/>
              <a:t>4/7/2023</a:t>
            </a:fld>
            <a:endParaRPr lang="en-US" dirty="0"/>
          </a:p>
        </p:txBody>
      </p:sp>
      <p:sp>
        <p:nvSpPr>
          <p:cNvPr id="4" name="Footer Placeholder 3"/>
          <p:cNvSpPr>
            <a:spLocks noGrp="1"/>
          </p:cNvSpPr>
          <p:nvPr>
            <p:ph type="ftr" sz="quarter" idx="11"/>
          </p:nvPr>
        </p:nvSpPr>
        <p:spPr>
          <a:xfrm>
            <a:off x="1466850" y="4767264"/>
            <a:ext cx="2895600" cy="273844"/>
          </a:xfrm>
          <a:prstGeom prst="rect">
            <a:avLst/>
          </a:prstGeom>
        </p:spPr>
        <p:txBody>
          <a:bodyPr/>
          <a:lstStyle/>
          <a:p>
            <a:endParaRPr lang="en-US" dirty="0"/>
          </a:p>
        </p:txBody>
      </p:sp>
      <p:sp>
        <p:nvSpPr>
          <p:cNvPr id="5" name="Slide Number Placeholder 4"/>
          <p:cNvSpPr>
            <a:spLocks noGrp="1"/>
          </p:cNvSpPr>
          <p:nvPr>
            <p:ph type="sldNum" sz="quarter" idx="12"/>
          </p:nvPr>
        </p:nvSpPr>
        <p:spPr>
          <a:xfrm>
            <a:off x="4362450" y="4767264"/>
            <a:ext cx="2133600" cy="273844"/>
          </a:xfrm>
          <a:prstGeom prst="rect">
            <a:avLst/>
          </a:prstGeom>
        </p:spPr>
        <p:txBody>
          <a:bodyPr/>
          <a:lstStyle/>
          <a:p>
            <a:fld id="{995FC0D8-608D-084B-A5CE-4343663DF3B8}" type="slidenum">
              <a:rPr lang="en-US" smtClean="0"/>
              <a:pPr/>
              <a:t>‹#›</a:t>
            </a:fld>
            <a:endParaRPr lang="en-US" dirty="0"/>
          </a:p>
        </p:txBody>
      </p:sp>
      <p:sp>
        <p:nvSpPr>
          <p:cNvPr id="6" name="Picture Placeholder 4"/>
          <p:cNvSpPr>
            <a:spLocks noGrp="1"/>
          </p:cNvSpPr>
          <p:nvPr>
            <p:ph type="pic" idx="1"/>
          </p:nvPr>
        </p:nvSpPr>
        <p:spPr>
          <a:xfrm>
            <a:off x="277908" y="1773936"/>
            <a:ext cx="4240119" cy="2883952"/>
          </a:xfrm>
        </p:spPr>
      </p:sp>
      <p:sp>
        <p:nvSpPr>
          <p:cNvPr id="7" name="Picture Placeholder 6"/>
          <p:cNvSpPr>
            <a:spLocks noGrp="1"/>
          </p:cNvSpPr>
          <p:nvPr>
            <p:ph type="pic" sz="quarter" idx="13"/>
          </p:nvPr>
        </p:nvSpPr>
        <p:spPr>
          <a:xfrm>
            <a:off x="277905" y="171450"/>
            <a:ext cx="2057400" cy="1529334"/>
          </a:xfrm>
        </p:spPr>
      </p:sp>
      <p:sp>
        <p:nvSpPr>
          <p:cNvPr id="8" name="Picture Placeholder 7"/>
          <p:cNvSpPr>
            <a:spLocks noGrp="1"/>
          </p:cNvSpPr>
          <p:nvPr>
            <p:ph type="pic" sz="quarter" idx="14"/>
          </p:nvPr>
        </p:nvSpPr>
        <p:spPr>
          <a:xfrm>
            <a:off x="2460625" y="171450"/>
            <a:ext cx="2057400" cy="1529334"/>
          </a:xfrm>
        </p:spPr>
      </p:sp>
      <p:sp>
        <p:nvSpPr>
          <p:cNvPr id="9" name="Picture Placeholder 4"/>
          <p:cNvSpPr>
            <a:spLocks noGrp="1"/>
          </p:cNvSpPr>
          <p:nvPr>
            <p:ph type="pic" idx="15"/>
          </p:nvPr>
        </p:nvSpPr>
        <p:spPr>
          <a:xfrm>
            <a:off x="4670427" y="171450"/>
            <a:ext cx="4240119" cy="2883952"/>
          </a:xfrm>
        </p:spPr>
      </p:sp>
      <p:sp>
        <p:nvSpPr>
          <p:cNvPr id="10" name="Picture Placeholder 6"/>
          <p:cNvSpPr>
            <a:spLocks noGrp="1"/>
          </p:cNvSpPr>
          <p:nvPr>
            <p:ph type="pic" sz="quarter" idx="16"/>
          </p:nvPr>
        </p:nvSpPr>
        <p:spPr>
          <a:xfrm>
            <a:off x="4670424" y="3131933"/>
            <a:ext cx="2057400" cy="1529334"/>
          </a:xfrm>
        </p:spPr>
      </p:sp>
      <p:sp>
        <p:nvSpPr>
          <p:cNvPr id="11" name="Picture Placeholder 7"/>
          <p:cNvSpPr>
            <a:spLocks noGrp="1"/>
          </p:cNvSpPr>
          <p:nvPr>
            <p:ph type="pic" sz="quarter" idx="17"/>
          </p:nvPr>
        </p:nvSpPr>
        <p:spPr>
          <a:xfrm>
            <a:off x="6853144" y="3131933"/>
            <a:ext cx="2057400" cy="1529334"/>
          </a:xfrm>
        </p:spPr>
      </p:sp>
    </p:spTree>
    <p:extLst>
      <p:ext uri="{BB962C8B-B14F-4D97-AF65-F5344CB8AC3E}">
        <p14:creationId xmlns:p14="http://schemas.microsoft.com/office/powerpoint/2010/main" val="158947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
            <a:ext cx="7772400" cy="671513"/>
          </a:xfrm>
        </p:spPr>
        <p:txBody>
          <a:bodyPr>
            <a:normAutofit/>
          </a:bodyPr>
          <a:lstStyle>
            <a:lvl1pPr>
              <a:defRPr sz="2400"/>
            </a:lvl1pPr>
          </a:lstStyle>
          <a:p>
            <a:r>
              <a:rPr lang="en-US" dirty="0"/>
              <a:t>Click to edit Master title style</a:t>
            </a:r>
          </a:p>
        </p:txBody>
      </p:sp>
      <p:sp>
        <p:nvSpPr>
          <p:cNvPr id="4" name="Date Placeholder 3"/>
          <p:cNvSpPr>
            <a:spLocks noGrp="1"/>
          </p:cNvSpPr>
          <p:nvPr>
            <p:ph type="dt" sz="half" idx="10"/>
          </p:nvPr>
        </p:nvSpPr>
        <p:spPr>
          <a:xfrm>
            <a:off x="457200" y="4767264"/>
            <a:ext cx="1280302" cy="273844"/>
          </a:xfrm>
          <a:prstGeom prst="rect">
            <a:avLst/>
          </a:prstGeom>
        </p:spPr>
        <p:txBody>
          <a:bodyPr/>
          <a:lstStyle/>
          <a:p>
            <a:fld id="{CB016D1E-C240-F54C-B964-4E8AE0DA4492}" type="datetimeFigureOut">
              <a:rPr lang="en-US" smtClean="0"/>
              <a:t>4/7/2023</a:t>
            </a:fld>
            <a:endParaRPr lang="en-US"/>
          </a:p>
        </p:txBody>
      </p:sp>
      <p:sp>
        <p:nvSpPr>
          <p:cNvPr id="5" name="Footer Placeholder 4"/>
          <p:cNvSpPr>
            <a:spLocks noGrp="1"/>
          </p:cNvSpPr>
          <p:nvPr>
            <p:ph type="ftr" sz="quarter" idx="11"/>
          </p:nvPr>
        </p:nvSpPr>
        <p:spPr>
          <a:xfrm>
            <a:off x="1737502" y="4767264"/>
            <a:ext cx="2895600" cy="273844"/>
          </a:xfrm>
          <a:prstGeom prst="rect">
            <a:avLst/>
          </a:prstGeom>
        </p:spPr>
        <p:txBody>
          <a:bodyPr/>
          <a:lstStyle/>
          <a:p>
            <a:endParaRPr lang="en-US" dirty="0"/>
          </a:p>
        </p:txBody>
      </p:sp>
      <p:sp>
        <p:nvSpPr>
          <p:cNvPr id="6" name="Slide Number Placeholder 5"/>
          <p:cNvSpPr>
            <a:spLocks noGrp="1"/>
          </p:cNvSpPr>
          <p:nvPr>
            <p:ph type="sldNum" sz="quarter" idx="12"/>
          </p:nvPr>
        </p:nvSpPr>
        <p:spPr>
          <a:xfrm>
            <a:off x="4633102" y="4767264"/>
            <a:ext cx="2133600" cy="273844"/>
          </a:xfrm>
          <a:prstGeom prst="rect">
            <a:avLst/>
          </a:prstGeom>
        </p:spPr>
        <p:txBody>
          <a:bodyPr/>
          <a:lstStyle/>
          <a:p>
            <a:fld id="{1246A90C-EDD6-534A-836B-F35EA6B6A503}" type="slidenum">
              <a:rPr lang="en-US" smtClean="0"/>
              <a:t>‹#›</a:t>
            </a:fld>
            <a:endParaRPr lang="en-US"/>
          </a:p>
        </p:txBody>
      </p:sp>
      <p:sp>
        <p:nvSpPr>
          <p:cNvPr id="10" name="Chart Placeholder 9"/>
          <p:cNvSpPr>
            <a:spLocks noGrp="1"/>
          </p:cNvSpPr>
          <p:nvPr>
            <p:ph type="chart" sz="quarter" idx="13"/>
          </p:nvPr>
        </p:nvSpPr>
        <p:spPr>
          <a:xfrm>
            <a:off x="457200" y="847726"/>
            <a:ext cx="7772400" cy="3776663"/>
          </a:xfrm>
        </p:spPr>
        <p:txBody>
          <a:bodyPr/>
          <a:lstStyle>
            <a:lvl1pPr>
              <a:defRPr>
                <a:solidFill>
                  <a:schemeClr val="tx1"/>
                </a:solidFill>
              </a:defRPr>
            </a:lvl1pPr>
          </a:lstStyle>
          <a:p>
            <a:endParaRPr lang="en-US" dirty="0"/>
          </a:p>
        </p:txBody>
      </p:sp>
      <p:cxnSp>
        <p:nvCxnSpPr>
          <p:cNvPr id="8" name="Straight Connector 7">
            <a:extLst>
              <a:ext uri="{FF2B5EF4-FFF2-40B4-BE49-F238E27FC236}">
                <a16:creationId xmlns:a16="http://schemas.microsoft.com/office/drawing/2014/main" id="{A56AF4CE-BADB-1F43-B2D3-4E4B8D76C7AC}"/>
              </a:ext>
            </a:extLst>
          </p:cNvPr>
          <p:cNvCxnSpPr/>
          <p:nvPr userDrawn="1"/>
        </p:nvCxnSpPr>
        <p:spPr>
          <a:xfrm>
            <a:off x="457200" y="755221"/>
            <a:ext cx="8229600" cy="0"/>
          </a:xfrm>
          <a:prstGeom prst="line">
            <a:avLst/>
          </a:prstGeom>
          <a:ln w="41275">
            <a:solidFill>
              <a:srgbClr val="FD6D08"/>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51916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3.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subtitle style</a:t>
            </a:r>
          </a:p>
        </p:txBody>
      </p:sp>
    </p:spTree>
    <p:extLst>
      <p:ext uri="{BB962C8B-B14F-4D97-AF65-F5344CB8AC3E}">
        <p14:creationId xmlns:p14="http://schemas.microsoft.com/office/powerpoint/2010/main" val="1758142741"/>
      </p:ext>
    </p:extLst>
  </p:cSld>
  <p:clrMap bg1="lt1" tx1="dk1" bg2="lt2" tx2="dk2" accent1="accent1" accent2="accent2" accent3="accent3" accent4="accent4" accent5="accent5" accent6="accent6" hlink="hlink" folHlink="folHlink"/>
  <p:sldLayoutIdLst>
    <p:sldLayoutId id="2147483702" r:id="rId1"/>
    <p:sldLayoutId id="2147483661" r:id="rId2"/>
    <p:sldLayoutId id="2147483649" r:id="rId3"/>
    <p:sldLayoutId id="2147483663" r:id="rId4"/>
    <p:sldLayoutId id="2147483696" r:id="rId5"/>
  </p:sldLayoutIdLst>
  <p:txStyles>
    <p:titleStyle>
      <a:lvl1pPr algn="ctr" defTabSz="457200" rtl="0" eaLnBrk="1" latinLnBrk="0" hangingPunct="1">
        <a:spcBef>
          <a:spcPct val="0"/>
        </a:spcBef>
        <a:buNone/>
        <a:defRPr sz="4000" b="1" kern="1200">
          <a:solidFill>
            <a:srgbClr val="3B3C3E"/>
          </a:solidFill>
          <a:latin typeface="Arial"/>
          <a:ea typeface="+mj-ea"/>
          <a:cs typeface="Arial"/>
        </a:defRPr>
      </a:lvl1pPr>
    </p:titleStyle>
    <p:bodyStyle>
      <a:lvl1pPr marL="0" indent="0" algn="ctr" defTabSz="457200" rtl="0" eaLnBrk="1" latinLnBrk="0" hangingPunct="1">
        <a:spcBef>
          <a:spcPct val="20000"/>
        </a:spcBef>
        <a:buFont typeface="Arial"/>
        <a:buNone/>
        <a:defRPr sz="3200" kern="1200">
          <a:solidFill>
            <a:srgbClr val="77797C"/>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4637997"/>
            <a:ext cx="9144000" cy="505504"/>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UT_logo_RIGHT_KNOCKOUT.eps"/>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588146" y="4728769"/>
            <a:ext cx="1461427" cy="326103"/>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3" y="4767264"/>
            <a:ext cx="1310609" cy="273844"/>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4/7/2023</a:t>
            </a:fld>
            <a:endParaRPr lang="en-US" dirty="0"/>
          </a:p>
        </p:txBody>
      </p:sp>
      <p:sp>
        <p:nvSpPr>
          <p:cNvPr id="5" name="Footer Placeholder 4"/>
          <p:cNvSpPr>
            <a:spLocks noGrp="1"/>
          </p:cNvSpPr>
          <p:nvPr>
            <p:ph type="ftr" sz="quarter" idx="3"/>
          </p:nvPr>
        </p:nvSpPr>
        <p:spPr>
          <a:xfrm>
            <a:off x="1767809" y="4767264"/>
            <a:ext cx="2895600" cy="273844"/>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dirty="0"/>
          </a:p>
        </p:txBody>
      </p:sp>
      <p:sp>
        <p:nvSpPr>
          <p:cNvPr id="6" name="Slide Number Placeholder 5"/>
          <p:cNvSpPr>
            <a:spLocks noGrp="1"/>
          </p:cNvSpPr>
          <p:nvPr>
            <p:ph type="sldNum" sz="quarter" idx="4"/>
          </p:nvPr>
        </p:nvSpPr>
        <p:spPr>
          <a:xfrm>
            <a:off x="4667371" y="4767264"/>
            <a:ext cx="2133600" cy="273844"/>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dirty="0"/>
          </a:p>
        </p:txBody>
      </p:sp>
    </p:spTree>
    <p:extLst>
      <p:ext uri="{BB962C8B-B14F-4D97-AF65-F5344CB8AC3E}">
        <p14:creationId xmlns:p14="http://schemas.microsoft.com/office/powerpoint/2010/main" val="210131914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4" r:id="rId5"/>
  </p:sldLayoutIdLst>
  <p:txStyles>
    <p:titleStyle>
      <a:lvl1pPr algn="l" defTabSz="457200" rtl="0" eaLnBrk="1" latinLnBrk="0" hangingPunct="1">
        <a:spcBef>
          <a:spcPct val="0"/>
        </a:spcBef>
        <a:buNone/>
        <a:defRPr sz="4000" b="1"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Rectangle 13"/>
          <p:cNvSpPr/>
          <p:nvPr userDrawn="1"/>
        </p:nvSpPr>
        <p:spPr>
          <a:xfrm>
            <a:off x="0" y="4637997"/>
            <a:ext cx="9144000" cy="505504"/>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UT_logo_RIGHT_KNOCKOUT.eps"/>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588146" y="4728769"/>
            <a:ext cx="1461427" cy="326103"/>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p:cNvSpPr>
            <a:spLocks noGrp="1"/>
          </p:cNvSpPr>
          <p:nvPr>
            <p:ph type="dt" sz="half" idx="2"/>
          </p:nvPr>
        </p:nvSpPr>
        <p:spPr>
          <a:xfrm>
            <a:off x="457203" y="4767264"/>
            <a:ext cx="1310609" cy="273844"/>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4/7/2023</a:t>
            </a:fld>
            <a:endParaRPr lang="en-US" dirty="0"/>
          </a:p>
        </p:txBody>
      </p:sp>
      <p:sp>
        <p:nvSpPr>
          <p:cNvPr id="11" name="Footer Placeholder 4"/>
          <p:cNvSpPr>
            <a:spLocks noGrp="1"/>
          </p:cNvSpPr>
          <p:nvPr>
            <p:ph type="ftr" sz="quarter" idx="3"/>
          </p:nvPr>
        </p:nvSpPr>
        <p:spPr>
          <a:xfrm>
            <a:off x="1767809" y="4767264"/>
            <a:ext cx="2895600" cy="273844"/>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dirty="0"/>
          </a:p>
        </p:txBody>
      </p:sp>
      <p:sp>
        <p:nvSpPr>
          <p:cNvPr id="12" name="Slide Number Placeholder 5"/>
          <p:cNvSpPr>
            <a:spLocks noGrp="1"/>
          </p:cNvSpPr>
          <p:nvPr>
            <p:ph type="sldNum" sz="quarter" idx="4"/>
          </p:nvPr>
        </p:nvSpPr>
        <p:spPr>
          <a:xfrm>
            <a:off x="4667371" y="4767264"/>
            <a:ext cx="2133600" cy="273844"/>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dirty="0"/>
          </a:p>
        </p:txBody>
      </p:sp>
    </p:spTree>
    <p:extLst>
      <p:ext uri="{BB962C8B-B14F-4D97-AF65-F5344CB8AC3E}">
        <p14:creationId xmlns:p14="http://schemas.microsoft.com/office/powerpoint/2010/main" val="2856070284"/>
      </p:ext>
    </p:extLst>
  </p:cSld>
  <p:clrMap bg1="lt1" tx1="dk1" bg2="lt2" tx2="dk2" accent1="accent1" accent2="accent2" accent3="accent3" accent4="accent4" accent5="accent5" accent6="accent6" hlink="hlink" folHlink="folHlink"/>
  <p:sldLayoutIdLst>
    <p:sldLayoutId id="2147483676" r:id="rId1"/>
    <p:sldLayoutId id="2147483693" r:id="rId2"/>
    <p:sldLayoutId id="2147483699" r:id="rId3"/>
    <p:sldLayoutId id="2147483694" r:id="rId4"/>
    <p:sldLayoutId id="2147483695" r:id="rId5"/>
  </p:sldLayoutIdLst>
  <p:txStyles>
    <p:titleStyle>
      <a:lvl1pPr algn="l" defTabSz="457200" rtl="0" eaLnBrk="1" latinLnBrk="0" hangingPunct="1">
        <a:spcBef>
          <a:spcPct val="0"/>
        </a:spcBef>
        <a:buNone/>
        <a:defRPr sz="4000" b="1"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p:cNvSpPr/>
          <p:nvPr userDrawn="1"/>
        </p:nvSpPr>
        <p:spPr>
          <a:xfrm>
            <a:off x="0" y="4637997"/>
            <a:ext cx="9144000" cy="505504"/>
          </a:xfrm>
          <a:prstGeom prst="rect">
            <a:avLst/>
          </a:prstGeom>
          <a:solidFill>
            <a:srgbClr val="FF82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UT_logo_RIGHT_KNOCKOUT.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88146" y="4728769"/>
            <a:ext cx="1461427" cy="326103"/>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p:cNvSpPr>
            <a:spLocks noGrp="1"/>
          </p:cNvSpPr>
          <p:nvPr>
            <p:ph type="dt" sz="half" idx="2"/>
          </p:nvPr>
        </p:nvSpPr>
        <p:spPr>
          <a:xfrm>
            <a:off x="457203" y="4767264"/>
            <a:ext cx="1310609" cy="273844"/>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F5BA7003-00DC-104B-92AD-B7A90026C1F9}" type="datetimeFigureOut">
              <a:rPr lang="en-US" smtClean="0"/>
              <a:pPr/>
              <a:t>4/7/2023</a:t>
            </a:fld>
            <a:endParaRPr lang="en-US" dirty="0"/>
          </a:p>
        </p:txBody>
      </p:sp>
      <p:sp>
        <p:nvSpPr>
          <p:cNvPr id="9" name="Footer Placeholder 4"/>
          <p:cNvSpPr>
            <a:spLocks noGrp="1"/>
          </p:cNvSpPr>
          <p:nvPr>
            <p:ph type="ftr" sz="quarter" idx="3"/>
          </p:nvPr>
        </p:nvSpPr>
        <p:spPr>
          <a:xfrm>
            <a:off x="1767809" y="4767264"/>
            <a:ext cx="2895600" cy="273844"/>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endParaRPr lang="en-US" dirty="0"/>
          </a:p>
        </p:txBody>
      </p:sp>
      <p:sp>
        <p:nvSpPr>
          <p:cNvPr id="10" name="Slide Number Placeholder 5"/>
          <p:cNvSpPr>
            <a:spLocks noGrp="1"/>
          </p:cNvSpPr>
          <p:nvPr>
            <p:ph type="sldNum" sz="quarter" idx="4"/>
          </p:nvPr>
        </p:nvSpPr>
        <p:spPr>
          <a:xfrm>
            <a:off x="4667371" y="4767264"/>
            <a:ext cx="2133600" cy="273844"/>
          </a:xfrm>
          <a:prstGeom prst="rect">
            <a:avLst/>
          </a:prstGeom>
        </p:spPr>
        <p:txBody>
          <a:bodyPr vert="horz" lIns="91440" tIns="45720" rIns="91440" bIns="45720" rtlCol="0" anchor="ctr"/>
          <a:lstStyle>
            <a:lvl1pPr algn="r">
              <a:defRPr sz="1000">
                <a:solidFill>
                  <a:schemeClr val="bg1"/>
                </a:solidFill>
                <a:latin typeface="Arial"/>
                <a:cs typeface="Arial"/>
              </a:defRPr>
            </a:lvl1pPr>
          </a:lstStyle>
          <a:p>
            <a:fld id="{051C7006-7120-F341-A188-F97DDD913081}" type="slidenum">
              <a:rPr lang="en-US" smtClean="0"/>
              <a:pPr/>
              <a:t>‹#›</a:t>
            </a:fld>
            <a:endParaRPr lang="en-US" dirty="0"/>
          </a:p>
        </p:txBody>
      </p:sp>
    </p:spTree>
    <p:extLst>
      <p:ext uri="{BB962C8B-B14F-4D97-AF65-F5344CB8AC3E}">
        <p14:creationId xmlns:p14="http://schemas.microsoft.com/office/powerpoint/2010/main" val="1886285337"/>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457200" rtl="0" eaLnBrk="1" latinLnBrk="0" hangingPunct="1">
        <a:spcBef>
          <a:spcPct val="0"/>
        </a:spcBef>
        <a:buNone/>
        <a:defRPr sz="4000" b="1" kern="1200">
          <a:solidFill>
            <a:srgbClr val="3B3C3E"/>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3B3C3E"/>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3B3C3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3B3C3E"/>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3B3C3E"/>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3B3C3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4085/1062-6050-0211.20" TargetMode="External"/><Relationship Id="rId2" Type="http://schemas.openxmlformats.org/officeDocument/2006/relationships/hyperlink" Target="https://doi.org/10.1542/peds.2009-0925" TargetMode="External"/><Relationship Id="rId1" Type="http://schemas.openxmlformats.org/officeDocument/2006/relationships/slideLayout" Target="../slideLayouts/slideLayout10.xml"/><Relationship Id="rId5" Type="http://schemas.openxmlformats.org/officeDocument/2006/relationships/hyperlink" Target="https://www.cdc.gov/headsup/basics/concussion_whatis.html" TargetMode="External"/><Relationship Id="rId4" Type="http://schemas.openxmlformats.org/officeDocument/2006/relationships/hyperlink" Target="https://www.train.org/cdctrain/course/1091388/"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1370/afm.1239"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hyperlink" Target="https://doi.org/10.1097/01.HTR.0000327255.38881.ca"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542/peds.2009-2804" TargetMode="External"/><Relationship Id="rId2" Type="http://schemas.openxmlformats.org/officeDocument/2006/relationships/hyperlink" Target="https://doi.org/10.1002/chp.47" TargetMode="External"/><Relationship Id="rId1" Type="http://schemas.openxmlformats.org/officeDocument/2006/relationships/slideLayout" Target="../slideLayouts/slideLayout10.xml"/><Relationship Id="rId6" Type="http://schemas.openxmlformats.org/officeDocument/2006/relationships/hyperlink" Target="http://app.ihi.org/lmsspa/#/6cb1c614-884b-43ef-9abd-d90849f183d4/c1164ba8-5af1-438b-8a1f-d409911a4948/lessonDetail/7486951a-e7e4-43b9-b110-c58acaae753f/page/2" TargetMode="External"/><Relationship Id="rId5" Type="http://schemas.openxmlformats.org/officeDocument/2006/relationships/hyperlink" Target="http://www.ihi.org/resources/Pages/ImprovementStories/AcrosstheChasmAim3HealthCareMustBePatientCentered.aspx" TargetMode="External"/><Relationship Id="rId4" Type="http://schemas.openxmlformats.org/officeDocument/2006/relationships/hyperlink" Target="https://doi.org/10.1542/peds.2010-2005"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hyperlink" Target="https://doi.org/10.1016/j.childyouth.2010.10.003" TargetMode="Externa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097/01.NAJ.0000733428.67589.5e" TargetMode="External"/><Relationship Id="rId2" Type="http://schemas.openxmlformats.org/officeDocument/2006/relationships/hyperlink" Target="https://doi.org/10.1016/j.pec.2011.08.010" TargetMode="Externa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177/2059700218769218" TargetMode="External"/><Relationship Id="rId2" Type="http://schemas.openxmlformats.org/officeDocument/2006/relationships/hyperlink" Target="https://doi.org/10.7759/cureus.755" TargetMode="Externa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A34DCC9-8CCE-2748-90AA-36F5054A2D49}"/>
              </a:ext>
            </a:extLst>
          </p:cNvPr>
          <p:cNvSpPr>
            <a:spLocks noGrp="1"/>
          </p:cNvSpPr>
          <p:nvPr>
            <p:ph type="subTitle" idx="1"/>
          </p:nvPr>
        </p:nvSpPr>
        <p:spPr/>
        <p:txBody>
          <a:bodyPr>
            <a:normAutofit fontScale="62500" lnSpcReduction="20000"/>
          </a:bodyPr>
          <a:lstStyle/>
          <a:p>
            <a:endParaRPr lang="en-US" sz="2400" dirty="0"/>
          </a:p>
          <a:p>
            <a:endParaRPr lang="en-US" sz="2400" dirty="0"/>
          </a:p>
          <a:p>
            <a:endParaRPr lang="en-US" sz="2400" dirty="0"/>
          </a:p>
          <a:p>
            <a:r>
              <a:rPr lang="en-US" sz="2400" dirty="0"/>
              <a:t>Melissa Callaway, RN, BSN, CPEN</a:t>
            </a:r>
          </a:p>
          <a:p>
            <a:r>
              <a:rPr lang="en-US" sz="2400" dirty="0"/>
              <a:t>Graduate College of Nursing</a:t>
            </a:r>
          </a:p>
        </p:txBody>
      </p:sp>
      <p:sp>
        <p:nvSpPr>
          <p:cNvPr id="3" name="Title 2">
            <a:extLst>
              <a:ext uri="{FF2B5EF4-FFF2-40B4-BE49-F238E27FC236}">
                <a16:creationId xmlns:a16="http://schemas.microsoft.com/office/drawing/2014/main" id="{EE3CA2CB-7068-3F4D-A37D-DB9E3B45D89D}"/>
              </a:ext>
            </a:extLst>
          </p:cNvPr>
          <p:cNvSpPr>
            <a:spLocks noGrp="1"/>
          </p:cNvSpPr>
          <p:nvPr>
            <p:ph type="ctrTitle"/>
          </p:nvPr>
        </p:nvSpPr>
        <p:spPr/>
        <p:txBody>
          <a:bodyPr>
            <a:noAutofit/>
          </a:bodyPr>
          <a:lstStyle/>
          <a:p>
            <a:br>
              <a:rPr lang="en-US" sz="3600" dirty="0"/>
            </a:br>
            <a:r>
              <a:rPr lang="en-US" sz="3600" dirty="0"/>
              <a:t>Educational Intervention on Pediatric Concussions for Providers</a:t>
            </a:r>
          </a:p>
        </p:txBody>
      </p:sp>
      <p:pic>
        <p:nvPicPr>
          <p:cNvPr id="4" name="Audio 3">
            <a:hlinkClick r:id="" action="ppaction://media"/>
            <a:extLst>
              <a:ext uri="{FF2B5EF4-FFF2-40B4-BE49-F238E27FC236}">
                <a16:creationId xmlns:a16="http://schemas.microsoft.com/office/drawing/2014/main" id="{7FC9CC78-B762-4793-A269-641B8438F7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4584700"/>
            <a:ext cx="406400" cy="406400"/>
          </a:xfrm>
          <a:prstGeom prst="rect">
            <a:avLst/>
          </a:prstGeom>
        </p:spPr>
      </p:pic>
    </p:spTree>
    <p:extLst>
      <p:ext uri="{BB962C8B-B14F-4D97-AF65-F5344CB8AC3E}">
        <p14:creationId xmlns:p14="http://schemas.microsoft.com/office/powerpoint/2010/main" val="429773562"/>
      </p:ext>
    </p:extLst>
  </p:cSld>
  <p:clrMapOvr>
    <a:masterClrMapping/>
  </p:clrMapOvr>
  <mc:AlternateContent xmlns:mc="http://schemas.openxmlformats.org/markup-compatibility/2006" xmlns:p14="http://schemas.microsoft.com/office/powerpoint/2010/main">
    <mc:Choice Requires="p14">
      <p:transition spd="slow" p14:dur="2000" advTm="954820"/>
    </mc:Choice>
    <mc:Fallback xmlns="">
      <p:transition spd="slow" advTm="954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4CC735-D1FC-BEEB-58FA-D0C391D18515}"/>
              </a:ext>
            </a:extLst>
          </p:cNvPr>
          <p:cNvSpPr>
            <a:spLocks noGrp="1"/>
          </p:cNvSpPr>
          <p:nvPr>
            <p:ph type="title"/>
          </p:nvPr>
        </p:nvSpPr>
        <p:spPr/>
        <p:txBody>
          <a:bodyPr/>
          <a:lstStyle/>
          <a:p>
            <a:r>
              <a:rPr lang="en-US" dirty="0"/>
              <a:t>Population and Problem</a:t>
            </a:r>
          </a:p>
        </p:txBody>
      </p:sp>
      <p:sp>
        <p:nvSpPr>
          <p:cNvPr id="6" name="Content Placeholder 5">
            <a:extLst>
              <a:ext uri="{FF2B5EF4-FFF2-40B4-BE49-F238E27FC236}">
                <a16:creationId xmlns:a16="http://schemas.microsoft.com/office/drawing/2014/main" id="{A9266EE4-09D6-2EA4-F02C-69155B15DA71}"/>
              </a:ext>
            </a:extLst>
          </p:cNvPr>
          <p:cNvSpPr>
            <a:spLocks noGrp="1"/>
          </p:cNvSpPr>
          <p:nvPr>
            <p:ph sz="half" idx="2"/>
          </p:nvPr>
        </p:nvSpPr>
        <p:spPr>
          <a:xfrm>
            <a:off x="490814" y="1344968"/>
            <a:ext cx="4021814" cy="3063403"/>
          </a:xfrm>
        </p:spPr>
        <p:txBody>
          <a:bodyPr/>
          <a:lstStyle/>
          <a:p>
            <a:r>
              <a:rPr lang="en-US" dirty="0"/>
              <a:t>3.8 million recreational and sports related concussions occur annually in children.</a:t>
            </a:r>
          </a:p>
          <a:p>
            <a:r>
              <a:rPr lang="en-US" dirty="0"/>
              <a:t>Estimated to cost 17 million dollars annually</a:t>
            </a:r>
          </a:p>
        </p:txBody>
      </p:sp>
      <p:sp>
        <p:nvSpPr>
          <p:cNvPr id="8" name="Content Placeholder 7">
            <a:extLst>
              <a:ext uri="{FF2B5EF4-FFF2-40B4-BE49-F238E27FC236}">
                <a16:creationId xmlns:a16="http://schemas.microsoft.com/office/drawing/2014/main" id="{1821D94A-24C4-0AB4-68CA-71A3D2A9B7AA}"/>
              </a:ext>
            </a:extLst>
          </p:cNvPr>
          <p:cNvSpPr>
            <a:spLocks noGrp="1"/>
          </p:cNvSpPr>
          <p:nvPr>
            <p:ph sz="quarter" idx="4"/>
          </p:nvPr>
        </p:nvSpPr>
        <p:spPr>
          <a:xfrm>
            <a:off x="4663409" y="1344968"/>
            <a:ext cx="4023394" cy="3063403"/>
          </a:xfrm>
        </p:spPr>
        <p:txBody>
          <a:bodyPr/>
          <a:lstStyle/>
          <a:p>
            <a:r>
              <a:rPr lang="en-US" dirty="0"/>
              <a:t>Studies have shown that children who are seen in a specialty clinic have an overall faster recovery of post-concussive symptoms.</a:t>
            </a:r>
          </a:p>
        </p:txBody>
      </p:sp>
      <p:sp>
        <p:nvSpPr>
          <p:cNvPr id="9" name="TextBox 8">
            <a:extLst>
              <a:ext uri="{FF2B5EF4-FFF2-40B4-BE49-F238E27FC236}">
                <a16:creationId xmlns:a16="http://schemas.microsoft.com/office/drawing/2014/main" id="{2C633982-40EE-40F2-88F4-BD08A6DBD503}"/>
              </a:ext>
            </a:extLst>
          </p:cNvPr>
          <p:cNvSpPr txBox="1"/>
          <p:nvPr/>
        </p:nvSpPr>
        <p:spPr>
          <a:xfrm>
            <a:off x="6934200" y="4039039"/>
            <a:ext cx="2468880" cy="369332"/>
          </a:xfrm>
          <a:prstGeom prst="rect">
            <a:avLst/>
          </a:prstGeom>
          <a:noFill/>
        </p:spPr>
        <p:txBody>
          <a:bodyPr wrap="square" rtlCol="0">
            <a:spAutoFit/>
          </a:bodyPr>
          <a:lstStyle/>
          <a:p>
            <a:r>
              <a:rPr lang="en-US" dirty="0"/>
              <a:t>(Halstead, 2016) </a:t>
            </a:r>
          </a:p>
        </p:txBody>
      </p:sp>
    </p:spTree>
    <p:extLst>
      <p:ext uri="{BB962C8B-B14F-4D97-AF65-F5344CB8AC3E}">
        <p14:creationId xmlns:p14="http://schemas.microsoft.com/office/powerpoint/2010/main" val="56082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BCBD6BB-D336-49C3-9F30-B79E8A37F023}"/>
              </a:ext>
            </a:extLst>
          </p:cNvPr>
          <p:cNvSpPr>
            <a:spLocks noGrp="1"/>
          </p:cNvSpPr>
          <p:nvPr>
            <p:ph type="ctrTitle"/>
          </p:nvPr>
        </p:nvSpPr>
        <p:spPr>
          <a:noFill/>
          <a:ln>
            <a:noFill/>
          </a:ln>
        </p:spPr>
        <p:style>
          <a:lnRef idx="0">
            <a:scrgbClr r="0" g="0" b="0"/>
          </a:lnRef>
          <a:fillRef idx="0">
            <a:scrgbClr r="0" g="0" b="0"/>
          </a:fillRef>
          <a:effectRef idx="0">
            <a:scrgbClr r="0" g="0" b="0"/>
          </a:effectRef>
          <a:fontRef idx="minor">
            <a:schemeClr val="accent6"/>
          </a:fontRef>
        </p:style>
        <p:txBody>
          <a:bodyPr/>
          <a:lstStyle/>
          <a:p>
            <a:pPr algn="l"/>
            <a:r>
              <a:rPr lang="en-US" dirty="0"/>
              <a:t>Significance of the problem</a:t>
            </a:r>
          </a:p>
        </p:txBody>
      </p:sp>
      <p:sp>
        <p:nvSpPr>
          <p:cNvPr id="11" name="Subtitle 10">
            <a:extLst>
              <a:ext uri="{FF2B5EF4-FFF2-40B4-BE49-F238E27FC236}">
                <a16:creationId xmlns:a16="http://schemas.microsoft.com/office/drawing/2014/main" id="{9BA28A01-AC53-492E-AEFF-492535CAE798}"/>
              </a:ext>
            </a:extLst>
          </p:cNvPr>
          <p:cNvSpPr>
            <a:spLocks noGrp="1"/>
          </p:cNvSpPr>
          <p:nvPr>
            <p:ph type="subTitle" idx="1"/>
          </p:nvPr>
        </p:nvSpPr>
        <p:spPr>
          <a:xfrm>
            <a:off x="1371600" y="2292936"/>
            <a:ext cx="6400800" cy="1314450"/>
          </a:xfrm>
        </p:spPr>
        <p:txBody>
          <a:bodyPr>
            <a:normAutofit fontScale="70000" lnSpcReduction="20000"/>
          </a:bodyPr>
          <a:lstStyle/>
          <a:p>
            <a:pPr marL="457200" indent="-457200" algn="l">
              <a:buClr>
                <a:srgbClr val="FD6D08"/>
              </a:buClr>
              <a:buFont typeface="Courier New" panose="02070309020205020404" pitchFamily="49" charset="0"/>
              <a:buChar char="o"/>
            </a:pPr>
            <a:r>
              <a:rPr lang="en-US" dirty="0">
                <a:solidFill>
                  <a:schemeClr val="tx1"/>
                </a:solidFill>
              </a:rPr>
              <a:t>Data exists</a:t>
            </a:r>
          </a:p>
          <a:p>
            <a:pPr marL="457200" indent="-457200" algn="l">
              <a:buClr>
                <a:srgbClr val="FD6D08"/>
              </a:buClr>
              <a:buFont typeface="Courier New" panose="02070309020205020404" pitchFamily="49" charset="0"/>
              <a:buChar char="o"/>
            </a:pPr>
            <a:r>
              <a:rPr lang="en-US" dirty="0">
                <a:solidFill>
                  <a:schemeClr val="tx1"/>
                </a:solidFill>
              </a:rPr>
              <a:t>Non-compliance with return to play guidelines</a:t>
            </a:r>
          </a:p>
          <a:p>
            <a:pPr marL="457200" indent="-457200" algn="l">
              <a:buClr>
                <a:srgbClr val="FD6D08"/>
              </a:buClr>
              <a:buFont typeface="Courier New" panose="02070309020205020404" pitchFamily="49" charset="0"/>
              <a:buChar char="o"/>
            </a:pPr>
            <a:r>
              <a:rPr lang="en-US" dirty="0">
                <a:solidFill>
                  <a:schemeClr val="tx1"/>
                </a:solidFill>
              </a:rPr>
              <a:t>Underdiagnosis and underreported</a:t>
            </a:r>
          </a:p>
        </p:txBody>
      </p:sp>
      <p:sp>
        <p:nvSpPr>
          <p:cNvPr id="13" name="TextBox 12">
            <a:extLst>
              <a:ext uri="{FF2B5EF4-FFF2-40B4-BE49-F238E27FC236}">
                <a16:creationId xmlns:a16="http://schemas.microsoft.com/office/drawing/2014/main" id="{A49D92F4-A3B9-463C-B476-A4FC04E665E7}"/>
              </a:ext>
            </a:extLst>
          </p:cNvPr>
          <p:cNvSpPr txBox="1"/>
          <p:nvPr/>
        </p:nvSpPr>
        <p:spPr>
          <a:xfrm>
            <a:off x="5786652" y="3903260"/>
            <a:ext cx="2511188"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(Halstead et al., 2010, 2016)</a:t>
            </a:r>
          </a:p>
        </p:txBody>
      </p:sp>
    </p:spTree>
    <p:extLst>
      <p:ext uri="{BB962C8B-B14F-4D97-AF65-F5344CB8AC3E}">
        <p14:creationId xmlns:p14="http://schemas.microsoft.com/office/powerpoint/2010/main" val="1135620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96A13-BC35-494E-A110-CD7751E00B72}"/>
              </a:ext>
            </a:extLst>
          </p:cNvPr>
          <p:cNvSpPr>
            <a:spLocks noGrp="1"/>
          </p:cNvSpPr>
          <p:nvPr>
            <p:ph type="title"/>
          </p:nvPr>
        </p:nvSpPr>
        <p:spPr>
          <a:xfrm>
            <a:off x="457200" y="205979"/>
            <a:ext cx="8229600" cy="857250"/>
          </a:xfrm>
        </p:spPr>
        <p:txBody>
          <a:bodyPr anchor="ctr">
            <a:normAutofit/>
          </a:bodyPr>
          <a:lstStyle/>
          <a:p>
            <a:r>
              <a:rPr lang="en-US" dirty="0"/>
              <a:t>Purpose of Project</a:t>
            </a:r>
          </a:p>
        </p:txBody>
      </p:sp>
      <p:graphicFrame>
        <p:nvGraphicFramePr>
          <p:cNvPr id="4" name="Diagram 3">
            <a:extLst>
              <a:ext uri="{FF2B5EF4-FFF2-40B4-BE49-F238E27FC236}">
                <a16:creationId xmlns:a16="http://schemas.microsoft.com/office/drawing/2014/main" id="{6B0F1928-9AEF-45AB-B6E0-9BE449FE78F1}"/>
              </a:ext>
            </a:extLst>
          </p:cNvPr>
          <p:cNvGraphicFramePr/>
          <p:nvPr>
            <p:extLst>
              <p:ext uri="{D42A27DB-BD31-4B8C-83A1-F6EECF244321}">
                <p14:modId xmlns:p14="http://schemas.microsoft.com/office/powerpoint/2010/main" val="760918457"/>
              </p:ext>
            </p:extLst>
          </p:nvPr>
        </p:nvGraphicFramePr>
        <p:xfrm>
          <a:off x="457200" y="1200151"/>
          <a:ext cx="82296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384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147EF6-DBE5-A54B-9786-780EB0AB11AE}"/>
              </a:ext>
            </a:extLst>
          </p:cNvPr>
          <p:cNvSpPr>
            <a:spLocks noGrp="1"/>
          </p:cNvSpPr>
          <p:nvPr>
            <p:ph type="title"/>
          </p:nvPr>
        </p:nvSpPr>
        <p:spPr>
          <a:xfrm>
            <a:off x="457200" y="205979"/>
            <a:ext cx="8229600" cy="857250"/>
          </a:xfrm>
        </p:spPr>
        <p:txBody>
          <a:bodyPr anchor="ctr">
            <a:normAutofit/>
          </a:bodyPr>
          <a:lstStyle/>
          <a:p>
            <a:r>
              <a:rPr lang="en-US" dirty="0"/>
              <a:t>Theoretical Framework</a:t>
            </a:r>
          </a:p>
        </p:txBody>
      </p:sp>
      <p:pic>
        <p:nvPicPr>
          <p:cNvPr id="6" name="Picture 5" descr="Graphical user interface, application, Word&#10;&#10;Description automatically generated">
            <a:extLst>
              <a:ext uri="{FF2B5EF4-FFF2-40B4-BE49-F238E27FC236}">
                <a16:creationId xmlns:a16="http://schemas.microsoft.com/office/drawing/2014/main" id="{0D23C7F4-3ECC-4C0C-8580-00E37FB146C4}"/>
              </a:ext>
            </a:extLst>
          </p:cNvPr>
          <p:cNvPicPr>
            <a:picLocks noChangeAspect="1"/>
          </p:cNvPicPr>
          <p:nvPr/>
        </p:nvPicPr>
        <p:blipFill rotWithShape="1">
          <a:blip r:embed="rId3"/>
          <a:srcRect l="18875" t="25629" r="64487" b="21321"/>
          <a:stretch/>
        </p:blipFill>
        <p:spPr bwMode="auto">
          <a:xfrm>
            <a:off x="101032" y="1134445"/>
            <a:ext cx="6802688" cy="3803076"/>
          </a:xfrm>
          <a:prstGeom prst="rect">
            <a:avLst/>
          </a:prstGeom>
          <a:noFill/>
          <a:ln>
            <a:noFill/>
          </a:ln>
          <a:extLst>
            <a:ext uri="{53640926-AAD7-44D8-BBD7-CCE9431645EC}">
              <a14:shadowObscured xmlns:a14="http://schemas.microsoft.com/office/drawing/2010/main"/>
            </a:ext>
          </a:extLst>
        </p:spPr>
      </p:pic>
      <p:sp>
        <p:nvSpPr>
          <p:cNvPr id="5" name="Content Placeholder 4">
            <a:extLst>
              <a:ext uri="{FF2B5EF4-FFF2-40B4-BE49-F238E27FC236}">
                <a16:creationId xmlns:a16="http://schemas.microsoft.com/office/drawing/2014/main" id="{FEB36BEE-B621-C04C-9019-BC90F6559170}"/>
              </a:ext>
            </a:extLst>
          </p:cNvPr>
          <p:cNvSpPr>
            <a:spLocks noGrp="1"/>
          </p:cNvSpPr>
          <p:nvPr>
            <p:ph sz="half" idx="2"/>
          </p:nvPr>
        </p:nvSpPr>
        <p:spPr>
          <a:xfrm>
            <a:off x="4648200" y="1200151"/>
            <a:ext cx="4038600" cy="3394472"/>
          </a:xfrm>
        </p:spPr>
        <p:txBody>
          <a:bodyPr>
            <a:normAutofit/>
          </a:bodyPr>
          <a:lstStyle/>
          <a:p>
            <a:pPr marL="0" indent="0" algn="r">
              <a:buNone/>
            </a:pPr>
            <a:endParaRPr lang="en-US" sz="1200" dirty="0">
              <a:effectLst/>
            </a:endParaRPr>
          </a:p>
          <a:p>
            <a:pPr marL="0" indent="0" algn="r">
              <a:buNone/>
            </a:pPr>
            <a:endParaRPr lang="en-US" sz="1200" dirty="0"/>
          </a:p>
          <a:p>
            <a:pPr marL="0" indent="0" algn="r">
              <a:buNone/>
            </a:pPr>
            <a:endParaRPr lang="en-US" sz="1200" dirty="0">
              <a:effectLst/>
            </a:endParaRPr>
          </a:p>
          <a:p>
            <a:pPr marL="0" indent="0" algn="r">
              <a:buNone/>
            </a:pPr>
            <a:endParaRPr lang="en-US" sz="1200" dirty="0"/>
          </a:p>
          <a:p>
            <a:pPr marL="0" indent="0" algn="r">
              <a:buNone/>
            </a:pPr>
            <a:endParaRPr lang="en-US" sz="1200" dirty="0">
              <a:effectLst/>
            </a:endParaRPr>
          </a:p>
          <a:p>
            <a:pPr marL="0" indent="0" algn="r">
              <a:buNone/>
            </a:pPr>
            <a:endParaRPr lang="en-US" sz="1200" dirty="0"/>
          </a:p>
          <a:p>
            <a:pPr marL="0" indent="0" algn="r">
              <a:buNone/>
            </a:pPr>
            <a:endParaRPr lang="en-US" sz="1200" dirty="0">
              <a:effectLst/>
            </a:endParaRPr>
          </a:p>
          <a:p>
            <a:pPr marL="0" indent="0" algn="r">
              <a:buNone/>
            </a:pPr>
            <a:endParaRPr lang="en-US" sz="1200" dirty="0"/>
          </a:p>
          <a:p>
            <a:pPr marL="0" indent="0" algn="r">
              <a:buNone/>
            </a:pPr>
            <a:endParaRPr lang="en-US" sz="1200" dirty="0">
              <a:effectLst/>
            </a:endParaRPr>
          </a:p>
          <a:p>
            <a:pPr marL="0" indent="0" algn="r">
              <a:buNone/>
            </a:pPr>
            <a:endParaRPr lang="en-US" sz="1200" dirty="0"/>
          </a:p>
          <a:p>
            <a:pPr marL="0" indent="0" algn="r">
              <a:buNone/>
            </a:pPr>
            <a:endParaRPr lang="en-US" sz="1200" dirty="0">
              <a:effectLst/>
            </a:endParaRPr>
          </a:p>
          <a:p>
            <a:pPr marL="0" indent="0" algn="r">
              <a:buNone/>
            </a:pPr>
            <a:endParaRPr lang="en-US" sz="1200" dirty="0"/>
          </a:p>
          <a:p>
            <a:pPr marL="0" indent="0" algn="r">
              <a:buNone/>
            </a:pPr>
            <a:endParaRPr lang="en-US" sz="1200" dirty="0">
              <a:effectLst/>
            </a:endParaRPr>
          </a:p>
          <a:p>
            <a:pPr marL="0" indent="0" algn="r">
              <a:buNone/>
            </a:pPr>
            <a:endParaRPr lang="en-US" sz="1200" dirty="0"/>
          </a:p>
          <a:p>
            <a:pPr marL="0" indent="0" algn="r">
              <a:buNone/>
            </a:pPr>
            <a:r>
              <a:rPr lang="en-US" sz="1200" dirty="0">
                <a:effectLst/>
              </a:rPr>
              <a:t>(Graham, et al., 2006). </a:t>
            </a:r>
            <a:endParaRPr lang="en-US" sz="1200" dirty="0"/>
          </a:p>
        </p:txBody>
      </p:sp>
    </p:spTree>
    <p:extLst>
      <p:ext uri="{BB962C8B-B14F-4D97-AF65-F5344CB8AC3E}">
        <p14:creationId xmlns:p14="http://schemas.microsoft.com/office/powerpoint/2010/main" val="3059862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BFC0-4992-E442-9FDA-F0724401014D}"/>
              </a:ext>
            </a:extLst>
          </p:cNvPr>
          <p:cNvSpPr>
            <a:spLocks noGrp="1"/>
          </p:cNvSpPr>
          <p:nvPr>
            <p:ph type="title"/>
          </p:nvPr>
        </p:nvSpPr>
        <p:spPr>
          <a:xfrm>
            <a:off x="457200" y="205979"/>
            <a:ext cx="8229600" cy="857250"/>
          </a:xfrm>
        </p:spPr>
        <p:txBody>
          <a:bodyPr anchor="ctr">
            <a:normAutofit/>
          </a:bodyPr>
          <a:lstStyle/>
          <a:p>
            <a:r>
              <a:rPr lang="en-US" dirty="0"/>
              <a:t>PICO Question</a:t>
            </a:r>
          </a:p>
        </p:txBody>
      </p:sp>
      <p:sp>
        <p:nvSpPr>
          <p:cNvPr id="3" name="Content Placeholder 2">
            <a:extLst>
              <a:ext uri="{FF2B5EF4-FFF2-40B4-BE49-F238E27FC236}">
                <a16:creationId xmlns:a16="http://schemas.microsoft.com/office/drawing/2014/main" id="{0FC651B8-80F9-F546-B72C-1DBB914D163C}"/>
              </a:ext>
            </a:extLst>
          </p:cNvPr>
          <p:cNvSpPr>
            <a:spLocks noGrp="1"/>
          </p:cNvSpPr>
          <p:nvPr>
            <p:ph idx="1"/>
          </p:nvPr>
        </p:nvSpPr>
        <p:spPr>
          <a:xfrm>
            <a:off x="457200" y="1200151"/>
            <a:ext cx="8229600" cy="3394472"/>
          </a:xfrm>
        </p:spPr>
        <p:txBody>
          <a:bodyPr>
            <a:normAutofit/>
          </a:bodyPr>
          <a:lstStyle/>
          <a:p>
            <a:pPr marL="0" indent="0">
              <a:buNone/>
            </a:pPr>
            <a:r>
              <a:rPr lang="en-US" dirty="0">
                <a:effectLst/>
              </a:rPr>
              <a:t>In providers who care for children experiencing a concussion, how does an educational program on post-concussion care, as compared to no intervention, affect providers' knowledge?</a:t>
            </a:r>
          </a:p>
          <a:p>
            <a:pPr marL="0" indent="0">
              <a:buNone/>
            </a:pPr>
            <a:endParaRPr lang="en-US" dirty="0"/>
          </a:p>
        </p:txBody>
      </p:sp>
    </p:spTree>
    <p:extLst>
      <p:ext uri="{BB962C8B-B14F-4D97-AF65-F5344CB8AC3E}">
        <p14:creationId xmlns:p14="http://schemas.microsoft.com/office/powerpoint/2010/main" val="1954327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9D931-2200-C145-97AA-1D7298E07EA6}"/>
              </a:ext>
            </a:extLst>
          </p:cNvPr>
          <p:cNvSpPr>
            <a:spLocks noGrp="1"/>
          </p:cNvSpPr>
          <p:nvPr>
            <p:ph type="title"/>
          </p:nvPr>
        </p:nvSpPr>
        <p:spPr>
          <a:xfrm>
            <a:off x="457200" y="205979"/>
            <a:ext cx="8229600" cy="857250"/>
          </a:xfrm>
        </p:spPr>
        <p:txBody>
          <a:bodyPr anchor="ctr">
            <a:normAutofit/>
          </a:bodyPr>
          <a:lstStyle/>
          <a:p>
            <a:r>
              <a:rPr lang="en-US" dirty="0"/>
              <a:t>Supportive Evidence</a:t>
            </a:r>
          </a:p>
        </p:txBody>
      </p:sp>
      <p:graphicFrame>
        <p:nvGraphicFramePr>
          <p:cNvPr id="5" name="Content Placeholder 2">
            <a:extLst>
              <a:ext uri="{FF2B5EF4-FFF2-40B4-BE49-F238E27FC236}">
                <a16:creationId xmlns:a16="http://schemas.microsoft.com/office/drawing/2014/main" id="{DEE07831-BC3D-4AAE-FB8F-74F3ADF23BB7}"/>
              </a:ext>
            </a:extLst>
          </p:cNvPr>
          <p:cNvGraphicFramePr>
            <a:graphicFrameLocks noGrp="1"/>
          </p:cNvGraphicFramePr>
          <p:nvPr>
            <p:ph idx="1"/>
            <p:extLst>
              <p:ext uri="{D42A27DB-BD31-4B8C-83A1-F6EECF244321}">
                <p14:modId xmlns:p14="http://schemas.microsoft.com/office/powerpoint/2010/main" val="3911401867"/>
              </p:ext>
            </p:extLst>
          </p:nvPr>
        </p:nvGraphicFramePr>
        <p:xfrm>
          <a:off x="457200" y="1200151"/>
          <a:ext cx="82296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78359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3862BB65-E1AD-4A2F-8B2A-D14385C1E3CF}"/>
              </a:ext>
            </a:extLst>
          </p:cNvPr>
          <p:cNvPicPr>
            <a:picLocks noGrp="1" noChangeAspect="1"/>
          </p:cNvPicPr>
          <p:nvPr>
            <p:ph type="pic" idx="1"/>
          </p:nvPr>
        </p:nvPicPr>
        <p:blipFill rotWithShape="1">
          <a:blip r:embed="rId3"/>
          <a:srcRect l="27015" t="24411" r="29851" b="24378"/>
          <a:stretch/>
        </p:blipFill>
        <p:spPr>
          <a:xfrm>
            <a:off x="1009934" y="493774"/>
            <a:ext cx="6741994" cy="3861009"/>
          </a:xfrm>
        </p:spPr>
      </p:pic>
      <p:sp>
        <p:nvSpPr>
          <p:cNvPr id="14" name="TextBox 13">
            <a:extLst>
              <a:ext uri="{FF2B5EF4-FFF2-40B4-BE49-F238E27FC236}">
                <a16:creationId xmlns:a16="http://schemas.microsoft.com/office/drawing/2014/main" id="{B0C9DB5E-55D3-4F3F-9E0C-CB13D24B5D59}"/>
              </a:ext>
            </a:extLst>
          </p:cNvPr>
          <p:cNvSpPr txBox="1"/>
          <p:nvPr/>
        </p:nvSpPr>
        <p:spPr>
          <a:xfrm>
            <a:off x="6346210" y="3992643"/>
            <a:ext cx="2634018" cy="404406"/>
          </a:xfrm>
          <a:prstGeom prst="rect">
            <a:avLst/>
          </a:prstGeom>
          <a:noFill/>
        </p:spPr>
        <p:txBody>
          <a:bodyPr wrap="square" rtlCol="0">
            <a:spAutoFit/>
          </a:bodyPr>
          <a:lstStyle/>
          <a:p>
            <a:pPr marL="0" marR="0">
              <a:lnSpc>
                <a:spcPct val="200000"/>
              </a:lnSpc>
              <a:spcBef>
                <a:spcPts val="0"/>
              </a:spcBef>
              <a:spcAft>
                <a:spcPts val="0"/>
              </a:spcAft>
            </a:pPr>
            <a:r>
              <a:rPr lang="de-DE" sz="1200" dirty="0">
                <a:effectLst/>
                <a:latin typeface="Arial" panose="020B0604020202020204" pitchFamily="34" charset="0"/>
                <a:ea typeface="Calibri" panose="020F0502020204030204" pitchFamily="34" charset="0"/>
                <a:cs typeface="Arial" panose="020B0604020202020204" pitchFamily="34" charset="0"/>
              </a:rPr>
              <a:t> (Adapted from: Moher et al., 2009)</a:t>
            </a:r>
            <a:r>
              <a:rPr lang="en-GB" sz="1200" dirty="0">
                <a:effectLst/>
                <a:latin typeface="Arial" panose="020B0604020202020204" pitchFamily="34" charset="0"/>
                <a:ea typeface="Calibri" panose="020F0502020204030204" pitchFamily="34" charset="0"/>
                <a:cs typeface="Arial" panose="020B0604020202020204" pitchFamily="34" charset="0"/>
              </a:rPr>
              <a:t>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03094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3B80C705-4298-4C4F-9F95-CAF5418948D4}"/>
              </a:ext>
            </a:extLst>
          </p:cNvPr>
          <p:cNvPicPr>
            <a:picLocks noGrp="1" noChangeAspect="1"/>
          </p:cNvPicPr>
          <p:nvPr>
            <p:ph type="pic" idx="1"/>
          </p:nvPr>
        </p:nvPicPr>
        <p:blipFill rotWithShape="1">
          <a:blip r:embed="rId3"/>
          <a:srcRect l="24329" t="32297" r="24029" b="30481"/>
          <a:stretch/>
        </p:blipFill>
        <p:spPr>
          <a:xfrm>
            <a:off x="600501" y="1378423"/>
            <a:ext cx="7513093" cy="2871787"/>
          </a:xfrm>
        </p:spPr>
      </p:pic>
      <p:sp>
        <p:nvSpPr>
          <p:cNvPr id="6" name="TextBox 5">
            <a:extLst>
              <a:ext uri="{FF2B5EF4-FFF2-40B4-BE49-F238E27FC236}">
                <a16:creationId xmlns:a16="http://schemas.microsoft.com/office/drawing/2014/main" id="{916CAE4A-768A-4229-B07B-D466BA5DB18F}"/>
              </a:ext>
            </a:extLst>
          </p:cNvPr>
          <p:cNvSpPr txBox="1"/>
          <p:nvPr/>
        </p:nvSpPr>
        <p:spPr>
          <a:xfrm>
            <a:off x="832513" y="627797"/>
            <a:ext cx="6837529" cy="461665"/>
          </a:xfrm>
          <a:prstGeom prst="rect">
            <a:avLst/>
          </a:prstGeom>
          <a:noFill/>
        </p:spPr>
        <p:txBody>
          <a:bodyPr wrap="square" rtlCol="0">
            <a:spAutoFit/>
          </a:bodyPr>
          <a:lstStyle/>
          <a:p>
            <a:r>
              <a:rPr lang="en-US" sz="2400" b="1" dirty="0">
                <a:solidFill>
                  <a:srgbClr val="FD6D08"/>
                </a:solidFill>
                <a:latin typeface="Arial" panose="020B0604020202020204" pitchFamily="34" charset="0"/>
                <a:cs typeface="Arial" panose="020B0604020202020204" pitchFamily="34" charset="0"/>
              </a:rPr>
              <a:t>Synthesis Table- Interventions and Outcomes</a:t>
            </a:r>
          </a:p>
        </p:txBody>
      </p:sp>
    </p:spTree>
    <p:extLst>
      <p:ext uri="{BB962C8B-B14F-4D97-AF65-F5344CB8AC3E}">
        <p14:creationId xmlns:p14="http://schemas.microsoft.com/office/powerpoint/2010/main" val="1681268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B55BA-FBAE-FF4E-80CF-CAB2C01BFD19}"/>
              </a:ext>
            </a:extLst>
          </p:cNvPr>
          <p:cNvSpPr>
            <a:spLocks noGrp="1"/>
          </p:cNvSpPr>
          <p:nvPr>
            <p:ph type="title"/>
          </p:nvPr>
        </p:nvSpPr>
        <p:spPr>
          <a:xfrm>
            <a:off x="457200" y="205979"/>
            <a:ext cx="8229600" cy="857250"/>
          </a:xfrm>
        </p:spPr>
        <p:txBody>
          <a:bodyPr anchor="ctr">
            <a:normAutofit/>
          </a:bodyPr>
          <a:lstStyle/>
          <a:p>
            <a:r>
              <a:rPr lang="en-US" dirty="0"/>
              <a:t>Patient and Family Preferences</a:t>
            </a:r>
          </a:p>
        </p:txBody>
      </p:sp>
      <p:pic>
        <p:nvPicPr>
          <p:cNvPr id="5" name="Content Placeholder 4" descr="Father playing with child">
            <a:extLst>
              <a:ext uri="{FF2B5EF4-FFF2-40B4-BE49-F238E27FC236}">
                <a16:creationId xmlns:a16="http://schemas.microsoft.com/office/drawing/2014/main" id="{56843EC3-D111-4E3C-BF31-07681058CE70}"/>
              </a:ext>
            </a:extLst>
          </p:cNvPr>
          <p:cNvPicPr>
            <a:picLocks noGrp="1" noChangeAspect="1"/>
          </p:cNvPicPr>
          <p:nvPr>
            <p:ph idx="1"/>
          </p:nvPr>
        </p:nvPicPr>
        <p:blipFill rotWithShape="1">
          <a:blip r:embed="rId3"/>
          <a:srcRect t="28896" b="9310"/>
          <a:stretch/>
        </p:blipFill>
        <p:spPr>
          <a:xfrm>
            <a:off x="457200" y="1200151"/>
            <a:ext cx="8229600" cy="3394472"/>
          </a:xfrm>
          <a:noFill/>
        </p:spPr>
      </p:pic>
    </p:spTree>
    <p:extLst>
      <p:ext uri="{BB962C8B-B14F-4D97-AF65-F5344CB8AC3E}">
        <p14:creationId xmlns:p14="http://schemas.microsoft.com/office/powerpoint/2010/main" val="3838011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34C90-98FE-9B43-8ADB-9FB9516D6ABA}"/>
              </a:ext>
            </a:extLst>
          </p:cNvPr>
          <p:cNvSpPr>
            <a:spLocks noGrp="1"/>
          </p:cNvSpPr>
          <p:nvPr>
            <p:ph type="title"/>
          </p:nvPr>
        </p:nvSpPr>
        <p:spPr>
          <a:xfrm>
            <a:off x="457200" y="205979"/>
            <a:ext cx="8229600" cy="857250"/>
          </a:xfrm>
        </p:spPr>
        <p:txBody>
          <a:bodyPr anchor="ctr">
            <a:normAutofit/>
          </a:bodyPr>
          <a:lstStyle/>
          <a:p>
            <a:pPr>
              <a:lnSpc>
                <a:spcPct val="90000"/>
              </a:lnSpc>
            </a:pPr>
            <a:r>
              <a:rPr lang="en-US" sz="2500"/>
              <a:t>Recommendation for Practice Based on Evidence </a:t>
            </a:r>
          </a:p>
        </p:txBody>
      </p:sp>
      <p:graphicFrame>
        <p:nvGraphicFramePr>
          <p:cNvPr id="25" name="Content Placeholder 2">
            <a:extLst>
              <a:ext uri="{FF2B5EF4-FFF2-40B4-BE49-F238E27FC236}">
                <a16:creationId xmlns:a16="http://schemas.microsoft.com/office/drawing/2014/main" id="{D18EDB11-1088-F5F7-32D3-8331952E4181}"/>
              </a:ext>
            </a:extLst>
          </p:cNvPr>
          <p:cNvGraphicFramePr>
            <a:graphicFrameLocks noGrp="1"/>
          </p:cNvGraphicFramePr>
          <p:nvPr>
            <p:ph idx="1"/>
            <p:extLst>
              <p:ext uri="{D42A27DB-BD31-4B8C-83A1-F6EECF244321}">
                <p14:modId xmlns:p14="http://schemas.microsoft.com/office/powerpoint/2010/main" val="1984078020"/>
              </p:ext>
            </p:extLst>
          </p:nvPr>
        </p:nvGraphicFramePr>
        <p:xfrm>
          <a:off x="457200" y="1200151"/>
          <a:ext cx="82296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9204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5D1B8-87C4-A74F-A368-F4FD12BA46CF}"/>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607C69E1-27EB-0B4F-AF0C-26AAFDC3B8DA}"/>
              </a:ext>
            </a:extLst>
          </p:cNvPr>
          <p:cNvSpPr>
            <a:spLocks noGrp="1"/>
          </p:cNvSpPr>
          <p:nvPr>
            <p:ph idx="1"/>
          </p:nvPr>
        </p:nvSpPr>
        <p:spPr/>
        <p:txBody>
          <a:bodyPr>
            <a:normAutofit/>
          </a:bodyPr>
          <a:lstStyle/>
          <a:p>
            <a:r>
              <a:rPr lang="en-US" dirty="0"/>
              <a:t>Setting </a:t>
            </a:r>
          </a:p>
          <a:p>
            <a:r>
              <a:rPr lang="en-US" dirty="0"/>
              <a:t>Barriers and facilitators</a:t>
            </a:r>
          </a:p>
          <a:p>
            <a:r>
              <a:rPr lang="en-US" dirty="0"/>
              <a:t>Stakeholders</a:t>
            </a:r>
          </a:p>
          <a:p>
            <a:r>
              <a:rPr lang="en-US" dirty="0"/>
              <a:t>Tools </a:t>
            </a:r>
          </a:p>
          <a:p>
            <a:r>
              <a:rPr lang="en-US" dirty="0"/>
              <a:t>Intervention Implementation</a:t>
            </a:r>
          </a:p>
        </p:txBody>
      </p:sp>
    </p:spTree>
    <p:extLst>
      <p:ext uri="{BB962C8B-B14F-4D97-AF65-F5344CB8AC3E}">
        <p14:creationId xmlns:p14="http://schemas.microsoft.com/office/powerpoint/2010/main" val="1688761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521BF-73E0-F24C-BED9-2E0BA6C0A798}"/>
              </a:ext>
            </a:extLst>
          </p:cNvPr>
          <p:cNvSpPr>
            <a:spLocks noGrp="1"/>
          </p:cNvSpPr>
          <p:nvPr>
            <p:ph type="title"/>
          </p:nvPr>
        </p:nvSpPr>
        <p:spPr/>
        <p:txBody>
          <a:bodyPr/>
          <a:lstStyle/>
          <a:p>
            <a:r>
              <a:rPr lang="en-US" dirty="0"/>
              <a:t>Outcome measures</a:t>
            </a:r>
          </a:p>
        </p:txBody>
      </p:sp>
      <p:sp>
        <p:nvSpPr>
          <p:cNvPr id="3" name="Content Placeholder 2">
            <a:extLst>
              <a:ext uri="{FF2B5EF4-FFF2-40B4-BE49-F238E27FC236}">
                <a16:creationId xmlns:a16="http://schemas.microsoft.com/office/drawing/2014/main" id="{8473488B-D2F5-D943-97B4-2F3BA25E8434}"/>
              </a:ext>
            </a:extLst>
          </p:cNvPr>
          <p:cNvSpPr>
            <a:spLocks noGrp="1"/>
          </p:cNvSpPr>
          <p:nvPr>
            <p:ph idx="1"/>
          </p:nvPr>
        </p:nvSpPr>
        <p:spPr/>
        <p:txBody>
          <a:bodyPr/>
          <a:lstStyle/>
          <a:p>
            <a:r>
              <a:rPr lang="en-US" dirty="0"/>
              <a:t>Specific Outcomes measured</a:t>
            </a:r>
          </a:p>
          <a:p>
            <a:r>
              <a:rPr lang="en-US" dirty="0"/>
              <a:t>Difference made in improving health, costs patient, family or community outcomes</a:t>
            </a:r>
          </a:p>
          <a:p>
            <a:r>
              <a:rPr lang="en-US" dirty="0"/>
              <a:t>Data Collection and Security- collection procedure</a:t>
            </a:r>
          </a:p>
        </p:txBody>
      </p:sp>
    </p:spTree>
    <p:extLst>
      <p:ext uri="{BB962C8B-B14F-4D97-AF65-F5344CB8AC3E}">
        <p14:creationId xmlns:p14="http://schemas.microsoft.com/office/powerpoint/2010/main" val="4155338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00E6-A066-8F47-922D-EF2B69896D4D}"/>
              </a:ext>
            </a:extLst>
          </p:cNvPr>
          <p:cNvSpPr>
            <a:spLocks noGrp="1"/>
          </p:cNvSpPr>
          <p:nvPr>
            <p:ph type="title"/>
          </p:nvPr>
        </p:nvSpPr>
        <p:spPr/>
        <p:txBody>
          <a:bodyPr/>
          <a:lstStyle/>
          <a:p>
            <a:r>
              <a:rPr lang="en-US" dirty="0"/>
              <a:t>Analysis of data	</a:t>
            </a:r>
          </a:p>
        </p:txBody>
      </p:sp>
      <p:sp>
        <p:nvSpPr>
          <p:cNvPr id="3" name="Content Placeholder 2">
            <a:extLst>
              <a:ext uri="{FF2B5EF4-FFF2-40B4-BE49-F238E27FC236}">
                <a16:creationId xmlns:a16="http://schemas.microsoft.com/office/drawing/2014/main" id="{24F52233-CBC2-654B-B4A7-2238DE47663E}"/>
              </a:ext>
            </a:extLst>
          </p:cNvPr>
          <p:cNvSpPr>
            <a:spLocks noGrp="1"/>
          </p:cNvSpPr>
          <p:nvPr>
            <p:ph idx="1"/>
          </p:nvPr>
        </p:nvSpPr>
        <p:spPr/>
        <p:txBody>
          <a:bodyPr/>
          <a:lstStyle/>
          <a:p>
            <a:r>
              <a:rPr lang="en-US" dirty="0"/>
              <a:t>Statistical tests </a:t>
            </a:r>
          </a:p>
          <a:p>
            <a:r>
              <a:rPr lang="en-US" dirty="0"/>
              <a:t>Statistical platform</a:t>
            </a:r>
          </a:p>
          <a:p>
            <a:endParaRPr lang="en-US" dirty="0"/>
          </a:p>
        </p:txBody>
      </p:sp>
    </p:spTree>
    <p:extLst>
      <p:ext uri="{BB962C8B-B14F-4D97-AF65-F5344CB8AC3E}">
        <p14:creationId xmlns:p14="http://schemas.microsoft.com/office/powerpoint/2010/main" val="2207056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6383-54A8-CE42-8FFF-33DE3F1283D7}"/>
              </a:ext>
            </a:extLst>
          </p:cNvPr>
          <p:cNvSpPr>
            <a:spLocks noGrp="1"/>
          </p:cNvSpPr>
          <p:nvPr>
            <p:ph type="title"/>
          </p:nvPr>
        </p:nvSpPr>
        <p:spPr/>
        <p:txBody>
          <a:bodyPr/>
          <a:lstStyle/>
          <a:p>
            <a:r>
              <a:rPr lang="en-US" dirty="0"/>
              <a:t>Significance and Implications</a:t>
            </a:r>
          </a:p>
        </p:txBody>
      </p:sp>
      <p:sp>
        <p:nvSpPr>
          <p:cNvPr id="3" name="Content Placeholder 2">
            <a:extLst>
              <a:ext uri="{FF2B5EF4-FFF2-40B4-BE49-F238E27FC236}">
                <a16:creationId xmlns:a16="http://schemas.microsoft.com/office/drawing/2014/main" id="{5C7C931F-B269-3147-AE9E-51CEAA3BFC68}"/>
              </a:ext>
            </a:extLst>
          </p:cNvPr>
          <p:cNvSpPr>
            <a:spLocks noGrp="1"/>
          </p:cNvSpPr>
          <p:nvPr>
            <p:ph idx="1"/>
          </p:nvPr>
        </p:nvSpPr>
        <p:spPr/>
        <p:txBody>
          <a:bodyPr/>
          <a:lstStyle/>
          <a:p>
            <a:r>
              <a:rPr lang="en-US" dirty="0"/>
              <a:t>Benefit to providers, patients, families and community</a:t>
            </a:r>
          </a:p>
          <a:p>
            <a:r>
              <a:rPr lang="en-US" dirty="0"/>
              <a:t>Cost effectiveness</a:t>
            </a:r>
          </a:p>
          <a:p>
            <a:r>
              <a:rPr lang="en-US" dirty="0"/>
              <a:t>Plan for sustainability</a:t>
            </a:r>
          </a:p>
          <a:p>
            <a:endParaRPr lang="en-US" dirty="0"/>
          </a:p>
        </p:txBody>
      </p:sp>
    </p:spTree>
    <p:extLst>
      <p:ext uri="{BB962C8B-B14F-4D97-AF65-F5344CB8AC3E}">
        <p14:creationId xmlns:p14="http://schemas.microsoft.com/office/powerpoint/2010/main" val="2765607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BAE95E-3FFE-88F5-5F63-BC9E845FD531}"/>
              </a:ext>
            </a:extLst>
          </p:cNvPr>
          <p:cNvSpPr>
            <a:spLocks noGrp="1"/>
          </p:cNvSpPr>
          <p:nvPr>
            <p:ph type="title"/>
          </p:nvPr>
        </p:nvSpPr>
        <p:spPr/>
        <p:txBody>
          <a:bodyPr/>
          <a:lstStyle/>
          <a:p>
            <a:r>
              <a:rPr lang="en-US" dirty="0"/>
              <a:t>Findings</a:t>
            </a:r>
          </a:p>
        </p:txBody>
      </p:sp>
      <p:sp>
        <p:nvSpPr>
          <p:cNvPr id="7" name="Content Placeholder 6">
            <a:extLst>
              <a:ext uri="{FF2B5EF4-FFF2-40B4-BE49-F238E27FC236}">
                <a16:creationId xmlns:a16="http://schemas.microsoft.com/office/drawing/2014/main" id="{9D3B7FFD-5909-B2AF-092C-4916E986B739}"/>
              </a:ext>
            </a:extLst>
          </p:cNvPr>
          <p:cNvSpPr>
            <a:spLocks noGrp="1"/>
          </p:cNvSpPr>
          <p:nvPr>
            <p:ph sz="half" idx="1"/>
          </p:nvPr>
        </p:nvSpPr>
        <p:spPr/>
        <p:txBody>
          <a:bodyPr/>
          <a:lstStyle/>
          <a:p>
            <a:pPr lvl="1"/>
            <a:endParaRPr lang="en-US" dirty="0"/>
          </a:p>
          <a:p>
            <a:pPr lvl="1"/>
            <a:endParaRPr lang="en-US" dirty="0"/>
          </a:p>
          <a:p>
            <a:pPr lvl="1"/>
            <a:r>
              <a:rPr lang="en-US" dirty="0"/>
              <a:t>Two- fold increase in knowledge post-education</a:t>
            </a:r>
          </a:p>
          <a:p>
            <a:pPr lvl="1"/>
            <a:endParaRPr lang="en-US" dirty="0"/>
          </a:p>
        </p:txBody>
      </p:sp>
      <p:sp>
        <p:nvSpPr>
          <p:cNvPr id="8" name="Content Placeholder 7">
            <a:extLst>
              <a:ext uri="{FF2B5EF4-FFF2-40B4-BE49-F238E27FC236}">
                <a16:creationId xmlns:a16="http://schemas.microsoft.com/office/drawing/2014/main" id="{F5159F13-BE65-ECD4-AD75-AEA68C21227E}"/>
              </a:ext>
            </a:extLst>
          </p:cNvPr>
          <p:cNvSpPr>
            <a:spLocks noGrp="1"/>
          </p:cNvSpPr>
          <p:nvPr>
            <p:ph sz="half" idx="2"/>
          </p:nvPr>
        </p:nvSpPr>
        <p:spPr/>
        <p:txBody>
          <a:bodyPr/>
          <a:lstStyle/>
          <a:p>
            <a:endParaRPr lang="en-US" dirty="0"/>
          </a:p>
          <a:p>
            <a:r>
              <a:rPr lang="en-US" dirty="0"/>
              <a:t>7 participants</a:t>
            </a:r>
          </a:p>
          <a:p>
            <a:pPr lvl="1"/>
            <a:r>
              <a:rPr lang="en-US" dirty="0"/>
              <a:t>Two NPs</a:t>
            </a:r>
          </a:p>
          <a:p>
            <a:pPr lvl="1"/>
            <a:r>
              <a:rPr lang="en-US" dirty="0"/>
              <a:t>Two PAs</a:t>
            </a:r>
          </a:p>
          <a:p>
            <a:pPr lvl="1"/>
            <a:r>
              <a:rPr lang="en-US" dirty="0"/>
              <a:t>3 Physicians</a:t>
            </a:r>
          </a:p>
          <a:p>
            <a:pPr marL="457200" lvl="1" indent="0">
              <a:buNone/>
            </a:pPr>
            <a:endParaRPr lang="en-US" dirty="0"/>
          </a:p>
          <a:p>
            <a:endParaRPr lang="en-US" dirty="0"/>
          </a:p>
        </p:txBody>
      </p:sp>
    </p:spTree>
    <p:extLst>
      <p:ext uri="{BB962C8B-B14F-4D97-AF65-F5344CB8AC3E}">
        <p14:creationId xmlns:p14="http://schemas.microsoft.com/office/powerpoint/2010/main" val="128651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6738-2944-1DBC-58B8-4CEEE523987A}"/>
              </a:ext>
            </a:extLst>
          </p:cNvPr>
          <p:cNvSpPr>
            <a:spLocks noGrp="1"/>
          </p:cNvSpPr>
          <p:nvPr>
            <p:ph type="title"/>
          </p:nvPr>
        </p:nvSpPr>
        <p:spPr/>
        <p:txBody>
          <a:bodyPr>
            <a:noAutofit/>
          </a:bodyPr>
          <a:lstStyle/>
          <a:p>
            <a:br>
              <a:rPr lang="en-US" b="1" dirty="0">
                <a:effectLst/>
                <a:latin typeface="Arial" panose="020B0604020202020204" pitchFamily="34" charset="0"/>
                <a:ea typeface="Times New Roman" panose="02020603050405020304" pitchFamily="18" charset="0"/>
                <a:cs typeface="Arial" panose="020B0604020202020204" pitchFamily="34" charset="0"/>
              </a:rPr>
            </a:br>
            <a:r>
              <a:rPr lang="en-US" b="1" dirty="0">
                <a:effectLst/>
                <a:latin typeface="Arial" panose="020B0604020202020204" pitchFamily="34" charset="0"/>
                <a:ea typeface="Times New Roman" panose="02020603050405020304" pitchFamily="18" charset="0"/>
                <a:cs typeface="Arial" panose="020B0604020202020204" pitchFamily="34" charset="0"/>
              </a:rPr>
              <a:t>Implications for practice</a:t>
            </a:r>
            <a:br>
              <a:rPr lang="en-US" dirty="0">
                <a:effectLst/>
                <a:latin typeface="Arial" panose="020B0604020202020204" pitchFamily="34" charset="0"/>
                <a:ea typeface="Calibri" panose="020F050202020403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F1642236-9646-DB00-B4B5-0A4257171057}"/>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042160" y="1262746"/>
            <a:ext cx="5059680" cy="336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179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AB00-FAD4-3FC2-83DA-978FB9E08D92}"/>
              </a:ext>
            </a:extLst>
          </p:cNvPr>
          <p:cNvSpPr>
            <a:spLocks noGrp="1"/>
          </p:cNvSpPr>
          <p:nvPr>
            <p:ph type="title"/>
          </p:nvPr>
        </p:nvSpPr>
        <p:spPr/>
        <p:txBody>
          <a:bodyPr>
            <a:normAutofit fontScale="90000"/>
          </a:bodyPr>
          <a:lstStyle/>
          <a:p>
            <a:br>
              <a:rPr lang="en-US" sz="4400" b="1" dirty="0">
                <a:effectLst/>
                <a:latin typeface="Arial" panose="020B0604020202020204" pitchFamily="34" charset="0"/>
                <a:ea typeface="Times New Roman" panose="02020603050405020304" pitchFamily="18" charset="0"/>
                <a:cs typeface="Arial" panose="020B0604020202020204" pitchFamily="34" charset="0"/>
              </a:rPr>
            </a:br>
            <a:r>
              <a:rPr lang="en-US" sz="4400" b="1" dirty="0">
                <a:effectLst/>
                <a:latin typeface="Arial" panose="020B0604020202020204" pitchFamily="34" charset="0"/>
                <a:ea typeface="Times New Roman" panose="02020603050405020304" pitchFamily="18" charset="0"/>
                <a:cs typeface="Arial" panose="020B0604020202020204" pitchFamily="34" charset="0"/>
              </a:rPr>
              <a:t>Dissemination plan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graphicFrame>
        <p:nvGraphicFramePr>
          <p:cNvPr id="7" name="Content Placeholder 6">
            <a:extLst>
              <a:ext uri="{FF2B5EF4-FFF2-40B4-BE49-F238E27FC236}">
                <a16:creationId xmlns:a16="http://schemas.microsoft.com/office/drawing/2014/main" id="{BE467E8E-BA53-8B02-97D0-0577C1929B02}"/>
              </a:ext>
            </a:extLst>
          </p:cNvPr>
          <p:cNvGraphicFramePr>
            <a:graphicFrameLocks noGrp="1"/>
          </p:cNvGraphicFramePr>
          <p:nvPr>
            <p:ph sz="half" idx="1"/>
            <p:extLst>
              <p:ext uri="{D42A27DB-BD31-4B8C-83A1-F6EECF244321}">
                <p14:modId xmlns:p14="http://schemas.microsoft.com/office/powerpoint/2010/main" val="3888908645"/>
              </p:ext>
            </p:extLst>
          </p:nvPr>
        </p:nvGraphicFramePr>
        <p:xfrm>
          <a:off x="4678680" y="1200151"/>
          <a:ext cx="41148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9D40FE33-0FE3-11EF-A80F-9851CBB32C9D}"/>
              </a:ext>
            </a:extLst>
          </p:cNvPr>
          <p:cNvSpPr txBox="1"/>
          <p:nvPr/>
        </p:nvSpPr>
        <p:spPr>
          <a:xfrm>
            <a:off x="518159" y="3954778"/>
            <a:ext cx="1645920" cy="369332"/>
          </a:xfrm>
          <a:prstGeom prst="rect">
            <a:avLst/>
          </a:prstGeom>
          <a:noFill/>
        </p:spPr>
        <p:txBody>
          <a:bodyPr wrap="square" rtlCol="0">
            <a:spAutoFit/>
          </a:bodyPr>
          <a:lstStyle/>
          <a:p>
            <a:r>
              <a:rPr lang="en-US" dirty="0"/>
              <a:t>(Graham 2006)</a:t>
            </a:r>
          </a:p>
        </p:txBody>
      </p:sp>
      <p:graphicFrame>
        <p:nvGraphicFramePr>
          <p:cNvPr id="6" name="Diagram 5">
            <a:extLst>
              <a:ext uri="{FF2B5EF4-FFF2-40B4-BE49-F238E27FC236}">
                <a16:creationId xmlns:a16="http://schemas.microsoft.com/office/drawing/2014/main" id="{67945560-EF90-E06E-005D-158456475D8C}"/>
              </a:ext>
            </a:extLst>
          </p:cNvPr>
          <p:cNvGraphicFramePr/>
          <p:nvPr>
            <p:extLst>
              <p:ext uri="{D42A27DB-BD31-4B8C-83A1-F6EECF244321}">
                <p14:modId xmlns:p14="http://schemas.microsoft.com/office/powerpoint/2010/main" val="42372297"/>
              </p:ext>
            </p:extLst>
          </p:nvPr>
        </p:nvGraphicFramePr>
        <p:xfrm>
          <a:off x="731519" y="1200151"/>
          <a:ext cx="3733801" cy="339447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34072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4E29F2-6EC1-2344-A22F-91FB8C719D38}"/>
              </a:ext>
            </a:extLst>
          </p:cNvPr>
          <p:cNvSpPr txBox="1"/>
          <p:nvPr/>
        </p:nvSpPr>
        <p:spPr>
          <a:xfrm>
            <a:off x="194752" y="136478"/>
            <a:ext cx="8771827" cy="4267835"/>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References</a:t>
            </a:r>
          </a:p>
          <a:p>
            <a:pPr marL="457200" marR="0" indent="-514350">
              <a:lnSpc>
                <a:spcPct val="200000"/>
              </a:lnSpc>
              <a:spcBef>
                <a:spcPts val="900"/>
              </a:spcBef>
              <a:spcAft>
                <a:spcPts val="900"/>
              </a:spcAft>
            </a:pPr>
            <a:r>
              <a:rPr lang="en-US" sz="1000" dirty="0">
                <a:effectLst/>
                <a:latin typeface="Arial" panose="020B0604020202020204" pitchFamily="34" charset="0"/>
                <a:ea typeface="Calibri" panose="020F0502020204030204" pitchFamily="34" charset="0"/>
                <a:cs typeface="Arial" panose="020B0604020202020204" pitchFamily="34" charset="0"/>
              </a:rPr>
              <a:t>Barlow, K. M., Crawford, S., Stevenson, A., Sandhu, S. S., Belanger, F., &amp; Dewey, D. (2010). Epidemiology of </a:t>
            </a:r>
            <a:r>
              <a:rPr lang="en-US" sz="1000" dirty="0" err="1">
                <a:effectLst/>
                <a:latin typeface="Arial" panose="020B0604020202020204" pitchFamily="34" charset="0"/>
                <a:ea typeface="Calibri" panose="020F0502020204030204" pitchFamily="34" charset="0"/>
                <a:cs typeface="Arial" panose="020B0604020202020204" pitchFamily="34" charset="0"/>
              </a:rPr>
              <a:t>Postconcussion</a:t>
            </a:r>
            <a:r>
              <a:rPr lang="en-US" sz="1000" dirty="0">
                <a:effectLst/>
                <a:latin typeface="Arial" panose="020B0604020202020204" pitchFamily="34" charset="0"/>
                <a:ea typeface="Calibri" panose="020F0502020204030204" pitchFamily="34" charset="0"/>
                <a:cs typeface="Arial" panose="020B0604020202020204" pitchFamily="34" charset="0"/>
              </a:rPr>
              <a:t> Syndrome in Pediatric Mild Traumatic Brain Injury. </a:t>
            </a:r>
            <a:r>
              <a:rPr lang="en-US" sz="1000" i="1" dirty="0">
                <a:effectLst/>
                <a:latin typeface="Arial" panose="020B0604020202020204" pitchFamily="34" charset="0"/>
                <a:ea typeface="Calibri" panose="020F0502020204030204" pitchFamily="34" charset="0"/>
                <a:cs typeface="Arial" panose="020B0604020202020204" pitchFamily="34" charset="0"/>
              </a:rPr>
              <a:t>Pediatrics</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126</a:t>
            </a:r>
            <a:r>
              <a:rPr lang="en-US" sz="1000" dirty="0">
                <a:effectLst/>
                <a:latin typeface="Arial" panose="020B0604020202020204" pitchFamily="34" charset="0"/>
                <a:ea typeface="Calibri" panose="020F0502020204030204" pitchFamily="34" charset="0"/>
                <a:cs typeface="Arial" panose="020B0604020202020204" pitchFamily="34" charset="0"/>
              </a:rPr>
              <a:t>(2), e374–e381.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https://doi.org/10.1542/peds.2009-0925</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tabLst>
                <a:tab pos="457200" algn="l"/>
              </a:tabLst>
            </a:pPr>
            <a:r>
              <a:rPr lang="en-US" sz="1000" dirty="0" err="1">
                <a:effectLst/>
                <a:latin typeface="Arial" panose="020B0604020202020204" pitchFamily="34" charset="0"/>
                <a:ea typeface="Calibri" panose="020F0502020204030204" pitchFamily="34" charset="0"/>
                <a:cs typeface="Arial" panose="020B0604020202020204" pitchFamily="34" charset="0"/>
              </a:rPr>
              <a:t>Bretzin</a:t>
            </a:r>
            <a:r>
              <a:rPr lang="en-US" sz="1000" dirty="0">
                <a:effectLst/>
                <a:latin typeface="Arial" panose="020B0604020202020204" pitchFamily="34" charset="0"/>
                <a:ea typeface="Calibri" panose="020F0502020204030204" pitchFamily="34" charset="0"/>
                <a:cs typeface="Arial" panose="020B0604020202020204" pitchFamily="34" charset="0"/>
              </a:rPr>
              <a:t>, A. C., </a:t>
            </a:r>
            <a:r>
              <a:rPr lang="en-US" sz="1000" dirty="0" err="1">
                <a:effectLst/>
                <a:latin typeface="Arial" panose="020B0604020202020204" pitchFamily="34" charset="0"/>
                <a:ea typeface="Calibri" panose="020F0502020204030204" pitchFamily="34" charset="0"/>
                <a:cs typeface="Arial" panose="020B0604020202020204" pitchFamily="34" charset="0"/>
              </a:rPr>
              <a:t>Covassin</a:t>
            </a:r>
            <a:r>
              <a:rPr lang="en-US" sz="1000" dirty="0">
                <a:effectLst/>
                <a:latin typeface="Arial" panose="020B0604020202020204" pitchFamily="34" charset="0"/>
                <a:ea typeface="Calibri" panose="020F0502020204030204" pitchFamily="34" charset="0"/>
                <a:cs typeface="Arial" panose="020B0604020202020204" pitchFamily="34" charset="0"/>
              </a:rPr>
              <a:t>, T., Fox, M. E., Petit, K. M., Savage, J. L., Walker, L. F., &amp; Gould, D. (2018). Sex Differences in the Clinical Incidence of Concussions, Missed School Days, and Time Loss in High School Student-Athletes: Part 1. </a:t>
            </a:r>
            <a:r>
              <a:rPr lang="en-US" sz="1000" i="1" dirty="0">
                <a:effectLst/>
                <a:latin typeface="Arial" panose="020B0604020202020204" pitchFamily="34" charset="0"/>
                <a:ea typeface="Calibri" panose="020F0502020204030204" pitchFamily="34" charset="0"/>
                <a:cs typeface="Arial" panose="020B0604020202020204" pitchFamily="34" charset="0"/>
              </a:rPr>
              <a:t>The American journal of sports medicine</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46</a:t>
            </a:r>
            <a:r>
              <a:rPr lang="en-US" sz="1000" dirty="0">
                <a:effectLst/>
                <a:latin typeface="Arial" panose="020B0604020202020204" pitchFamily="34" charset="0"/>
                <a:ea typeface="Calibri" panose="020F0502020204030204" pitchFamily="34" charset="0"/>
                <a:cs typeface="Arial" panose="020B0604020202020204" pitchFamily="34" charset="0"/>
              </a:rPr>
              <a:t>(9), 2263–2269. https://doi.org/10.1177/0363546518778251Callahan, C., Kay, M., Kerr, Z. Y., Hinson, M. T., </a:t>
            </a:r>
            <a:r>
              <a:rPr lang="en-US" sz="1000" dirty="0" err="1">
                <a:effectLst/>
                <a:latin typeface="Arial" panose="020B0604020202020204" pitchFamily="34" charset="0"/>
                <a:ea typeface="Calibri" panose="020F0502020204030204" pitchFamily="34" charset="0"/>
                <a:cs typeface="Arial" panose="020B0604020202020204" pitchFamily="34" charset="0"/>
              </a:rPr>
              <a:t>Linnan</a:t>
            </a:r>
            <a:r>
              <a:rPr lang="en-US" sz="1000" dirty="0">
                <a:effectLst/>
                <a:latin typeface="Arial" panose="020B0604020202020204" pitchFamily="34" charset="0"/>
                <a:ea typeface="Calibri" panose="020F0502020204030204" pitchFamily="34" charset="0"/>
                <a:cs typeface="Arial" panose="020B0604020202020204" pitchFamily="34" charset="0"/>
              </a:rPr>
              <a:t>, L. A., </a:t>
            </a:r>
            <a:r>
              <a:rPr lang="en-US" sz="1000" dirty="0" err="1">
                <a:effectLst/>
                <a:latin typeface="Arial" panose="020B0604020202020204" pitchFamily="34" charset="0"/>
                <a:ea typeface="Calibri" panose="020F0502020204030204" pitchFamily="34" charset="0"/>
                <a:cs typeface="Arial" panose="020B0604020202020204" pitchFamily="34" charset="0"/>
              </a:rPr>
              <a:t>Hennink</a:t>
            </a:r>
            <a:r>
              <a:rPr lang="en-US" sz="1000" dirty="0">
                <a:effectLst/>
                <a:latin typeface="Arial" panose="020B0604020202020204" pitchFamily="34" charset="0"/>
                <a:ea typeface="Calibri" panose="020F0502020204030204" pitchFamily="34" charset="0"/>
                <a:cs typeface="Arial" panose="020B0604020202020204" pitchFamily="34" charset="0"/>
              </a:rPr>
              <a:t>-Kaminski, H., </a:t>
            </a:r>
            <a:r>
              <a:rPr lang="en-US" sz="1000" dirty="0" err="1">
                <a:effectLst/>
                <a:latin typeface="Arial" panose="020B0604020202020204" pitchFamily="34" charset="0"/>
                <a:ea typeface="Calibri" panose="020F0502020204030204" pitchFamily="34" charset="0"/>
                <a:cs typeface="Arial" panose="020B0604020202020204" pitchFamily="34" charset="0"/>
              </a:rPr>
              <a:t>Gildner</a:t>
            </a:r>
            <a:r>
              <a:rPr lang="en-US" sz="1000" dirty="0">
                <a:effectLst/>
                <a:latin typeface="Arial" panose="020B0604020202020204" pitchFamily="34" charset="0"/>
                <a:ea typeface="Calibri" panose="020F0502020204030204" pitchFamily="34" charset="0"/>
                <a:cs typeface="Arial" panose="020B0604020202020204" pitchFamily="34" charset="0"/>
              </a:rPr>
              <a:t>, P., Marshall, S. W., Houston, M., Cameron, K., Register-Mihalik, J. (2021) Association between previous concussion education and concussion care-seeking outcomes among national collegiate athletic association division I student-athletes. </a:t>
            </a:r>
            <a:r>
              <a:rPr lang="en-US" sz="1000" i="1" dirty="0">
                <a:effectLst/>
                <a:latin typeface="Arial" panose="020B0604020202020204" pitchFamily="34" charset="0"/>
                <a:ea typeface="Calibri" panose="020F0502020204030204" pitchFamily="34" charset="0"/>
                <a:cs typeface="Arial" panose="020B0604020202020204" pitchFamily="34" charset="0"/>
              </a:rPr>
              <a:t>Journal of Athletic Training,</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56</a:t>
            </a:r>
            <a:r>
              <a:rPr lang="en-US" sz="1000" dirty="0">
                <a:effectLst/>
                <a:latin typeface="Arial" panose="020B0604020202020204" pitchFamily="34" charset="0"/>
                <a:ea typeface="Calibri" panose="020F0502020204030204" pitchFamily="34" charset="0"/>
                <a:cs typeface="Arial" panose="020B0604020202020204" pitchFamily="34" charset="0"/>
              </a:rPr>
              <a:t>(3), 294–301.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https://doi.org/10.4085/1062-6050-0211.20</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CDC Train. HEADS UP to healthcare providers online training for medical professionals.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https://www.train.org/cdctrain/course/1091388/</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900"/>
              </a:spcBef>
              <a:spcAft>
                <a:spcPts val="900"/>
              </a:spcAft>
            </a:pPr>
            <a:r>
              <a:rPr lang="en-US" sz="1000" dirty="0">
                <a:effectLst/>
                <a:latin typeface="Arial" panose="020B0604020202020204" pitchFamily="34" charset="0"/>
                <a:ea typeface="Times New Roman" panose="02020603050405020304" pitchFamily="18" charset="0"/>
                <a:cs typeface="Arial" panose="020B0604020202020204" pitchFamily="34" charset="0"/>
              </a:rPr>
              <a:t>Centers for Disease Control and Prevention. (2019). Brain Injury Basics. </a:t>
            </a:r>
            <a:r>
              <a:rPr lang="en-US" sz="1000" u="sng" dirty="0">
                <a:effectLst/>
                <a:latin typeface="Arial" panose="020B0604020202020204" pitchFamily="34" charset="0"/>
                <a:ea typeface="Times New Roman" panose="02020603050405020304" pitchFamily="18" charset="0"/>
                <a:cs typeface="Arial" panose="020B0604020202020204" pitchFamily="34" charset="0"/>
                <a:hlinkClick r:id="rId5">
                  <a:extLst>
                    <a:ext uri="{A12FA001-AC4F-418D-AE19-62706E023703}">
                      <ahyp:hlinkClr xmlns:ahyp="http://schemas.microsoft.com/office/drawing/2018/hyperlinkcolor" val="tx"/>
                    </a:ext>
                  </a:extLst>
                </a:hlinkClick>
              </a:rPr>
              <a:t>https://www.cdc.gov/headsup/basics/concussion_whatis.html</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746818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4E29F2-6EC1-2344-A22F-91FB8C719D38}"/>
              </a:ext>
            </a:extLst>
          </p:cNvPr>
          <p:cNvSpPr txBox="1"/>
          <p:nvPr/>
        </p:nvSpPr>
        <p:spPr>
          <a:xfrm>
            <a:off x="145143" y="1"/>
            <a:ext cx="8998857" cy="4776629"/>
          </a:xfrm>
          <a:prstGeom prst="rect">
            <a:avLst/>
          </a:prstGeom>
          <a:noFill/>
        </p:spPr>
        <p:txBody>
          <a:bodyPr wrap="square" rtlCol="0">
            <a:spAutoFit/>
          </a:bodyPr>
          <a:lstStyle/>
          <a:p>
            <a:pPr marL="457200" marR="0" indent="-457200" algn="ctr">
              <a:lnSpc>
                <a:spcPct val="200000"/>
              </a:lnSpc>
              <a:spcBef>
                <a:spcPts val="0"/>
              </a:spcBef>
              <a:spcAft>
                <a:spcPts val="800"/>
              </a:spcAft>
            </a:pPr>
            <a:r>
              <a:rPr lang="en-US" sz="1000" dirty="0">
                <a:latin typeface="Arial" panose="020B0604020202020204" pitchFamily="34" charset="0"/>
                <a:ea typeface="Calibri" panose="020F0502020204030204" pitchFamily="34" charset="0"/>
                <a:cs typeface="Arial" panose="020B0604020202020204" pitchFamily="34" charset="0"/>
              </a:rPr>
              <a:t>References continued</a:t>
            </a: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Centers for Disease Control and Prevention. (2014). </a:t>
            </a:r>
            <a:r>
              <a:rPr lang="en-US" sz="1000" i="1" dirty="0">
                <a:effectLst/>
                <a:latin typeface="Arial" panose="020B0604020202020204" pitchFamily="34" charset="0"/>
                <a:ea typeface="Calibri" panose="020F0502020204030204" pitchFamily="34" charset="0"/>
                <a:cs typeface="Arial" panose="020B0604020202020204" pitchFamily="34" charset="0"/>
              </a:rPr>
              <a:t>Applying the knowledge to action (K2A) framework: Questions to guide planning</a:t>
            </a:r>
            <a:r>
              <a:rPr lang="en-US" sz="1000" dirty="0">
                <a:effectLst/>
                <a:latin typeface="Arial" panose="020B0604020202020204" pitchFamily="34" charset="0"/>
                <a:ea typeface="Calibri" panose="020F0502020204030204" pitchFamily="34" charset="0"/>
                <a:cs typeface="Arial" panose="020B0604020202020204" pitchFamily="34" charset="0"/>
              </a:rPr>
              <a:t>. Centers for Disease Control and Prevention, US Dept of Health and Human Services. http://intranet.cdc.gov/nccdphp/home/WGOT/tools/index.html</a:t>
            </a: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Dang, D., &amp; </a:t>
            </a:r>
            <a:r>
              <a:rPr lang="en-US" sz="1000" dirty="0" err="1">
                <a:effectLst/>
                <a:latin typeface="Arial" panose="020B0604020202020204" pitchFamily="34" charset="0"/>
                <a:ea typeface="Calibri" panose="020F0502020204030204" pitchFamily="34" charset="0"/>
                <a:cs typeface="Arial" panose="020B0604020202020204" pitchFamily="34" charset="0"/>
              </a:rPr>
              <a:t>Dearholt</a:t>
            </a:r>
            <a:r>
              <a:rPr lang="en-US" sz="1000" dirty="0">
                <a:effectLst/>
                <a:latin typeface="Arial" panose="020B0604020202020204" pitchFamily="34" charset="0"/>
                <a:ea typeface="Calibri" panose="020F0502020204030204" pitchFamily="34" charset="0"/>
                <a:cs typeface="Arial" panose="020B0604020202020204" pitchFamily="34" charset="0"/>
              </a:rPr>
              <a:t>, S. (2017). </a:t>
            </a:r>
            <a:r>
              <a:rPr lang="en-US" sz="1000" i="1" dirty="0">
                <a:effectLst/>
                <a:latin typeface="Arial" panose="020B0604020202020204" pitchFamily="34" charset="0"/>
                <a:ea typeface="Calibri" panose="020F0502020204030204" pitchFamily="34" charset="0"/>
                <a:cs typeface="Arial" panose="020B0604020202020204" pitchFamily="34" charset="0"/>
              </a:rPr>
              <a:t>Johns Hopkins nursing evidence-based practice: model and guidelines.</a:t>
            </a:r>
            <a:r>
              <a:rPr lang="en-US" sz="1000" dirty="0">
                <a:effectLst/>
                <a:latin typeface="Arial" panose="020B0604020202020204" pitchFamily="34" charset="0"/>
                <a:ea typeface="Calibri" panose="020F0502020204030204" pitchFamily="34" charset="0"/>
                <a:cs typeface="Arial" panose="020B0604020202020204" pitchFamily="34" charset="0"/>
              </a:rPr>
              <a:t> 3rd ed. Indianapolis, IN: Sigma Theta Tau International </a:t>
            </a: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Epstein, R. M., &amp; Street, R. L.. (2011). The Values and Value of Patient-Centered Care. </a:t>
            </a:r>
            <a:r>
              <a:rPr lang="en-US" sz="1000" i="1" dirty="0">
                <a:effectLst/>
                <a:latin typeface="Arial" panose="020B0604020202020204" pitchFamily="34" charset="0"/>
                <a:ea typeface="Calibri" panose="020F0502020204030204" pitchFamily="34" charset="0"/>
                <a:cs typeface="Arial" panose="020B0604020202020204" pitchFamily="34" charset="0"/>
              </a:rPr>
              <a:t>The Annals of Family Medicine</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9</a:t>
            </a:r>
            <a:r>
              <a:rPr lang="en-US" sz="1000" dirty="0">
                <a:effectLst/>
                <a:latin typeface="Arial" panose="020B0604020202020204" pitchFamily="34" charset="0"/>
                <a:ea typeface="Calibri" panose="020F0502020204030204" pitchFamily="34" charset="0"/>
                <a:cs typeface="Arial" panose="020B0604020202020204" pitchFamily="34" charset="0"/>
              </a:rPr>
              <a:t>(2), 100–103.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https://doi.org/10.1370/afm.1239</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err="1">
                <a:effectLst/>
                <a:latin typeface="Arial" panose="020B0604020202020204" pitchFamily="34" charset="0"/>
                <a:ea typeface="Calibri" panose="020F0502020204030204" pitchFamily="34" charset="0"/>
                <a:cs typeface="Arial" panose="020B0604020202020204" pitchFamily="34" charset="0"/>
              </a:rPr>
              <a:t>Gioia</a:t>
            </a:r>
            <a:r>
              <a:rPr lang="en-US" sz="1000" dirty="0">
                <a:effectLst/>
                <a:latin typeface="Arial" panose="020B0604020202020204" pitchFamily="34" charset="0"/>
                <a:ea typeface="Calibri" panose="020F0502020204030204" pitchFamily="34" charset="0"/>
                <a:cs typeface="Arial" panose="020B0604020202020204" pitchFamily="34" charset="0"/>
              </a:rPr>
              <a:t>, G. A., Collins, M., &amp; </a:t>
            </a:r>
            <a:r>
              <a:rPr lang="en-US" sz="1000" dirty="0" err="1">
                <a:effectLst/>
                <a:latin typeface="Arial" panose="020B0604020202020204" pitchFamily="34" charset="0"/>
                <a:ea typeface="Calibri" panose="020F0502020204030204" pitchFamily="34" charset="0"/>
                <a:cs typeface="Arial" panose="020B0604020202020204" pitchFamily="34" charset="0"/>
              </a:rPr>
              <a:t>Isquith</a:t>
            </a:r>
            <a:r>
              <a:rPr lang="en-US" sz="1000" dirty="0">
                <a:effectLst/>
                <a:latin typeface="Arial" panose="020B0604020202020204" pitchFamily="34" charset="0"/>
                <a:ea typeface="Calibri" panose="020F0502020204030204" pitchFamily="34" charset="0"/>
                <a:cs typeface="Arial" panose="020B0604020202020204" pitchFamily="34" charset="0"/>
              </a:rPr>
              <a:t>, P. K. (2008). Improving identification and diagnosis of mild traumatic brain injury with evidence: Psychometric support for the acute concussion evaluation. </a:t>
            </a:r>
            <a:r>
              <a:rPr lang="en-US" sz="1000" i="1" dirty="0">
                <a:effectLst/>
                <a:latin typeface="Arial" panose="020B0604020202020204" pitchFamily="34" charset="0"/>
                <a:ea typeface="Calibri" panose="020F0502020204030204" pitchFamily="34" charset="0"/>
                <a:cs typeface="Arial" panose="020B0604020202020204" pitchFamily="34" charset="0"/>
              </a:rPr>
              <a:t>The Journal of Head Trauma Rehabilitation</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23</a:t>
            </a:r>
            <a:r>
              <a:rPr lang="en-US" sz="1000" dirty="0">
                <a:effectLst/>
                <a:latin typeface="Arial" panose="020B0604020202020204" pitchFamily="34" charset="0"/>
                <a:ea typeface="Calibri" panose="020F0502020204030204" pitchFamily="34" charset="0"/>
                <a:cs typeface="Arial" panose="020B0604020202020204" pitchFamily="34" charset="0"/>
              </a:rPr>
              <a:t>(4), 230–242.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https://doi.org/10.1097/01.HTR.0000327255.38881.ca</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u="sng" dirty="0">
                <a:effectLst/>
                <a:latin typeface="Arial" panose="020B0604020202020204" pitchFamily="34" charset="0"/>
                <a:ea typeface="Calibri" panose="020F0502020204030204" pitchFamily="34" charset="0"/>
                <a:cs typeface="Arial" panose="020B0604020202020204" pitchFamily="34" charset="0"/>
              </a:rPr>
              <a:t>Google Maps. (n. d.) https://www.google.com/maps/dir/Las+Vegas,+Nevada/St.+George,+UT/@37.1041851,-113.7048906,10.87z/am=t/data=!4m13!4m12!1m5!1m1!1s0x80beb782a4f57dd1:0x3accd5e6d5b379a3!2m2!1d-115.1398296!2d36.1699412!1m5!1m1!1s0x80ca44d0984939e5:0x531707f2f8a11c1e!2m2!1d-113.5684164!2d37.0965278</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900"/>
              </a:spcBef>
              <a:spcAft>
                <a:spcPts val="900"/>
              </a:spcAft>
            </a:pPr>
            <a:endParaRPr lang="en-US" sz="1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01332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4E29F2-6EC1-2344-A22F-91FB8C719D38}"/>
              </a:ext>
            </a:extLst>
          </p:cNvPr>
          <p:cNvSpPr txBox="1"/>
          <p:nvPr/>
        </p:nvSpPr>
        <p:spPr>
          <a:xfrm>
            <a:off x="145143" y="0"/>
            <a:ext cx="8889675" cy="4212372"/>
          </a:xfrm>
          <a:prstGeom prst="rect">
            <a:avLst/>
          </a:prstGeom>
          <a:noFill/>
        </p:spPr>
        <p:txBody>
          <a:bodyPr wrap="square" rtlCol="0">
            <a:spAutoFit/>
          </a:bodyPr>
          <a:lstStyle/>
          <a:p>
            <a:pPr marL="457200" indent="-457200" algn="ctr">
              <a:lnSpc>
                <a:spcPct val="200000"/>
              </a:lnSpc>
              <a:spcBef>
                <a:spcPts val="900"/>
              </a:spcBef>
              <a:spcAft>
                <a:spcPts val="900"/>
              </a:spcAft>
            </a:pPr>
            <a:r>
              <a:rPr lang="en-US" sz="1000" dirty="0">
                <a:latin typeface="Arial" panose="020B0604020202020204" pitchFamily="34" charset="0"/>
                <a:ea typeface="Calibri" panose="020F0502020204030204" pitchFamily="34" charset="0"/>
                <a:cs typeface="Arial" panose="020B0604020202020204" pitchFamily="34" charset="0"/>
              </a:rPr>
              <a:t>References continued</a:t>
            </a:r>
          </a:p>
          <a:p>
            <a:pPr marL="457200" indent="-457200">
              <a:lnSpc>
                <a:spcPct val="200000"/>
              </a:lnSpc>
              <a:spcBef>
                <a:spcPts val="900"/>
              </a:spcBef>
              <a:spcAft>
                <a:spcPts val="900"/>
              </a:spcAft>
            </a:pPr>
            <a:r>
              <a:rPr lang="en-US" sz="1000" dirty="0">
                <a:effectLst/>
                <a:latin typeface="Arial" panose="020B0604020202020204" pitchFamily="34" charset="0"/>
                <a:ea typeface="Calibri" panose="020F0502020204030204" pitchFamily="34" charset="0"/>
                <a:cs typeface="Arial" panose="020B0604020202020204" pitchFamily="34" charset="0"/>
              </a:rPr>
              <a:t>Graham, I.D., Logan, J., Harrison, M.B., Straus, S.E., </a:t>
            </a:r>
            <a:r>
              <a:rPr lang="en-US" sz="1000" dirty="0" err="1">
                <a:effectLst/>
                <a:latin typeface="Arial" panose="020B0604020202020204" pitchFamily="34" charset="0"/>
                <a:ea typeface="Calibri" panose="020F0502020204030204" pitchFamily="34" charset="0"/>
                <a:cs typeface="Arial" panose="020B0604020202020204" pitchFamily="34" charset="0"/>
              </a:rPr>
              <a:t>Tetroe</a:t>
            </a:r>
            <a:r>
              <a:rPr lang="en-US" sz="1000" dirty="0">
                <a:effectLst/>
                <a:latin typeface="Arial" panose="020B0604020202020204" pitchFamily="34" charset="0"/>
                <a:ea typeface="Calibri" panose="020F0502020204030204" pitchFamily="34" charset="0"/>
                <a:cs typeface="Arial" panose="020B0604020202020204" pitchFamily="34" charset="0"/>
              </a:rPr>
              <a:t>, J., Caswell, W. &amp; Robinson, N. (2006). Lost in knowledge translation: Time for a Map</a:t>
            </a:r>
            <a:r>
              <a:rPr lang="en-US" sz="1000" i="1" dirty="0">
                <a:effectLst/>
                <a:latin typeface="Arial" panose="020B0604020202020204" pitchFamily="34" charset="0"/>
                <a:ea typeface="Calibri" panose="020F0502020204030204" pitchFamily="34" charset="0"/>
                <a:cs typeface="Arial" panose="020B0604020202020204" pitchFamily="34" charset="0"/>
              </a:rPr>
              <a:t>? J. Contin. Educ. Health Prof</a:t>
            </a:r>
            <a:r>
              <a:rPr lang="en-US" sz="1000" dirty="0">
                <a:effectLst/>
                <a:latin typeface="Arial" panose="020B0604020202020204" pitchFamily="34" charset="0"/>
                <a:ea typeface="Calibri" panose="020F0502020204030204" pitchFamily="34" charset="0"/>
                <a:cs typeface="Arial" panose="020B0604020202020204" pitchFamily="34" charset="0"/>
              </a:rPr>
              <a:t>., 26: 13-24.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https://doi.org/10.1002/chp.47</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dirty="0" err="1">
                <a:effectLst/>
                <a:latin typeface="Arial" panose="020B0604020202020204" pitchFamily="34" charset="0"/>
                <a:ea typeface="Calibri" panose="020F0502020204030204" pitchFamily="34" charset="0"/>
                <a:cs typeface="Arial" panose="020B0604020202020204" pitchFamily="34" charset="0"/>
              </a:rPr>
              <a:t>Grubenoff</a:t>
            </a:r>
            <a:r>
              <a:rPr lang="en-US" sz="1000" dirty="0">
                <a:effectLst/>
                <a:latin typeface="Arial" panose="020B0604020202020204" pitchFamily="34" charset="0"/>
                <a:ea typeface="Calibri" panose="020F0502020204030204" pitchFamily="34" charset="0"/>
                <a:cs typeface="Arial" panose="020B0604020202020204" pitchFamily="34" charset="0"/>
              </a:rPr>
              <a:t>, J. A., Kirkwood, M., </a:t>
            </a:r>
            <a:r>
              <a:rPr lang="en-US" sz="1000" dirty="0" err="1">
                <a:effectLst/>
                <a:latin typeface="Arial" panose="020B0604020202020204" pitchFamily="34" charset="0"/>
                <a:ea typeface="Calibri" panose="020F0502020204030204" pitchFamily="34" charset="0"/>
                <a:cs typeface="Arial" panose="020B0604020202020204" pitchFamily="34" charset="0"/>
              </a:rPr>
              <a:t>Dexiang</a:t>
            </a:r>
            <a:r>
              <a:rPr lang="en-US" sz="1000" dirty="0">
                <a:effectLst/>
                <a:latin typeface="Arial" panose="020B0604020202020204" pitchFamily="34" charset="0"/>
                <a:ea typeface="Calibri" panose="020F0502020204030204" pitchFamily="34" charset="0"/>
                <a:cs typeface="Arial" panose="020B0604020202020204" pitchFamily="34" charset="0"/>
              </a:rPr>
              <a:t> G., </a:t>
            </a:r>
            <a:r>
              <a:rPr lang="en-US" sz="1000" dirty="0" err="1">
                <a:effectLst/>
                <a:latin typeface="Arial" panose="020B0604020202020204" pitchFamily="34" charset="0"/>
                <a:ea typeface="Calibri" panose="020F0502020204030204" pitchFamily="34" charset="0"/>
                <a:cs typeface="Arial" panose="020B0604020202020204" pitchFamily="34" charset="0"/>
              </a:rPr>
              <a:t>Deakyne</a:t>
            </a:r>
            <a:r>
              <a:rPr lang="en-US" sz="1000" dirty="0">
                <a:effectLst/>
                <a:latin typeface="Arial" panose="020B0604020202020204" pitchFamily="34" charset="0"/>
                <a:ea typeface="Calibri" panose="020F0502020204030204" pitchFamily="34" charset="0"/>
                <a:cs typeface="Arial" panose="020B0604020202020204" pitchFamily="34" charset="0"/>
              </a:rPr>
              <a:t>, S., &amp; </a:t>
            </a:r>
            <a:r>
              <a:rPr lang="en-US" sz="1000" dirty="0" err="1">
                <a:effectLst/>
                <a:latin typeface="Arial" panose="020B0604020202020204" pitchFamily="34" charset="0"/>
                <a:ea typeface="Calibri" panose="020F0502020204030204" pitchFamily="34" charset="0"/>
                <a:cs typeface="Arial" panose="020B0604020202020204" pitchFamily="34" charset="0"/>
              </a:rPr>
              <a:t>Wathen</a:t>
            </a:r>
            <a:r>
              <a:rPr lang="en-US" sz="1000" dirty="0">
                <a:effectLst/>
                <a:latin typeface="Arial" panose="020B0604020202020204" pitchFamily="34" charset="0"/>
                <a:ea typeface="Calibri" panose="020F0502020204030204" pitchFamily="34" charset="0"/>
                <a:cs typeface="Arial" panose="020B0604020202020204" pitchFamily="34" charset="0"/>
              </a:rPr>
              <a:t>, J. (2010). Evaluation of the standardized assessment of concussion in a pediatric emergency department. </a:t>
            </a:r>
            <a:r>
              <a:rPr lang="en-US" sz="1000" i="1" dirty="0">
                <a:effectLst/>
                <a:latin typeface="Arial" panose="020B0604020202020204" pitchFamily="34" charset="0"/>
                <a:ea typeface="Calibri" panose="020F0502020204030204" pitchFamily="34" charset="0"/>
                <a:cs typeface="Arial" panose="020B0604020202020204" pitchFamily="34" charset="0"/>
              </a:rPr>
              <a:t>Pediatrics</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126</a:t>
            </a:r>
            <a:r>
              <a:rPr lang="en-US" sz="1000" dirty="0">
                <a:effectLst/>
                <a:latin typeface="Arial" panose="020B0604020202020204" pitchFamily="34" charset="0"/>
                <a:ea typeface="Calibri" panose="020F0502020204030204" pitchFamily="34" charset="0"/>
                <a:cs typeface="Arial" panose="020B0604020202020204" pitchFamily="34" charset="0"/>
              </a:rPr>
              <a:t>(4), 688–695.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https://doi.org/10.1542/peds.2009-2804</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900"/>
              </a:spcBef>
              <a:spcAft>
                <a:spcPts val="900"/>
              </a:spcAft>
            </a:pPr>
            <a:r>
              <a:rPr lang="en-US" sz="1000" dirty="0">
                <a:effectLst/>
                <a:latin typeface="Arial" panose="020B0604020202020204" pitchFamily="34" charset="0"/>
                <a:ea typeface="Calibri" panose="020F0502020204030204" pitchFamily="34" charset="0"/>
                <a:cs typeface="Arial" panose="020B0604020202020204" pitchFamily="34" charset="0"/>
              </a:rPr>
              <a:t>Halstead, M. E., &amp; Walter, K. D. (2010). Sport-Related concussion in children and adolescents. </a:t>
            </a:r>
            <a:r>
              <a:rPr lang="en-US" sz="1000" i="1" dirty="0">
                <a:effectLst/>
                <a:latin typeface="Arial" panose="020B0604020202020204" pitchFamily="34" charset="0"/>
                <a:ea typeface="Calibri" panose="020F0502020204030204" pitchFamily="34" charset="0"/>
                <a:cs typeface="Arial" panose="020B0604020202020204" pitchFamily="34" charset="0"/>
              </a:rPr>
              <a:t>Pediatrics</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126</a:t>
            </a:r>
            <a:r>
              <a:rPr lang="en-US" sz="1000" dirty="0">
                <a:effectLst/>
                <a:latin typeface="Arial" panose="020B0604020202020204" pitchFamily="34" charset="0"/>
                <a:ea typeface="Calibri" panose="020F0502020204030204" pitchFamily="34" charset="0"/>
                <a:cs typeface="Arial" panose="020B0604020202020204" pitchFamily="34" charset="0"/>
              </a:rPr>
              <a:t>(3), 597–615.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https://doi.org/10.1542/peds.2010-2005</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Institute for Healthcare Improvement. </a:t>
            </a:r>
            <a:r>
              <a:rPr lang="en-US" sz="1000" i="1" dirty="0">
                <a:effectLst/>
                <a:latin typeface="Arial" panose="020B0604020202020204" pitchFamily="34" charset="0"/>
                <a:ea typeface="Calibri" panose="020F0502020204030204" pitchFamily="34" charset="0"/>
                <a:cs typeface="Arial" panose="020B0604020202020204" pitchFamily="34" charset="0"/>
              </a:rPr>
              <a:t>Person- and Family- Centered Care.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http://www.ihi.org/resources/Pages/ImprovementStories/AcrosstheChasmAim3HealthCareMustBePatientCentered.aspx</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Institute for Healthcare Improvement. (2020). L 101: </a:t>
            </a:r>
            <a:r>
              <a:rPr lang="en-US" sz="1000" i="1" dirty="0">
                <a:effectLst/>
                <a:latin typeface="Arial" panose="020B0604020202020204" pitchFamily="34" charset="0"/>
                <a:ea typeface="Calibri" panose="020F0502020204030204" pitchFamily="34" charset="0"/>
                <a:cs typeface="Arial" panose="020B0604020202020204" pitchFamily="34" charset="0"/>
              </a:rPr>
              <a:t>Introduction to Health Care Leadership</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http://app.ihi.org/lmsspa/#/6cb1c614-884b-43ef-9abd-d90849f183d4/c1164ba8-5af1-438b-8a1f-d409911a4948/lessonDetail/7486951a-e7e4-43b9-b110-c58acaae753f/page/2</a:t>
            </a:r>
            <a:endParaRPr lang="en-US" sz="1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77171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4E29F2-6EC1-2344-A22F-91FB8C719D38}"/>
              </a:ext>
            </a:extLst>
          </p:cNvPr>
          <p:cNvSpPr txBox="1"/>
          <p:nvPr/>
        </p:nvSpPr>
        <p:spPr>
          <a:xfrm>
            <a:off x="145143" y="191070"/>
            <a:ext cx="8862379" cy="4451283"/>
          </a:xfrm>
          <a:prstGeom prst="rect">
            <a:avLst/>
          </a:prstGeom>
          <a:noFill/>
        </p:spPr>
        <p:txBody>
          <a:bodyPr wrap="square" rtlCol="0">
            <a:spAutoFit/>
          </a:bodyPr>
          <a:lstStyle/>
          <a:p>
            <a:pPr marL="457200" indent="-457200" algn="ctr">
              <a:lnSpc>
                <a:spcPct val="200000"/>
              </a:lnSpc>
              <a:spcAft>
                <a:spcPts val="800"/>
              </a:spcAft>
            </a:pPr>
            <a:r>
              <a:rPr lang="en-US" sz="1000" dirty="0">
                <a:latin typeface="Arial" panose="020B0604020202020204" pitchFamily="34" charset="0"/>
                <a:ea typeface="Calibri" panose="020F0502020204030204" pitchFamily="34" charset="0"/>
                <a:cs typeface="Arial" panose="020B0604020202020204" pitchFamily="34" charset="0"/>
              </a:rPr>
              <a:t>References continued</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Institute of Medicine (IOM) and National Research Council (NRC). 2014. </a:t>
            </a:r>
            <a:r>
              <a:rPr lang="en-US" sz="1000" i="1" dirty="0">
                <a:effectLst/>
                <a:latin typeface="Arial" panose="020B0604020202020204" pitchFamily="34" charset="0"/>
                <a:ea typeface="Calibri" panose="020F0502020204030204" pitchFamily="34" charset="0"/>
                <a:cs typeface="Arial" panose="020B0604020202020204" pitchFamily="34" charset="0"/>
              </a:rPr>
              <a:t>Sports-related concussions in youth: Improving the science, changing the culture</a:t>
            </a:r>
            <a:r>
              <a:rPr lang="en-US" sz="1000" dirty="0">
                <a:effectLst/>
                <a:latin typeface="Arial" panose="020B0604020202020204" pitchFamily="34" charset="0"/>
                <a:ea typeface="Calibri" panose="020F0502020204030204" pitchFamily="34" charset="0"/>
                <a:cs typeface="Arial" panose="020B0604020202020204" pitchFamily="34" charset="0"/>
              </a:rPr>
              <a:t>. Washington, DC: The National Academies Press.</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err="1">
                <a:effectLst/>
                <a:latin typeface="Arial" panose="020B0604020202020204" pitchFamily="34" charset="0"/>
                <a:ea typeface="Calibri" panose="020F0502020204030204" pitchFamily="34" charset="0"/>
                <a:cs typeface="Arial" panose="020B0604020202020204" pitchFamily="34" charset="0"/>
              </a:rPr>
              <a:t>Kontos</a:t>
            </a:r>
            <a:r>
              <a:rPr lang="en-US" sz="1000" dirty="0">
                <a:effectLst/>
                <a:latin typeface="Arial" panose="020B0604020202020204" pitchFamily="34" charset="0"/>
                <a:ea typeface="Calibri" panose="020F0502020204030204" pitchFamily="34" charset="0"/>
                <a:cs typeface="Arial" panose="020B0604020202020204" pitchFamily="34" charset="0"/>
              </a:rPr>
              <a:t>, A.P., Jorgensen-Wagers K., </a:t>
            </a:r>
            <a:r>
              <a:rPr lang="en-US" sz="1000" dirty="0" err="1">
                <a:effectLst/>
                <a:latin typeface="Arial" panose="020B0604020202020204" pitchFamily="34" charset="0"/>
                <a:ea typeface="Calibri" panose="020F0502020204030204" pitchFamily="34" charset="0"/>
                <a:cs typeface="Arial" panose="020B0604020202020204" pitchFamily="34" charset="0"/>
              </a:rPr>
              <a:t>Trbovich</a:t>
            </a:r>
            <a:r>
              <a:rPr lang="en-US" sz="1000" dirty="0">
                <a:effectLst/>
                <a:latin typeface="Arial" panose="020B0604020202020204" pitchFamily="34" charset="0"/>
                <a:ea typeface="Calibri" panose="020F0502020204030204" pitchFamily="34" charset="0"/>
                <a:cs typeface="Arial" panose="020B0604020202020204" pitchFamily="34" charset="0"/>
              </a:rPr>
              <a:t>, A.M., Ernst, N., </a:t>
            </a:r>
            <a:r>
              <a:rPr lang="en-US" sz="1000" dirty="0" err="1">
                <a:effectLst/>
                <a:latin typeface="Arial" panose="020B0604020202020204" pitchFamily="34" charset="0"/>
                <a:ea typeface="Calibri" panose="020F0502020204030204" pitchFamily="34" charset="0"/>
                <a:cs typeface="Arial" panose="020B0604020202020204" pitchFamily="34" charset="0"/>
              </a:rPr>
              <a:t>Emami</a:t>
            </a:r>
            <a:r>
              <a:rPr lang="en-US" sz="1000" dirty="0">
                <a:effectLst/>
                <a:latin typeface="Arial" panose="020B0604020202020204" pitchFamily="34" charset="0"/>
                <a:ea typeface="Calibri" panose="020F0502020204030204" pitchFamily="34" charset="0"/>
                <a:cs typeface="Arial" panose="020B0604020202020204" pitchFamily="34" charset="0"/>
              </a:rPr>
              <a:t>, K., </a:t>
            </a:r>
            <a:r>
              <a:rPr lang="en-US" sz="1000" dirty="0" err="1">
                <a:effectLst/>
                <a:latin typeface="Arial" panose="020B0604020202020204" pitchFamily="34" charset="0"/>
                <a:ea typeface="Calibri" panose="020F0502020204030204" pitchFamily="34" charset="0"/>
                <a:cs typeface="Arial" panose="020B0604020202020204" pitchFamily="34" charset="0"/>
              </a:rPr>
              <a:t>Gillie</a:t>
            </a:r>
            <a:r>
              <a:rPr lang="en-US" sz="1000" dirty="0">
                <a:effectLst/>
                <a:latin typeface="Arial" panose="020B0604020202020204" pitchFamily="34" charset="0"/>
                <a:ea typeface="Calibri" panose="020F0502020204030204" pitchFamily="34" charset="0"/>
                <a:cs typeface="Arial" panose="020B0604020202020204" pitchFamily="34" charset="0"/>
              </a:rPr>
              <a:t>, B., French, J., Holland, C., </a:t>
            </a:r>
            <a:r>
              <a:rPr lang="en-US" sz="1000" dirty="0" err="1">
                <a:effectLst/>
                <a:latin typeface="Arial" panose="020B0604020202020204" pitchFamily="34" charset="0"/>
                <a:ea typeface="Calibri" panose="020F0502020204030204" pitchFamily="34" charset="0"/>
                <a:cs typeface="Arial" panose="020B0604020202020204" pitchFamily="34" charset="0"/>
              </a:rPr>
              <a:t>Elbin</a:t>
            </a:r>
            <a:r>
              <a:rPr lang="en-US" sz="1000" dirty="0">
                <a:effectLst/>
                <a:latin typeface="Arial" panose="020B0604020202020204" pitchFamily="34" charset="0"/>
                <a:ea typeface="Calibri" panose="020F0502020204030204" pitchFamily="34" charset="0"/>
                <a:cs typeface="Arial" panose="020B0604020202020204" pitchFamily="34" charset="0"/>
              </a:rPr>
              <a:t>, R. J., Collins, M.W. (2020). Association of time since injury to the first clinic visit with recovery following concussion. </a:t>
            </a:r>
            <a:r>
              <a:rPr lang="en-US" sz="1000" i="1" dirty="0">
                <a:effectLst/>
                <a:latin typeface="Arial" panose="020B0604020202020204" pitchFamily="34" charset="0"/>
                <a:ea typeface="Calibri" panose="020F0502020204030204" pitchFamily="34" charset="0"/>
                <a:cs typeface="Arial" panose="020B0604020202020204" pitchFamily="34" charset="0"/>
              </a:rPr>
              <a:t>JAMA Neurology 77</a:t>
            </a:r>
            <a:r>
              <a:rPr lang="en-US" sz="1000" dirty="0">
                <a:effectLst/>
                <a:latin typeface="Arial" panose="020B0604020202020204" pitchFamily="34" charset="0"/>
                <a:ea typeface="Calibri" panose="020F0502020204030204" pitchFamily="34" charset="0"/>
                <a:cs typeface="Arial" panose="020B0604020202020204" pitchFamily="34" charset="0"/>
              </a:rPr>
              <a:t>(4), 435-440. https://doi.org/10.1001/jamaneurol.2019.4552	</a:t>
            </a:r>
          </a:p>
          <a:p>
            <a:pPr marL="457200" marR="0" indent="-457200">
              <a:lnSpc>
                <a:spcPct val="200000"/>
              </a:lnSpc>
              <a:spcBef>
                <a:spcPts val="0"/>
              </a:spcBef>
              <a:spcAft>
                <a:spcPts val="800"/>
              </a:spcAft>
            </a:pPr>
            <a:r>
              <a:rPr lang="en-US" sz="10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Lumba</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-Brown A., </a:t>
            </a:r>
            <a:r>
              <a:rPr lang="en-US" sz="100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Yeates</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K. O., Sarmiento K. (2018) Diagnosis and Management of Mild Traumatic Brain Injury in Children: A Systematic Review. </a:t>
            </a:r>
            <a:r>
              <a:rPr lang="en-US" sz="10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JAMA Pediatrics.</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US" sz="10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172</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(11) https://doi.org/10.1001/jamapediatrics.2018.2847 </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Lumba</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-Brown, A.,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Yeates</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K. O., Sarmiento, K.,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Breiding</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M. J.,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Haegerich</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T. M.,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Gioia</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G. A., Turner, M.,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Benzel</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E. C.,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Suskauer</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S. J., Giza, C. C., Joseph, M.,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Broomand</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C., Weissman, B., Gordon, W., Wright, D. W., Moser, R. S., McAvoy, K., Ewing-Cobbs, L.,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Duhaime</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A. C., </a:t>
            </a:r>
            <a:r>
              <a:rPr lang="en-US" sz="1000" dirty="0" err="1">
                <a:solidFill>
                  <a:srgbClr val="303030"/>
                </a:solidFill>
                <a:effectLst/>
                <a:latin typeface="Arial" panose="020B0604020202020204" pitchFamily="34" charset="0"/>
                <a:ea typeface="Calibri" panose="020F0502020204030204" pitchFamily="34" charset="0"/>
                <a:cs typeface="Arial" panose="020B0604020202020204" pitchFamily="34" charset="0"/>
              </a:rPr>
              <a:t>Putukian</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M., Timmons, S. D. (2018). Centers for Disease Control and Prevention Guideline on the Diagnosis and Management of Mild Traumatic Brain Injury Among Children. </a:t>
            </a:r>
            <a:r>
              <a:rPr lang="en-US" sz="1000" i="1" dirty="0">
                <a:solidFill>
                  <a:srgbClr val="303030"/>
                </a:solidFill>
                <a:effectLst/>
                <a:latin typeface="Arial" panose="020B0604020202020204" pitchFamily="34" charset="0"/>
                <a:ea typeface="Calibri" panose="020F0502020204030204" pitchFamily="34" charset="0"/>
                <a:cs typeface="Arial" panose="020B0604020202020204" pitchFamily="34" charset="0"/>
              </a:rPr>
              <a:t>JAMA pediatrics</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 </a:t>
            </a:r>
            <a:r>
              <a:rPr lang="en-US" sz="1000" i="1" dirty="0">
                <a:solidFill>
                  <a:srgbClr val="303030"/>
                </a:solidFill>
                <a:effectLst/>
                <a:latin typeface="Arial" panose="020B0604020202020204" pitchFamily="34" charset="0"/>
                <a:ea typeface="Calibri" panose="020F0502020204030204" pitchFamily="34" charset="0"/>
                <a:cs typeface="Arial" panose="020B0604020202020204" pitchFamily="34" charset="0"/>
              </a:rPr>
              <a:t>172</a:t>
            </a:r>
            <a:r>
              <a:rPr lang="en-US" sz="1000" dirty="0">
                <a:solidFill>
                  <a:srgbClr val="303030"/>
                </a:solidFill>
                <a:effectLst/>
                <a:latin typeface="Arial" panose="020B0604020202020204" pitchFamily="34" charset="0"/>
                <a:ea typeface="Calibri" panose="020F0502020204030204" pitchFamily="34" charset="0"/>
                <a:cs typeface="Arial" panose="020B0604020202020204" pitchFamily="34" charset="0"/>
              </a:rPr>
              <a:t>(11), e182853. https://doi.org/10.1001/jamapediatrics.2018.2853</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endParaRPr lang="en-US" sz="1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28928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4E29F2-6EC1-2344-A22F-91FB8C719D38}"/>
              </a:ext>
            </a:extLst>
          </p:cNvPr>
          <p:cNvSpPr txBox="1"/>
          <p:nvPr/>
        </p:nvSpPr>
        <p:spPr>
          <a:xfrm>
            <a:off x="145143" y="136478"/>
            <a:ext cx="8889675" cy="4609916"/>
          </a:xfrm>
          <a:prstGeom prst="rect">
            <a:avLst/>
          </a:prstGeom>
          <a:noFill/>
        </p:spPr>
        <p:txBody>
          <a:bodyPr wrap="square" rtlCol="0">
            <a:spAutoFit/>
          </a:bodyPr>
          <a:lstStyle/>
          <a:p>
            <a:pPr marL="457200" indent="-457200" algn="ctr">
              <a:lnSpc>
                <a:spcPct val="200000"/>
              </a:lnSpc>
              <a:spcAft>
                <a:spcPts val="800"/>
              </a:spcAft>
            </a:pPr>
            <a:r>
              <a:rPr lang="en-US" sz="1000" dirty="0">
                <a:latin typeface="Arial" panose="020B0604020202020204" pitchFamily="34" charset="0"/>
                <a:ea typeface="Calibri" panose="020F0502020204030204" pitchFamily="34" charset="0"/>
                <a:cs typeface="Arial" panose="020B0604020202020204" pitchFamily="34" charset="0"/>
              </a:rPr>
              <a:t>References continued</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Manchester, J. (2014). Facilitating </a:t>
            </a:r>
            <a:r>
              <a:rPr lang="en-US" sz="1000" dirty="0" err="1">
                <a:effectLst/>
                <a:latin typeface="Arial" panose="020B0604020202020204" pitchFamily="34" charset="0"/>
                <a:ea typeface="Calibri" panose="020F0502020204030204" pitchFamily="34" charset="0"/>
                <a:cs typeface="Arial" panose="020B0604020202020204" pitchFamily="34" charset="0"/>
              </a:rPr>
              <a:t>lewin’s</a:t>
            </a:r>
            <a:r>
              <a:rPr lang="en-US" sz="1000" dirty="0">
                <a:effectLst/>
                <a:latin typeface="Arial" panose="020B0604020202020204" pitchFamily="34" charset="0"/>
                <a:ea typeface="Calibri" panose="020F0502020204030204" pitchFamily="34" charset="0"/>
                <a:cs typeface="Arial" panose="020B0604020202020204" pitchFamily="34" charset="0"/>
              </a:rPr>
              <a:t> change Model with Collaborative Evaluation in Promoting Evidence Based Practices of Health Professionals. </a:t>
            </a:r>
            <a:r>
              <a:rPr lang="en-US" sz="1000" i="1" dirty="0">
                <a:effectLst/>
                <a:latin typeface="Arial" panose="020B0604020202020204" pitchFamily="34" charset="0"/>
                <a:ea typeface="Calibri" panose="020F0502020204030204" pitchFamily="34" charset="0"/>
                <a:cs typeface="Arial" panose="020B0604020202020204" pitchFamily="34" charset="0"/>
              </a:rPr>
              <a:t>Evaluation and program planning</a:t>
            </a:r>
            <a:r>
              <a:rPr lang="en-US" sz="1000" dirty="0">
                <a:effectLst/>
                <a:latin typeface="Arial" panose="020B0604020202020204" pitchFamily="34" charset="0"/>
                <a:ea typeface="Calibri" panose="020F0502020204030204" pitchFamily="34" charset="0"/>
                <a:cs typeface="Arial" panose="020B0604020202020204" pitchFamily="34" charset="0"/>
              </a:rPr>
              <a:t> 47 82–90. Web.</a:t>
            </a:r>
          </a:p>
          <a:p>
            <a:pPr marL="457200" marR="0" indent="-457200">
              <a:lnSpc>
                <a:spcPct val="200000"/>
              </a:lnSpc>
              <a:spcBef>
                <a:spcPts val="900"/>
              </a:spcBef>
              <a:spcAft>
                <a:spcPts val="900"/>
              </a:spcAft>
            </a:pPr>
            <a:r>
              <a:rPr lang="en-US" sz="1000" dirty="0">
                <a:effectLst/>
                <a:latin typeface="Arial" panose="020B0604020202020204" pitchFamily="34" charset="0"/>
                <a:ea typeface="Calibri" panose="020F0502020204030204" pitchFamily="34" charset="0"/>
                <a:cs typeface="Arial" panose="020B0604020202020204" pitchFamily="34" charset="0"/>
              </a:rPr>
              <a:t>McCrea, M., </a:t>
            </a:r>
            <a:r>
              <a:rPr lang="en-US" sz="1000" dirty="0" err="1">
                <a:effectLst/>
                <a:latin typeface="Arial" panose="020B0604020202020204" pitchFamily="34" charset="0"/>
                <a:ea typeface="Calibri" panose="020F0502020204030204" pitchFamily="34" charset="0"/>
                <a:cs typeface="Arial" panose="020B0604020202020204" pitchFamily="34" charset="0"/>
              </a:rPr>
              <a:t>Hammeke</a:t>
            </a:r>
            <a:r>
              <a:rPr lang="en-US" sz="1000" dirty="0">
                <a:effectLst/>
                <a:latin typeface="Arial" panose="020B0604020202020204" pitchFamily="34" charset="0"/>
                <a:ea typeface="Calibri" panose="020F0502020204030204" pitchFamily="34" charset="0"/>
                <a:cs typeface="Arial" panose="020B0604020202020204" pitchFamily="34" charset="0"/>
              </a:rPr>
              <a:t>, T., Olsen, G., Leo, P., &amp; </a:t>
            </a:r>
            <a:r>
              <a:rPr lang="en-US" sz="1000" dirty="0" err="1">
                <a:effectLst/>
                <a:latin typeface="Arial" panose="020B0604020202020204" pitchFamily="34" charset="0"/>
                <a:ea typeface="Calibri" panose="020F0502020204030204" pitchFamily="34" charset="0"/>
                <a:cs typeface="Arial" panose="020B0604020202020204" pitchFamily="34" charset="0"/>
              </a:rPr>
              <a:t>Guskiewicz</a:t>
            </a:r>
            <a:r>
              <a:rPr lang="en-US" sz="1000" dirty="0">
                <a:effectLst/>
                <a:latin typeface="Arial" panose="020B0604020202020204" pitchFamily="34" charset="0"/>
                <a:ea typeface="Calibri" panose="020F0502020204030204" pitchFamily="34" charset="0"/>
                <a:cs typeface="Arial" panose="020B0604020202020204" pitchFamily="34" charset="0"/>
              </a:rPr>
              <a:t>, K. (2014). Unreported concussion in high school football players. Implications for Prevention, </a:t>
            </a:r>
            <a:r>
              <a:rPr lang="en-US" sz="1000" i="1" dirty="0">
                <a:effectLst/>
                <a:latin typeface="Arial" panose="020B0604020202020204" pitchFamily="34" charset="0"/>
                <a:ea typeface="Calibri" panose="020F0502020204030204" pitchFamily="34" charset="0"/>
                <a:cs typeface="Arial" panose="020B0604020202020204" pitchFamily="34" charset="0"/>
              </a:rPr>
              <a:t>Clinical Journal of Sport Medicine</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14</a:t>
            </a:r>
            <a:r>
              <a:rPr lang="en-US" sz="1000" dirty="0">
                <a:effectLst/>
                <a:latin typeface="Arial" panose="020B0604020202020204" pitchFamily="34" charset="0"/>
                <a:ea typeface="Calibri" panose="020F0502020204030204" pitchFamily="34" charset="0"/>
                <a:cs typeface="Arial" panose="020B0604020202020204" pitchFamily="34" charset="0"/>
              </a:rPr>
              <a:t> (1), 13-17.</a:t>
            </a:r>
          </a:p>
          <a:p>
            <a:pPr marL="457200" marR="0" indent="-457200">
              <a:lnSpc>
                <a:spcPct val="200000"/>
              </a:lnSpc>
              <a:spcBef>
                <a:spcPts val="900"/>
              </a:spcBef>
              <a:spcAft>
                <a:spcPts val="900"/>
              </a:spcAft>
            </a:pPr>
            <a:r>
              <a:rPr lang="en-US" sz="1000" dirty="0" err="1">
                <a:effectLst/>
                <a:latin typeface="Arial" panose="020B0604020202020204" pitchFamily="34" charset="0"/>
                <a:ea typeface="Calibri" panose="020F0502020204030204" pitchFamily="34" charset="0"/>
                <a:cs typeface="Arial" panose="020B0604020202020204" pitchFamily="34" charset="0"/>
              </a:rPr>
              <a:t>Mccrory</a:t>
            </a:r>
            <a:r>
              <a:rPr lang="en-US" sz="1000" dirty="0">
                <a:effectLst/>
                <a:latin typeface="Arial" panose="020B0604020202020204" pitchFamily="34" charset="0"/>
                <a:ea typeface="Calibri" panose="020F0502020204030204" pitchFamily="34" charset="0"/>
                <a:cs typeface="Arial" panose="020B0604020202020204" pitchFamily="34" charset="0"/>
              </a:rPr>
              <a:t>, P., </a:t>
            </a:r>
            <a:r>
              <a:rPr lang="en-US" sz="1000" dirty="0" err="1">
                <a:effectLst/>
                <a:latin typeface="Arial" panose="020B0604020202020204" pitchFamily="34" charset="0"/>
                <a:ea typeface="Calibri" panose="020F0502020204030204" pitchFamily="34" charset="0"/>
                <a:cs typeface="Arial" panose="020B0604020202020204" pitchFamily="34" charset="0"/>
              </a:rPr>
              <a:t>Meeuwisse</a:t>
            </a:r>
            <a:r>
              <a:rPr lang="en-US" sz="1000" dirty="0">
                <a:effectLst/>
                <a:latin typeface="Arial" panose="020B0604020202020204" pitchFamily="34" charset="0"/>
                <a:ea typeface="Calibri" panose="020F0502020204030204" pitchFamily="34" charset="0"/>
                <a:cs typeface="Arial" panose="020B0604020202020204" pitchFamily="34" charset="0"/>
              </a:rPr>
              <a:t>, W., Johnston, K., Dvorak, J., </a:t>
            </a:r>
            <a:r>
              <a:rPr lang="en-US" sz="1000" dirty="0" err="1">
                <a:effectLst/>
                <a:latin typeface="Arial" panose="020B0604020202020204" pitchFamily="34" charset="0"/>
                <a:ea typeface="Calibri" panose="020F0502020204030204" pitchFamily="34" charset="0"/>
                <a:cs typeface="Arial" panose="020B0604020202020204" pitchFamily="34" charset="0"/>
              </a:rPr>
              <a:t>Aubry</a:t>
            </a:r>
            <a:r>
              <a:rPr lang="en-US" sz="1000" dirty="0">
                <a:effectLst/>
                <a:latin typeface="Arial" panose="020B0604020202020204" pitchFamily="34" charset="0"/>
                <a:ea typeface="Calibri" panose="020F0502020204030204" pitchFamily="34" charset="0"/>
                <a:cs typeface="Arial" panose="020B0604020202020204" pitchFamily="34" charset="0"/>
              </a:rPr>
              <a:t>, M., Molloy, M., &amp; Cantu, R. (2009). Consensus Statement on Concussion in Sport: The 3rd International Conference on Concussion in Sport Held in Zurich, November 2008. </a:t>
            </a:r>
            <a:r>
              <a:rPr lang="en-US" sz="1000" i="1" dirty="0">
                <a:effectLst/>
                <a:latin typeface="Arial" panose="020B0604020202020204" pitchFamily="34" charset="0"/>
                <a:ea typeface="Calibri" panose="020F0502020204030204" pitchFamily="34" charset="0"/>
                <a:cs typeface="Arial" panose="020B0604020202020204" pitchFamily="34" charset="0"/>
              </a:rPr>
              <a:t>Journal of Athletic Training</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44</a:t>
            </a:r>
            <a:r>
              <a:rPr lang="en-US" sz="1000" dirty="0">
                <a:effectLst/>
                <a:latin typeface="Arial" panose="020B0604020202020204" pitchFamily="34" charset="0"/>
                <a:ea typeface="Calibri" panose="020F0502020204030204" pitchFamily="34" charset="0"/>
                <a:cs typeface="Arial" panose="020B0604020202020204" pitchFamily="34" charset="0"/>
              </a:rPr>
              <a:t>(4), 434–448. https://doi.org/10.4085/1062-6050-44.4.434</a:t>
            </a: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Melnyk, B., &amp; Fineout-Overholt, E. (2019). </a:t>
            </a:r>
            <a:r>
              <a:rPr lang="en-US" sz="1000" i="1" dirty="0">
                <a:effectLst/>
                <a:latin typeface="Arial" panose="020B0604020202020204" pitchFamily="34" charset="0"/>
                <a:ea typeface="Calibri" panose="020F0502020204030204" pitchFamily="34" charset="0"/>
                <a:cs typeface="Arial" panose="020B0604020202020204" pitchFamily="34" charset="0"/>
              </a:rPr>
              <a:t>Evidence-based practice in nursing &amp; healthcare: a guide to best practice, </a:t>
            </a:r>
            <a:r>
              <a:rPr lang="en-US" sz="1000" dirty="0">
                <a:effectLst/>
                <a:latin typeface="Arial" panose="020B0604020202020204" pitchFamily="34" charset="0"/>
                <a:ea typeface="Calibri" panose="020F0502020204030204" pitchFamily="34" charset="0"/>
                <a:cs typeface="Arial" panose="020B0604020202020204" pitchFamily="34" charset="0"/>
              </a:rPr>
              <a:t>4th edition. Wolters Kluwer.</a:t>
            </a: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Mitchell, P. F. (2011). Evidence-based practice in real-world services for young people with complex needs: new opportunities suggested by recent implementation science. </a:t>
            </a:r>
            <a:r>
              <a:rPr lang="en-US" sz="1000" i="1" dirty="0">
                <a:effectLst/>
                <a:latin typeface="Arial" panose="020B0604020202020204" pitchFamily="34" charset="0"/>
                <a:ea typeface="Calibri" panose="020F0502020204030204" pitchFamily="34" charset="0"/>
                <a:cs typeface="Arial" panose="020B0604020202020204" pitchFamily="34" charset="0"/>
              </a:rPr>
              <a:t>Children and Youth Services Review</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33</a:t>
            </a:r>
            <a:r>
              <a:rPr lang="en-US" sz="1000" dirty="0">
                <a:effectLst/>
                <a:latin typeface="Arial" panose="020B0604020202020204" pitchFamily="34" charset="0"/>
                <a:ea typeface="Calibri" panose="020F0502020204030204" pitchFamily="34" charset="0"/>
                <a:cs typeface="Arial" panose="020B0604020202020204" pitchFamily="34" charset="0"/>
              </a:rPr>
              <a:t>(2), 207–216.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https://doi.org/10.1016/j.childyouth.2010.10.003</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endParaRPr lang="en-US" sz="1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40705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EB424E-45DC-456E-8D06-11A838EC9FC0}"/>
              </a:ext>
            </a:extLst>
          </p:cNvPr>
          <p:cNvSpPr txBox="1"/>
          <p:nvPr/>
        </p:nvSpPr>
        <p:spPr>
          <a:xfrm>
            <a:off x="272955" y="163773"/>
            <a:ext cx="8707272" cy="4199548"/>
          </a:xfrm>
          <a:prstGeom prst="rect">
            <a:avLst/>
          </a:prstGeom>
          <a:noFill/>
        </p:spPr>
        <p:txBody>
          <a:bodyPr wrap="square" rtlCol="0">
            <a:spAutoFit/>
          </a:bodyPr>
          <a:lstStyle/>
          <a:p>
            <a:pPr marL="457200" indent="-457200" algn="ctr">
              <a:lnSpc>
                <a:spcPct val="200000"/>
              </a:lnSpc>
              <a:spcAft>
                <a:spcPts val="800"/>
              </a:spcAft>
            </a:pPr>
            <a:r>
              <a:rPr lang="en-US" sz="1000" dirty="0">
                <a:latin typeface="Arial" panose="020B0604020202020204" pitchFamily="34" charset="0"/>
                <a:ea typeface="Calibri" panose="020F0502020204030204" pitchFamily="34" charset="0"/>
                <a:cs typeface="Arial" panose="020B0604020202020204" pitchFamily="34" charset="0"/>
              </a:rPr>
              <a:t>References continued</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Moreau, A., Carol, L., </a:t>
            </a:r>
            <a:r>
              <a:rPr lang="en-US" sz="1000" dirty="0" err="1">
                <a:effectLst/>
                <a:latin typeface="Arial" panose="020B0604020202020204" pitchFamily="34" charset="0"/>
                <a:ea typeface="Calibri" panose="020F0502020204030204" pitchFamily="34" charset="0"/>
                <a:cs typeface="Arial" panose="020B0604020202020204" pitchFamily="34" charset="0"/>
              </a:rPr>
              <a:t>Dedianne</a:t>
            </a:r>
            <a:r>
              <a:rPr lang="en-US" sz="1000" dirty="0">
                <a:effectLst/>
                <a:latin typeface="Arial" panose="020B0604020202020204" pitchFamily="34" charset="0"/>
                <a:ea typeface="Calibri" panose="020F0502020204030204" pitchFamily="34" charset="0"/>
                <a:cs typeface="Arial" panose="020B0604020202020204" pitchFamily="34" charset="0"/>
              </a:rPr>
              <a:t>, M., </a:t>
            </a:r>
            <a:r>
              <a:rPr lang="en-US" sz="1000" dirty="0" err="1">
                <a:effectLst/>
                <a:latin typeface="Arial" panose="020B0604020202020204" pitchFamily="34" charset="0"/>
                <a:ea typeface="Calibri" panose="020F0502020204030204" pitchFamily="34" charset="0"/>
                <a:cs typeface="Arial" panose="020B0604020202020204" pitchFamily="34" charset="0"/>
              </a:rPr>
              <a:t>Dupraz</a:t>
            </a:r>
            <a:r>
              <a:rPr lang="en-US" sz="1000" dirty="0">
                <a:effectLst/>
                <a:latin typeface="Arial" panose="020B0604020202020204" pitchFamily="34" charset="0"/>
                <a:ea typeface="Calibri" panose="020F0502020204030204" pitchFamily="34" charset="0"/>
                <a:cs typeface="Arial" panose="020B0604020202020204" pitchFamily="34" charset="0"/>
              </a:rPr>
              <a:t>, C., </a:t>
            </a:r>
            <a:r>
              <a:rPr lang="en-US" sz="1000" dirty="0" err="1">
                <a:effectLst/>
                <a:latin typeface="Arial" panose="020B0604020202020204" pitchFamily="34" charset="0"/>
                <a:ea typeface="Calibri" panose="020F0502020204030204" pitchFamily="34" charset="0"/>
                <a:cs typeface="Arial" panose="020B0604020202020204" pitchFamily="34" charset="0"/>
              </a:rPr>
              <a:t>Perdrix</a:t>
            </a:r>
            <a:r>
              <a:rPr lang="en-US" sz="1000" dirty="0">
                <a:effectLst/>
                <a:latin typeface="Arial" panose="020B0604020202020204" pitchFamily="34" charset="0"/>
                <a:ea typeface="Calibri" panose="020F0502020204030204" pitchFamily="34" charset="0"/>
                <a:cs typeface="Arial" panose="020B0604020202020204" pitchFamily="34" charset="0"/>
              </a:rPr>
              <a:t>, C., </a:t>
            </a:r>
            <a:r>
              <a:rPr lang="en-US" sz="1000" dirty="0" err="1">
                <a:effectLst/>
                <a:latin typeface="Arial" panose="020B0604020202020204" pitchFamily="34" charset="0"/>
                <a:ea typeface="Calibri" panose="020F0502020204030204" pitchFamily="34" charset="0"/>
                <a:cs typeface="Arial" panose="020B0604020202020204" pitchFamily="34" charset="0"/>
              </a:rPr>
              <a:t>Lainé</a:t>
            </a:r>
            <a:r>
              <a:rPr lang="en-US" sz="1000" dirty="0">
                <a:effectLst/>
                <a:latin typeface="Arial" panose="020B0604020202020204" pitchFamily="34" charset="0"/>
                <a:ea typeface="Calibri" panose="020F0502020204030204" pitchFamily="34" charset="0"/>
                <a:cs typeface="Arial" panose="020B0604020202020204" pitchFamily="34" charset="0"/>
              </a:rPr>
              <a:t>, X., &amp; </a:t>
            </a:r>
            <a:r>
              <a:rPr lang="en-US" sz="1000" dirty="0" err="1">
                <a:effectLst/>
                <a:latin typeface="Arial" panose="020B0604020202020204" pitchFamily="34" charset="0"/>
                <a:ea typeface="Calibri" panose="020F0502020204030204" pitchFamily="34" charset="0"/>
                <a:cs typeface="Arial" panose="020B0604020202020204" pitchFamily="34" charset="0"/>
              </a:rPr>
              <a:t>Souweine</a:t>
            </a:r>
            <a:r>
              <a:rPr lang="en-US" sz="1000" dirty="0">
                <a:effectLst/>
                <a:latin typeface="Arial" panose="020B0604020202020204" pitchFamily="34" charset="0"/>
                <a:ea typeface="Calibri" panose="020F0502020204030204" pitchFamily="34" charset="0"/>
                <a:cs typeface="Arial" panose="020B0604020202020204" pitchFamily="34" charset="0"/>
              </a:rPr>
              <a:t>, G. (2011). What perceptions do patients have of decision making (DM)? Toward an integrative patient-centered care model. A qualitative study using focus-group interviews. </a:t>
            </a:r>
            <a:r>
              <a:rPr lang="en-US" sz="1000" i="1" dirty="0">
                <a:effectLst/>
                <a:latin typeface="Arial" panose="020B0604020202020204" pitchFamily="34" charset="0"/>
                <a:ea typeface="Calibri" panose="020F0502020204030204" pitchFamily="34" charset="0"/>
                <a:cs typeface="Arial" panose="020B0604020202020204" pitchFamily="34" charset="0"/>
              </a:rPr>
              <a:t>Patient Education and Counseling</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87</a:t>
            </a:r>
            <a:r>
              <a:rPr lang="en-US" sz="1000" dirty="0">
                <a:effectLst/>
                <a:latin typeface="Arial" panose="020B0604020202020204" pitchFamily="34" charset="0"/>
                <a:ea typeface="Calibri" panose="020F0502020204030204" pitchFamily="34" charset="0"/>
                <a:cs typeface="Arial" panose="020B0604020202020204" pitchFamily="34" charset="0"/>
              </a:rPr>
              <a:t>(2), 206–211.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https://doi.org/10.1016/j.pec.2011.08.010</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900"/>
              </a:spcBef>
              <a:spcAft>
                <a:spcPts val="900"/>
              </a:spcAft>
            </a:pPr>
            <a:r>
              <a:rPr lang="en-US" sz="1000" dirty="0" err="1">
                <a:effectLst/>
                <a:latin typeface="Arial" panose="020B0604020202020204" pitchFamily="34" charset="0"/>
                <a:ea typeface="Calibri" panose="020F0502020204030204" pitchFamily="34" charset="0"/>
                <a:cs typeface="Arial" panose="020B0604020202020204" pitchFamily="34" charset="0"/>
              </a:rPr>
              <a:t>Permenter</a:t>
            </a:r>
            <a:r>
              <a:rPr lang="en-US" sz="1000" dirty="0">
                <a:effectLst/>
                <a:latin typeface="Arial" panose="020B0604020202020204" pitchFamily="34" charset="0"/>
                <a:ea typeface="Calibri" panose="020F0502020204030204" pitchFamily="34" charset="0"/>
                <a:cs typeface="Arial" panose="020B0604020202020204" pitchFamily="34" charset="0"/>
              </a:rPr>
              <a:t> C., Fernández-de Thomas R., &amp; Sherman A. (2021) </a:t>
            </a:r>
            <a:r>
              <a:rPr lang="en-US" sz="1000" dirty="0" err="1">
                <a:effectLst/>
                <a:latin typeface="Arial" panose="020B0604020202020204" pitchFamily="34" charset="0"/>
                <a:ea typeface="Calibri" panose="020F0502020204030204" pitchFamily="34" charset="0"/>
                <a:cs typeface="Arial" panose="020B0604020202020204" pitchFamily="34" charset="0"/>
              </a:rPr>
              <a:t>Postconcussive</a:t>
            </a:r>
            <a:r>
              <a:rPr lang="en-US" sz="1000" dirty="0">
                <a:effectLst/>
                <a:latin typeface="Arial" panose="020B0604020202020204" pitchFamily="34" charset="0"/>
                <a:ea typeface="Calibri" panose="020F0502020204030204" pitchFamily="34" charset="0"/>
                <a:cs typeface="Arial" panose="020B0604020202020204" pitchFamily="34" charset="0"/>
              </a:rPr>
              <a:t> syndrome. </a:t>
            </a:r>
            <a:r>
              <a:rPr lang="en-US" sz="1000" i="1" dirty="0" err="1">
                <a:effectLst/>
                <a:latin typeface="Arial" panose="020B0604020202020204" pitchFamily="34" charset="0"/>
                <a:ea typeface="Calibri" panose="020F0502020204030204" pitchFamily="34" charset="0"/>
                <a:cs typeface="Arial" panose="020B0604020202020204" pitchFamily="34" charset="0"/>
              </a:rPr>
              <a:t>StatPearls</a:t>
            </a:r>
            <a:r>
              <a:rPr lang="en-US" sz="1000" i="1" dirty="0">
                <a:effectLst/>
                <a:latin typeface="Arial" panose="020B0604020202020204" pitchFamily="34" charset="0"/>
                <a:ea typeface="Calibri" panose="020F0502020204030204" pitchFamily="34" charset="0"/>
                <a:cs typeface="Arial" panose="020B0604020202020204" pitchFamily="34" charset="0"/>
              </a:rPr>
              <a:t>. </a:t>
            </a:r>
            <a:r>
              <a:rPr lang="en-US" sz="1000" dirty="0" err="1">
                <a:effectLst/>
                <a:latin typeface="Arial" panose="020B0604020202020204" pitchFamily="34" charset="0"/>
                <a:ea typeface="Calibri" panose="020F0502020204030204" pitchFamily="34" charset="0"/>
                <a:cs typeface="Arial" panose="020B0604020202020204" pitchFamily="34" charset="0"/>
              </a:rPr>
              <a:t>StatPearls</a:t>
            </a:r>
            <a:r>
              <a:rPr lang="en-US" sz="1000" dirty="0">
                <a:effectLst/>
                <a:latin typeface="Arial" panose="020B0604020202020204" pitchFamily="34" charset="0"/>
                <a:ea typeface="Calibri" panose="020F0502020204030204" pitchFamily="34" charset="0"/>
                <a:cs typeface="Arial" panose="020B0604020202020204" pitchFamily="34" charset="0"/>
              </a:rPr>
              <a:t> Publishing. https://www.ncbi.nlm.nih.gov/books/NBK534786/</a:t>
            </a:r>
          </a:p>
          <a:p>
            <a:pPr marL="457200" marR="0" indent="-457200">
              <a:lnSpc>
                <a:spcPct val="200000"/>
              </a:lnSpc>
              <a:spcBef>
                <a:spcPts val="0"/>
              </a:spcBef>
              <a:spcAft>
                <a:spcPts val="800"/>
              </a:spcAft>
            </a:pPr>
            <a:r>
              <a:rPr lang="en-US" sz="1000" dirty="0" err="1">
                <a:effectLst/>
                <a:latin typeface="Arial" panose="020B0604020202020204" pitchFamily="34" charset="0"/>
                <a:ea typeface="Calibri" panose="020F0502020204030204" pitchFamily="34" charset="0"/>
                <a:cs typeface="Arial" panose="020B0604020202020204" pitchFamily="34" charset="0"/>
              </a:rPr>
              <a:t>Pietz</a:t>
            </a:r>
            <a:r>
              <a:rPr lang="en-US" sz="1000" dirty="0">
                <a:effectLst/>
                <a:latin typeface="Arial" panose="020B0604020202020204" pitchFamily="34" charset="0"/>
                <a:ea typeface="Calibri" panose="020F0502020204030204" pitchFamily="34" charset="0"/>
                <a:cs typeface="Arial" panose="020B0604020202020204" pitchFamily="34" charset="0"/>
              </a:rPr>
              <a:t>, K., Graves, J., </a:t>
            </a:r>
            <a:r>
              <a:rPr lang="en-US" sz="1000" dirty="0" err="1">
                <a:effectLst/>
                <a:latin typeface="Arial" panose="020B0604020202020204" pitchFamily="34" charset="0"/>
                <a:ea typeface="Calibri" panose="020F0502020204030204" pitchFamily="34" charset="0"/>
                <a:cs typeface="Arial" panose="020B0604020202020204" pitchFamily="34" charset="0"/>
              </a:rPr>
              <a:t>Weybright</a:t>
            </a:r>
            <a:r>
              <a:rPr lang="en-US" sz="1000" dirty="0">
                <a:effectLst/>
                <a:latin typeface="Arial" panose="020B0604020202020204" pitchFamily="34" charset="0"/>
                <a:ea typeface="Calibri" panose="020F0502020204030204" pitchFamily="34" charset="0"/>
                <a:cs typeface="Arial" panose="020B0604020202020204" pitchFamily="34" charset="0"/>
              </a:rPr>
              <a:t>, E., </a:t>
            </a:r>
            <a:r>
              <a:rPr lang="en-US" sz="1000" dirty="0" err="1">
                <a:effectLst/>
                <a:latin typeface="Arial" panose="020B0604020202020204" pitchFamily="34" charset="0"/>
                <a:ea typeface="Calibri" panose="020F0502020204030204" pitchFamily="34" charset="0"/>
                <a:cs typeface="Arial" panose="020B0604020202020204" pitchFamily="34" charset="0"/>
              </a:rPr>
              <a:t>Pinkleton</a:t>
            </a:r>
            <a:r>
              <a:rPr lang="en-US" sz="1000" dirty="0">
                <a:effectLst/>
                <a:latin typeface="Arial" panose="020B0604020202020204" pitchFamily="34" charset="0"/>
                <a:ea typeface="Calibri" panose="020F0502020204030204" pitchFamily="34" charset="0"/>
                <a:cs typeface="Arial" panose="020B0604020202020204" pitchFamily="34" charset="0"/>
              </a:rPr>
              <a:t>, B., Klein, T. (2021). Original research: Concussions at school: The experiences and knowledge of school nurses. </a:t>
            </a:r>
            <a:r>
              <a:rPr lang="en-US" sz="1000" i="1" dirty="0">
                <a:effectLst/>
                <a:latin typeface="Arial" panose="020B0604020202020204" pitchFamily="34" charset="0"/>
                <a:ea typeface="Calibri" panose="020F0502020204030204" pitchFamily="34" charset="0"/>
                <a:cs typeface="Arial" panose="020B0604020202020204" pitchFamily="34" charset="0"/>
              </a:rPr>
              <a:t>American Journal of Nursing, 121</a:t>
            </a:r>
            <a:r>
              <a:rPr lang="en-US" sz="1000" dirty="0">
                <a:effectLst/>
                <a:latin typeface="Arial" panose="020B0604020202020204" pitchFamily="34" charset="0"/>
                <a:ea typeface="Calibri" panose="020F0502020204030204" pitchFamily="34" charset="0"/>
                <a:cs typeface="Arial" panose="020B0604020202020204" pitchFamily="34" charset="0"/>
              </a:rPr>
              <a:t>(2), 28-38.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https://doi.org/10.1097/01.NAJ.0000733428.67589.5e</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900"/>
              </a:spcBef>
              <a:spcAft>
                <a:spcPts val="900"/>
              </a:spcAft>
            </a:pPr>
            <a:r>
              <a:rPr lang="en-US" sz="1000" dirty="0" err="1">
                <a:effectLst/>
                <a:latin typeface="Arial" panose="020B0604020202020204" pitchFamily="34" charset="0"/>
                <a:ea typeface="Calibri" panose="020F0502020204030204" pitchFamily="34" charset="0"/>
                <a:cs typeface="Arial" panose="020B0604020202020204" pitchFamily="34" charset="0"/>
              </a:rPr>
              <a:t>Puga</a:t>
            </a:r>
            <a:r>
              <a:rPr lang="en-US" sz="1000" dirty="0">
                <a:effectLst/>
                <a:latin typeface="Arial" panose="020B0604020202020204" pitchFamily="34" charset="0"/>
                <a:ea typeface="Calibri" panose="020F0502020204030204" pitchFamily="34" charset="0"/>
                <a:cs typeface="Arial" panose="020B0604020202020204" pitchFamily="34" charset="0"/>
              </a:rPr>
              <a:t>, P. A. (2011). </a:t>
            </a:r>
            <a:r>
              <a:rPr lang="en-US" sz="1000" i="1" dirty="0">
                <a:effectLst/>
                <a:latin typeface="Arial" panose="020B0604020202020204" pitchFamily="34" charset="0"/>
                <a:ea typeface="Calibri" panose="020F0502020204030204" pitchFamily="34" charset="0"/>
                <a:cs typeface="Arial" panose="020B0604020202020204" pitchFamily="34" charset="0"/>
              </a:rPr>
              <a:t>Unreported concussion in high school football players</a:t>
            </a:r>
            <a:r>
              <a:rPr lang="en-US" sz="1000" dirty="0">
                <a:effectLst/>
                <a:latin typeface="Arial" panose="020B0604020202020204" pitchFamily="34" charset="0"/>
                <a:ea typeface="Calibri" panose="020F0502020204030204" pitchFamily="34" charset="0"/>
                <a:cs typeface="Arial" panose="020B0604020202020204" pitchFamily="34" charset="0"/>
              </a:rPr>
              <a:t>. ProQuest Dissertations Publishing.</a:t>
            </a: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Rycroft-Malone, J., &amp; Bucknall, T. (2010). Using theory and frameworks to facilitate the implementation of evidence into practice. </a:t>
            </a:r>
            <a:r>
              <a:rPr lang="en-US" sz="1000" i="1" dirty="0">
                <a:effectLst/>
                <a:latin typeface="Arial" panose="020B0604020202020204" pitchFamily="34" charset="0"/>
                <a:ea typeface="Calibri" panose="020F0502020204030204" pitchFamily="34" charset="0"/>
                <a:cs typeface="Arial" panose="020B0604020202020204" pitchFamily="34" charset="0"/>
              </a:rPr>
              <a:t>Worldviews on Evidence-Based Nursing</a:t>
            </a:r>
            <a:r>
              <a:rPr lang="en-US" sz="1000" dirty="0">
                <a:effectLst/>
                <a:latin typeface="Arial" panose="020B0604020202020204" pitchFamily="34" charset="0"/>
                <a:ea typeface="Calibri" panose="020F0502020204030204" pitchFamily="34" charset="0"/>
                <a:cs typeface="Arial" panose="020B0604020202020204" pitchFamily="34" charset="0"/>
              </a:rPr>
              <a:t>, 7(2), 57–58. https://doi.org/10.1111/j.1741-6787.2010.00194.x</a:t>
            </a:r>
          </a:p>
        </p:txBody>
      </p:sp>
    </p:spTree>
    <p:extLst>
      <p:ext uri="{BB962C8B-B14F-4D97-AF65-F5344CB8AC3E}">
        <p14:creationId xmlns:p14="http://schemas.microsoft.com/office/powerpoint/2010/main" val="205750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FE4F50-CFDD-4F85-BEE4-BF0B2968DDF8}"/>
              </a:ext>
            </a:extLst>
          </p:cNvPr>
          <p:cNvSpPr txBox="1"/>
          <p:nvPr/>
        </p:nvSpPr>
        <p:spPr>
          <a:xfrm>
            <a:off x="300251" y="245660"/>
            <a:ext cx="8598089" cy="4656468"/>
          </a:xfrm>
          <a:prstGeom prst="rect">
            <a:avLst/>
          </a:prstGeom>
          <a:noFill/>
        </p:spPr>
        <p:txBody>
          <a:bodyPr wrap="square" rtlCol="0">
            <a:spAutoFit/>
          </a:bodyPr>
          <a:lstStyle/>
          <a:p>
            <a:pPr marL="457200" indent="-457200" algn="ctr">
              <a:lnSpc>
                <a:spcPct val="200000"/>
              </a:lnSpc>
              <a:spcAft>
                <a:spcPts val="800"/>
              </a:spcAft>
            </a:pPr>
            <a:r>
              <a:rPr lang="en-US" sz="1000" dirty="0">
                <a:latin typeface="Arial" panose="020B0604020202020204" pitchFamily="34" charset="0"/>
                <a:ea typeface="Calibri" panose="020F0502020204030204" pitchFamily="34" charset="0"/>
                <a:cs typeface="Arial" panose="020B0604020202020204" pitchFamily="34" charset="0"/>
              </a:rPr>
              <a:t>References continued</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Stead T. S., Rastogi V., </a:t>
            </a:r>
            <a:r>
              <a:rPr lang="en-US" sz="1000" dirty="0" err="1">
                <a:effectLst/>
                <a:latin typeface="Arial" panose="020B0604020202020204" pitchFamily="34" charset="0"/>
                <a:ea typeface="Calibri" panose="020F0502020204030204" pitchFamily="34" charset="0"/>
                <a:cs typeface="Arial" panose="020B0604020202020204" pitchFamily="34" charset="0"/>
              </a:rPr>
              <a:t>Hedna</a:t>
            </a:r>
            <a:r>
              <a:rPr lang="en-US" sz="1000" dirty="0">
                <a:effectLst/>
                <a:latin typeface="Arial" panose="020B0604020202020204" pitchFamily="34" charset="0"/>
                <a:ea typeface="Calibri" panose="020F0502020204030204" pitchFamily="34" charset="0"/>
                <a:cs typeface="Arial" panose="020B0604020202020204" pitchFamily="34" charset="0"/>
              </a:rPr>
              <a:t> V. (2016) Awareness of the CDC “Heads Up!” to youth sports campaign among pediatric sports coaches: A pilot survey study. </a:t>
            </a:r>
            <a:r>
              <a:rPr lang="en-US" sz="1000" i="1" dirty="0" err="1">
                <a:effectLst/>
                <a:latin typeface="Arial" panose="020B0604020202020204" pitchFamily="34" charset="0"/>
                <a:ea typeface="Calibri" panose="020F0502020204030204" pitchFamily="34" charset="0"/>
                <a:cs typeface="Arial" panose="020B0604020202020204" pitchFamily="34" charset="0"/>
              </a:rPr>
              <a:t>Cureus</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8</a:t>
            </a:r>
            <a:r>
              <a:rPr lang="en-US" sz="1000" dirty="0">
                <a:effectLst/>
                <a:latin typeface="Arial" panose="020B0604020202020204" pitchFamily="34" charset="0"/>
                <a:ea typeface="Calibri" panose="020F0502020204030204" pitchFamily="34" charset="0"/>
                <a:cs typeface="Arial" panose="020B0604020202020204" pitchFamily="34" charset="0"/>
              </a:rPr>
              <a:t>(8): e755.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https://doi.org/10.7759/cureus.755</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Sylvia, M.L. &amp; </a:t>
            </a:r>
            <a:r>
              <a:rPr lang="en-US" sz="1000" dirty="0" err="1">
                <a:effectLst/>
                <a:latin typeface="Arial" panose="020B0604020202020204" pitchFamily="34" charset="0"/>
                <a:ea typeface="Calibri" panose="020F0502020204030204" pitchFamily="34" charset="0"/>
                <a:cs typeface="Arial" panose="020B0604020202020204" pitchFamily="34" charset="0"/>
              </a:rPr>
              <a:t>Terhaar</a:t>
            </a:r>
            <a:r>
              <a:rPr lang="en-US" sz="1000" dirty="0">
                <a:effectLst/>
                <a:latin typeface="Arial" panose="020B0604020202020204" pitchFamily="34" charset="0"/>
                <a:ea typeface="Calibri" panose="020F0502020204030204" pitchFamily="34" charset="0"/>
                <a:cs typeface="Arial" panose="020B0604020202020204" pitchFamily="34" charset="0"/>
              </a:rPr>
              <a:t>, M.F. (2014). </a:t>
            </a:r>
            <a:r>
              <a:rPr lang="en-US" sz="1000" i="1" dirty="0">
                <a:effectLst/>
                <a:latin typeface="Arial" panose="020B0604020202020204" pitchFamily="34" charset="0"/>
                <a:ea typeface="Calibri" panose="020F0502020204030204" pitchFamily="34" charset="0"/>
                <a:cs typeface="Arial" panose="020B0604020202020204" pitchFamily="34" charset="0"/>
              </a:rPr>
              <a:t>Clinical analytics and data management for the DNP</a:t>
            </a:r>
            <a:r>
              <a:rPr lang="en-US" sz="1000" dirty="0">
                <a:effectLst/>
                <a:latin typeface="Arial" panose="020B0604020202020204" pitchFamily="34" charset="0"/>
                <a:ea typeface="Calibri" panose="020F0502020204030204" pitchFamily="34" charset="0"/>
                <a:cs typeface="Arial" panose="020B0604020202020204" pitchFamily="34" charset="0"/>
              </a:rPr>
              <a:t> (2</a:t>
            </a:r>
            <a:r>
              <a:rPr lang="en-US" sz="1000" baseline="30000" dirty="0">
                <a:effectLst/>
                <a:latin typeface="Arial" panose="020B0604020202020204" pitchFamily="34" charset="0"/>
                <a:ea typeface="Calibri" panose="020F0502020204030204" pitchFamily="34" charset="0"/>
                <a:cs typeface="Arial" panose="020B0604020202020204" pitchFamily="34" charset="0"/>
              </a:rPr>
              <a:t>nd</a:t>
            </a:r>
            <a:r>
              <a:rPr lang="en-US" sz="1000" dirty="0">
                <a:effectLst/>
                <a:latin typeface="Arial" panose="020B0604020202020204" pitchFamily="34" charset="0"/>
                <a:ea typeface="Calibri" panose="020F0502020204030204" pitchFamily="34" charset="0"/>
                <a:cs typeface="Arial" panose="020B0604020202020204" pitchFamily="34" charset="0"/>
              </a:rPr>
              <a:t> ed.). Springer Publishing Company.</a:t>
            </a: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Tierney, R. T., </a:t>
            </a:r>
            <a:r>
              <a:rPr lang="en-US" sz="1000" dirty="0" err="1">
                <a:effectLst/>
                <a:latin typeface="Arial" panose="020B0604020202020204" pitchFamily="34" charset="0"/>
                <a:ea typeface="Calibri" panose="020F0502020204030204" pitchFamily="34" charset="0"/>
                <a:cs typeface="Arial" panose="020B0604020202020204" pitchFamily="34" charset="0"/>
              </a:rPr>
              <a:t>Sitler</a:t>
            </a:r>
            <a:r>
              <a:rPr lang="en-US" sz="1000" dirty="0">
                <a:effectLst/>
                <a:latin typeface="Arial" panose="020B0604020202020204" pitchFamily="34" charset="0"/>
                <a:ea typeface="Calibri" panose="020F0502020204030204" pitchFamily="34" charset="0"/>
                <a:cs typeface="Arial" panose="020B0604020202020204" pitchFamily="34" charset="0"/>
              </a:rPr>
              <a:t>, M. R., </a:t>
            </a:r>
            <a:r>
              <a:rPr lang="en-US" sz="1000" dirty="0" err="1">
                <a:effectLst/>
                <a:latin typeface="Arial" panose="020B0604020202020204" pitchFamily="34" charset="0"/>
                <a:ea typeface="Calibri" panose="020F0502020204030204" pitchFamily="34" charset="0"/>
                <a:cs typeface="Arial" panose="020B0604020202020204" pitchFamily="34" charset="0"/>
              </a:rPr>
              <a:t>Swanik</a:t>
            </a:r>
            <a:r>
              <a:rPr lang="en-US" sz="1000" dirty="0">
                <a:effectLst/>
                <a:latin typeface="Arial" panose="020B0604020202020204" pitchFamily="34" charset="0"/>
                <a:ea typeface="Calibri" panose="020F0502020204030204" pitchFamily="34" charset="0"/>
                <a:cs typeface="Arial" panose="020B0604020202020204" pitchFamily="34" charset="0"/>
              </a:rPr>
              <a:t>, C. B., </a:t>
            </a:r>
            <a:r>
              <a:rPr lang="en-US" sz="1000" dirty="0" err="1">
                <a:effectLst/>
                <a:latin typeface="Arial" panose="020B0604020202020204" pitchFamily="34" charset="0"/>
                <a:ea typeface="Calibri" panose="020F0502020204030204" pitchFamily="34" charset="0"/>
                <a:cs typeface="Arial" panose="020B0604020202020204" pitchFamily="34" charset="0"/>
              </a:rPr>
              <a:t>Swanik</a:t>
            </a:r>
            <a:r>
              <a:rPr lang="en-US" sz="1000" dirty="0">
                <a:effectLst/>
                <a:latin typeface="Arial" panose="020B0604020202020204" pitchFamily="34" charset="0"/>
                <a:ea typeface="Calibri" panose="020F0502020204030204" pitchFamily="34" charset="0"/>
                <a:cs typeface="Arial" panose="020B0604020202020204" pitchFamily="34" charset="0"/>
              </a:rPr>
              <a:t>, K. A., Higgins, M., &amp; Torg, J. (2005). Gender differences in head-neck segment dynamic stabilization during head acceleration. </a:t>
            </a:r>
            <a:r>
              <a:rPr lang="en-US" sz="1000" i="1" dirty="0">
                <a:effectLst/>
                <a:latin typeface="Arial" panose="020B0604020202020204" pitchFamily="34" charset="0"/>
                <a:ea typeface="Calibri" panose="020F0502020204030204" pitchFamily="34" charset="0"/>
                <a:cs typeface="Arial" panose="020B0604020202020204" pitchFamily="34" charset="0"/>
              </a:rPr>
              <a:t>Medicine and science in sports and exercise</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37</a:t>
            </a:r>
            <a:r>
              <a:rPr lang="en-US" sz="1000" dirty="0">
                <a:effectLst/>
                <a:latin typeface="Arial" panose="020B0604020202020204" pitchFamily="34" charset="0"/>
                <a:ea typeface="Calibri" panose="020F0502020204030204" pitchFamily="34" charset="0"/>
                <a:cs typeface="Arial" panose="020B0604020202020204" pitchFamily="34" charset="0"/>
              </a:rPr>
              <a:t>(2), 272–279.</a:t>
            </a:r>
          </a:p>
          <a:p>
            <a:pPr marL="457200" marR="0" indent="-457200">
              <a:lnSpc>
                <a:spcPct val="200000"/>
              </a:lnSpc>
              <a:spcBef>
                <a:spcPts val="0"/>
              </a:spcBef>
              <a:spcAft>
                <a:spcPts val="800"/>
              </a:spcAft>
            </a:pPr>
            <a:r>
              <a:rPr lang="en-US" sz="1000" dirty="0" err="1">
                <a:effectLst/>
                <a:latin typeface="Arial" panose="020B0604020202020204" pitchFamily="34" charset="0"/>
                <a:ea typeface="Calibri" panose="020F0502020204030204" pitchFamily="34" charset="0"/>
                <a:cs typeface="Arial" panose="020B0604020202020204" pitchFamily="34" charset="0"/>
              </a:rPr>
              <a:t>Waltzman</a:t>
            </a:r>
            <a:r>
              <a:rPr lang="en-US" sz="1000" dirty="0">
                <a:effectLst/>
                <a:latin typeface="Arial" panose="020B0604020202020204" pitchFamily="34" charset="0"/>
                <a:ea typeface="Calibri" panose="020F0502020204030204" pitchFamily="34" charset="0"/>
                <a:cs typeface="Arial" panose="020B0604020202020204" pitchFamily="34" charset="0"/>
              </a:rPr>
              <a:t>, D., Daugherty, J. (2018) Concussion knowledge and experience among a sample of </a:t>
            </a:r>
            <a:r>
              <a:rPr lang="en-US" sz="1000" dirty="0" err="1">
                <a:effectLst/>
                <a:latin typeface="Arial" panose="020B0604020202020204" pitchFamily="34" charset="0"/>
                <a:ea typeface="Calibri" panose="020F0502020204030204" pitchFamily="34" charset="0"/>
                <a:cs typeface="Arial" panose="020B0604020202020204" pitchFamily="34" charset="0"/>
              </a:rPr>
              <a:t>american</a:t>
            </a:r>
            <a:r>
              <a:rPr lang="en-US" sz="1000" dirty="0">
                <a:effectLst/>
                <a:latin typeface="Arial" panose="020B0604020202020204" pitchFamily="34" charset="0"/>
                <a:ea typeface="Calibri" panose="020F0502020204030204" pitchFamily="34" charset="0"/>
                <a:cs typeface="Arial" panose="020B0604020202020204" pitchFamily="34" charset="0"/>
              </a:rPr>
              <a:t> adults. </a:t>
            </a:r>
            <a:r>
              <a:rPr lang="en-US" sz="1000" i="1" dirty="0">
                <a:effectLst/>
                <a:latin typeface="Arial" panose="020B0604020202020204" pitchFamily="34" charset="0"/>
                <a:ea typeface="Calibri" panose="020F0502020204030204" pitchFamily="34" charset="0"/>
                <a:cs typeface="Arial" panose="020B0604020202020204" pitchFamily="34" charset="0"/>
              </a:rPr>
              <a:t>Journal of Concussion</a:t>
            </a:r>
            <a:r>
              <a:rPr lang="en-US" sz="1000" dirty="0">
                <a:effectLst/>
                <a:latin typeface="Arial" panose="020B0604020202020204" pitchFamily="34" charset="0"/>
                <a:ea typeface="Calibri" panose="020F0502020204030204" pitchFamily="34" charset="0"/>
                <a:cs typeface="Arial" panose="020B0604020202020204" pitchFamily="34" charset="0"/>
              </a:rPr>
              <a:t>,</a:t>
            </a:r>
            <a:r>
              <a:rPr lang="en-US" sz="1000" i="1" dirty="0">
                <a:effectLst/>
                <a:latin typeface="Arial" panose="020B0604020202020204" pitchFamily="34" charset="0"/>
                <a:ea typeface="Calibri" panose="020F0502020204030204" pitchFamily="34" charset="0"/>
                <a:cs typeface="Arial" panose="020B0604020202020204" pitchFamily="34" charset="0"/>
              </a:rPr>
              <a:t> 2</a:t>
            </a:r>
            <a:r>
              <a:rPr lang="en-US" sz="1000" dirty="0">
                <a:effectLst/>
                <a:latin typeface="Arial" panose="020B0604020202020204" pitchFamily="34" charset="0"/>
                <a:ea typeface="Calibri" panose="020F0502020204030204" pitchFamily="34" charset="0"/>
                <a:cs typeface="Arial" panose="020B0604020202020204" pitchFamily="34" charset="0"/>
              </a:rPr>
              <a:t>(11). </a:t>
            </a:r>
            <a:r>
              <a:rPr lang="en-US" sz="1000" u="sng" dirty="0">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https://doi.org/10.1177/2059700218769218</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0"/>
              </a:spcBef>
              <a:spcAft>
                <a:spcPts val="800"/>
              </a:spcAft>
            </a:pPr>
            <a:r>
              <a:rPr lang="en-US" sz="1000" dirty="0" err="1">
                <a:effectLst/>
                <a:latin typeface="Arial" panose="020B0604020202020204" pitchFamily="34" charset="0"/>
                <a:ea typeface="Calibri" panose="020F0502020204030204" pitchFamily="34" charset="0"/>
                <a:cs typeface="Arial" panose="020B0604020202020204" pitchFamily="34" charset="0"/>
              </a:rPr>
              <a:t>Waltzman</a:t>
            </a:r>
            <a:r>
              <a:rPr lang="en-US" sz="1000" dirty="0">
                <a:effectLst/>
                <a:latin typeface="Arial" panose="020B0604020202020204" pitchFamily="34" charset="0"/>
                <a:ea typeface="Calibri" panose="020F0502020204030204" pitchFamily="34" charset="0"/>
                <a:cs typeface="Arial" panose="020B0604020202020204" pitchFamily="34" charset="0"/>
              </a:rPr>
              <a:t>, D., &amp; Sarmiento, K. (2019). What the research says about concussion risk factors and prevention strategies for youth sports: A scoping review of six commonly played sports. </a:t>
            </a:r>
            <a:r>
              <a:rPr lang="en-US" sz="1000" i="1" dirty="0">
                <a:effectLst/>
                <a:latin typeface="Arial" panose="020B0604020202020204" pitchFamily="34" charset="0"/>
                <a:ea typeface="Calibri" panose="020F0502020204030204" pitchFamily="34" charset="0"/>
                <a:cs typeface="Arial" panose="020B0604020202020204" pitchFamily="34" charset="0"/>
              </a:rPr>
              <a:t>Journal of Safety Research</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68</a:t>
            </a:r>
            <a:r>
              <a:rPr lang="en-US" sz="1000" dirty="0">
                <a:effectLst/>
                <a:latin typeface="Arial" panose="020B0604020202020204" pitchFamily="34" charset="0"/>
                <a:ea typeface="Calibri" panose="020F0502020204030204" pitchFamily="34" charset="0"/>
                <a:cs typeface="Arial" panose="020B0604020202020204" pitchFamily="34" charset="0"/>
              </a:rPr>
              <a:t>, 157–172. https://doi.org/10.1016/j.jsr.2018.11.005</a:t>
            </a:r>
          </a:p>
          <a:p>
            <a:pPr marL="457200" marR="0" indent="-457200">
              <a:lnSpc>
                <a:spcPct val="200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Yen, P. (2019). Use and Effectiveness of the Teach-Back Method in Patient Education and Health Outcomes. </a:t>
            </a:r>
            <a:r>
              <a:rPr lang="en-US" sz="1000" i="1" dirty="0">
                <a:effectLst/>
                <a:latin typeface="Arial" panose="020B0604020202020204" pitchFamily="34" charset="0"/>
                <a:ea typeface="Calibri" panose="020F0502020204030204" pitchFamily="34" charset="0"/>
                <a:cs typeface="Arial" panose="020B0604020202020204" pitchFamily="34" charset="0"/>
              </a:rPr>
              <a:t>Federal Practitioner: for the Health Care Professionals of the VA, DoD, and PHS.</a:t>
            </a:r>
            <a:r>
              <a:rPr lang="en-US" sz="1000" dirty="0">
                <a:effectLst/>
                <a:latin typeface="Arial" panose="020B0604020202020204" pitchFamily="34" charset="0"/>
                <a:ea typeface="Calibri" panose="020F0502020204030204" pitchFamily="34" charset="0"/>
                <a:cs typeface="Arial" panose="020B0604020202020204" pitchFamily="34" charset="0"/>
              </a:rPr>
              <a:t>, </a:t>
            </a:r>
            <a:r>
              <a:rPr lang="en-US" sz="1000" i="1" dirty="0">
                <a:effectLst/>
                <a:latin typeface="Arial" panose="020B0604020202020204" pitchFamily="34" charset="0"/>
                <a:ea typeface="Calibri" panose="020F0502020204030204" pitchFamily="34" charset="0"/>
                <a:cs typeface="Arial" panose="020B0604020202020204" pitchFamily="34" charset="0"/>
              </a:rPr>
              <a:t>36</a:t>
            </a:r>
            <a:r>
              <a:rPr lang="en-US" sz="1000" dirty="0">
                <a:effectLst/>
                <a:latin typeface="Arial" panose="020B0604020202020204" pitchFamily="34" charset="0"/>
                <a:ea typeface="Calibri" panose="020F0502020204030204" pitchFamily="34" charset="0"/>
                <a:cs typeface="Arial" panose="020B0604020202020204" pitchFamily="34" charset="0"/>
              </a:rPr>
              <a:t>(6), 284–289.</a:t>
            </a:r>
          </a:p>
          <a:p>
            <a:pPr marL="0" marR="0">
              <a:lnSpc>
                <a:spcPct val="107000"/>
              </a:lnSpc>
              <a:spcBef>
                <a:spcPts val="0"/>
              </a:spcBef>
              <a:spcAft>
                <a:spcPts val="800"/>
              </a:spcAft>
            </a:pPr>
            <a:r>
              <a:rPr lang="en-US" sz="1000" dirty="0">
                <a:effectLst/>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732877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AA3772-51AA-406C-9C6C-C98CEFA3E391}"/>
              </a:ext>
            </a:extLst>
          </p:cNvPr>
          <p:cNvSpPr txBox="1"/>
          <p:nvPr/>
        </p:nvSpPr>
        <p:spPr>
          <a:xfrm>
            <a:off x="136478" y="122831"/>
            <a:ext cx="8816453" cy="1737335"/>
          </a:xfrm>
          <a:prstGeom prst="rect">
            <a:avLst/>
          </a:prstGeom>
          <a:noFill/>
        </p:spPr>
        <p:txBody>
          <a:bodyPr wrap="square" rtlCol="0">
            <a:spAutoFit/>
          </a:bodyPr>
          <a:lstStyle/>
          <a:p>
            <a:pPr marL="457200" indent="-457200" algn="ctr">
              <a:lnSpc>
                <a:spcPct val="200000"/>
              </a:lnSpc>
              <a:spcBef>
                <a:spcPts val="900"/>
              </a:spcBef>
              <a:spcAft>
                <a:spcPts val="900"/>
              </a:spcAft>
            </a:pPr>
            <a:r>
              <a:rPr lang="en-US" sz="1000" dirty="0">
                <a:latin typeface="Arial" panose="020B0604020202020204" pitchFamily="34" charset="0"/>
                <a:ea typeface="Calibri" panose="020F0502020204030204" pitchFamily="34" charset="0"/>
                <a:cs typeface="Arial" panose="020B0604020202020204" pitchFamily="34" charset="0"/>
              </a:rPr>
              <a:t>References continued</a:t>
            </a:r>
            <a:endPar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900"/>
              </a:spcBef>
              <a:spcAft>
                <a:spcPts val="900"/>
              </a:spcAft>
            </a:pP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United States Census Bureau. QuickFacts- St. George Utah. https://www.census.gov/quickfacts/stgeorgecityutah</a:t>
            </a:r>
            <a:endParaRPr lang="en-US" sz="1000" dirty="0">
              <a:effectLst/>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200000"/>
              </a:lnSpc>
              <a:spcBef>
                <a:spcPts val="900"/>
              </a:spcBef>
              <a:spcAft>
                <a:spcPts val="900"/>
              </a:spcAft>
            </a:pP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Voss, J.D., Connolly, J., Schwab, K.A. (2015). Update on the epidemiology of concussion/mild traumatic brain injury. </a:t>
            </a:r>
            <a:r>
              <a:rPr lang="en-US" sz="1000" i="1" dirty="0">
                <a:solidFill>
                  <a:srgbClr val="000000"/>
                </a:solidFill>
                <a:effectLst/>
                <a:latin typeface="Arial" panose="020B0604020202020204" pitchFamily="34" charset="0"/>
                <a:ea typeface="Calibri" panose="020F0502020204030204" pitchFamily="34" charset="0"/>
                <a:cs typeface="Arial" panose="020B0604020202020204" pitchFamily="34" charset="0"/>
              </a:rPr>
              <a:t>Current Headache and Pain Report. 19</a:t>
            </a:r>
            <a:r>
              <a:rPr lang="en-US" sz="10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32). https://doi.org/10.1007/s11916-015-0506-z</a:t>
            </a:r>
            <a:endParaRPr lang="en-US" sz="1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4168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4A581-A12D-2D40-8B53-85B00E6D7BCC}"/>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916006035"/>
      </p:ext>
    </p:extLst>
  </p:cSld>
  <p:clrMapOvr>
    <a:masterClrMapping/>
  </p:clrMapOvr>
</p:sld>
</file>

<file path=ppt/theme/theme1.xml><?xml version="1.0" encoding="utf-8"?>
<a:theme xmlns:a="http://schemas.openxmlformats.org/drawingml/2006/main" name="Title Screen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Meta Inf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Fancy Pictures">
  <a:themeElements>
    <a:clrScheme name="UT Theme 2013-10-16">
      <a:dk1>
        <a:srgbClr val="3D3D3F"/>
      </a:dk1>
      <a:lt1>
        <a:srgbClr val="FFFFFF"/>
      </a:lt1>
      <a:dk2>
        <a:srgbClr val="515151"/>
      </a:dk2>
      <a:lt2>
        <a:srgbClr val="EBE7DA"/>
      </a:lt2>
      <a:accent1>
        <a:srgbClr val="416884"/>
      </a:accent1>
      <a:accent2>
        <a:srgbClr val="60376B"/>
      </a:accent2>
      <a:accent3>
        <a:srgbClr val="F82D31"/>
      </a:accent3>
      <a:accent4>
        <a:srgbClr val="FA6F1C"/>
      </a:accent4>
      <a:accent5>
        <a:srgbClr val="A8BE4A"/>
      </a:accent5>
      <a:accent6>
        <a:srgbClr val="4A8370"/>
      </a:accent6>
      <a:hlink>
        <a:srgbClr val="0D4467"/>
      </a:hlink>
      <a:folHlink>
        <a:srgbClr val="3354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harts">
  <a:themeElements>
    <a:clrScheme name="UT Theme 2013-10-16">
      <a:dk1>
        <a:srgbClr val="3D3D3F"/>
      </a:dk1>
      <a:lt1>
        <a:srgbClr val="FFFFFF"/>
      </a:lt1>
      <a:dk2>
        <a:srgbClr val="515151"/>
      </a:dk2>
      <a:lt2>
        <a:srgbClr val="EBE7DA"/>
      </a:lt2>
      <a:accent1>
        <a:srgbClr val="416884"/>
      </a:accent1>
      <a:accent2>
        <a:srgbClr val="60376B"/>
      </a:accent2>
      <a:accent3>
        <a:srgbClr val="F82D31"/>
      </a:accent3>
      <a:accent4>
        <a:srgbClr val="FA6F1C"/>
      </a:accent4>
      <a:accent5>
        <a:srgbClr val="A8BE4A"/>
      </a:accent5>
      <a:accent6>
        <a:srgbClr val="4A8370"/>
      </a:accent6>
      <a:hlink>
        <a:srgbClr val="0D4467"/>
      </a:hlink>
      <a:folHlink>
        <a:srgbClr val="33547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4973</TotalTime>
  <Words>4495</Words>
  <Application>Microsoft Office PowerPoint</Application>
  <PresentationFormat>On-screen Show (16:9)</PresentationFormat>
  <Paragraphs>221</Paragraphs>
  <Slides>27</Slides>
  <Notes>19</Notes>
  <HiddenSlides>0</HiddenSlides>
  <MMClips>1</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27</vt:i4>
      </vt:variant>
    </vt:vector>
  </HeadingPairs>
  <TitlesOfParts>
    <vt:vector size="35" baseType="lpstr">
      <vt:lpstr>Arial</vt:lpstr>
      <vt:lpstr>Calibri</vt:lpstr>
      <vt:lpstr>Courier New</vt:lpstr>
      <vt:lpstr>Times New Roman</vt:lpstr>
      <vt:lpstr>Title Screens</vt:lpstr>
      <vt:lpstr>Content: Meta Info</vt:lpstr>
      <vt:lpstr>Fancy Pictures</vt:lpstr>
      <vt:lpstr>Charts</vt:lpstr>
      <vt:lpstr> Educational Intervention on Pediatric Concussions for Providers</vt:lpstr>
      <vt:lpstr>Population and Problem</vt:lpstr>
      <vt:lpstr>Significance of the problem</vt:lpstr>
      <vt:lpstr>Purpose of Project</vt:lpstr>
      <vt:lpstr>Theoretical Framework</vt:lpstr>
      <vt:lpstr>PICO Question</vt:lpstr>
      <vt:lpstr>Supportive Evidence</vt:lpstr>
      <vt:lpstr>PowerPoint Presentation</vt:lpstr>
      <vt:lpstr>PowerPoint Presentation</vt:lpstr>
      <vt:lpstr>Patient and Family Preferences</vt:lpstr>
      <vt:lpstr>Recommendation for Practice Based on Evidence </vt:lpstr>
      <vt:lpstr>Methodology</vt:lpstr>
      <vt:lpstr>Outcome measures</vt:lpstr>
      <vt:lpstr>Analysis of data </vt:lpstr>
      <vt:lpstr>Significance and Implications</vt:lpstr>
      <vt:lpstr>Findings</vt:lpstr>
      <vt:lpstr> Implications for practice </vt:lpstr>
      <vt:lpstr> Dissemination plan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Manager/>
  <Company>University of Tennessee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 PowerPoint Template 2015 ver 1</dc:title>
  <dc:subject/>
  <dc:creator>Melissa Callaway</dc:creator>
  <cp:keywords/>
  <dc:description/>
  <cp:lastModifiedBy>melissa callaway</cp:lastModifiedBy>
  <cp:revision>75</cp:revision>
  <dcterms:created xsi:type="dcterms:W3CDTF">2014-12-02T19:58:44Z</dcterms:created>
  <dcterms:modified xsi:type="dcterms:W3CDTF">2023-04-07T15:55:21Z</dcterms:modified>
  <cp:category/>
</cp:coreProperties>
</file>