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912">
          <p15:clr>
            <a:srgbClr val="A4A3A4"/>
          </p15:clr>
        </p15:guide>
        <p15:guide id="2" pos="6912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hbCGpivY0465Ch5OphP8NdXD4cS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er Harriman" initials="" lastIdx="3" clrIdx="0"/>
  <p:cmAuthor id="1" name="J L" initials="" lastIdx="1" clrIdx="1"/>
  <p:cmAuthor id="2" name="Brooke Talley" initials="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3948" y="90"/>
      </p:cViewPr>
      <p:guideLst>
        <p:guide orient="horz" pos="6912"/>
        <p:guide pos="6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861733" y="512763"/>
            <a:ext cx="3420600" cy="256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4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3"/>
          </p:nvPr>
        </p:nvSpPr>
        <p:spPr>
          <a:xfrm>
            <a:off x="2860675" y="512763"/>
            <a:ext cx="342265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Location breakdown: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https://my.ibisworld.com/us/en/industry/51113/geographic-breakdown</a:t>
            </a:r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1097280" y="878841"/>
            <a:ext cx="197511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3731220" y="2486642"/>
            <a:ext cx="14483100" cy="197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lvl="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lvl="1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2pPr>
            <a:lvl3pPr marL="1371600" lvl="2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lvl="3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4pPr>
            <a:lvl5pPr marL="2286000" lvl="4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/>
            </a:lvl5pPr>
            <a:lvl6pPr marL="2743200" lvl="5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lvl="6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lvl="7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lvl="8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9017069" y="7772395"/>
            <a:ext cx="18724800" cy="49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-1041299" y="3017545"/>
            <a:ext cx="18724800" cy="144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lvl="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lvl="1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2pPr>
            <a:lvl3pPr marL="1371600" lvl="2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lvl="3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4pPr>
            <a:lvl5pPr marL="2286000" lvl="4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/>
            </a:lvl5pPr>
            <a:lvl6pPr marL="2743200" lvl="5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lvl="6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lvl="7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lvl="8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ctrTitle"/>
          </p:nvPr>
        </p:nvSpPr>
        <p:spPr>
          <a:xfrm>
            <a:off x="1645920" y="6817362"/>
            <a:ext cx="18653700" cy="4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subTitle" idx="1"/>
          </p:nvPr>
        </p:nvSpPr>
        <p:spPr>
          <a:xfrm>
            <a:off x="3291840" y="12435840"/>
            <a:ext cx="15361800" cy="56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888888"/>
              </a:buClr>
              <a:buSzPts val="70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60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1097280" y="878841"/>
            <a:ext cx="197511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1097280" y="5120642"/>
            <a:ext cx="19751100" cy="144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lvl="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lvl="1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2pPr>
            <a:lvl3pPr marL="1371600" lvl="2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lvl="3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4pPr>
            <a:lvl5pPr marL="2286000" lvl="4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/>
            </a:lvl5pPr>
            <a:lvl6pPr marL="2743200" lvl="5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lvl="6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lvl="7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lvl="8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733551" y="14102082"/>
            <a:ext cx="18653700" cy="43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alibri"/>
              <a:buNone/>
              <a:defRPr sz="10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1"/>
          </p:nvPr>
        </p:nvSpPr>
        <p:spPr>
          <a:xfrm>
            <a:off x="1733551" y="9301484"/>
            <a:ext cx="186537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000"/>
              <a:buNone/>
              <a:defRPr sz="5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4500"/>
              <a:buNone/>
              <a:defRPr sz="4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4000"/>
              <a:buNone/>
              <a:defRPr sz="40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35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35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35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35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35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35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1097280" y="878841"/>
            <a:ext cx="197511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1097280" y="5120642"/>
            <a:ext cx="9692700" cy="144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lvl="0" indent="-6731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000"/>
              <a:buChar char="•"/>
              <a:defRPr sz="7000"/>
            </a:lvl1pPr>
            <a:lvl2pPr marL="914400" lvl="1" indent="-609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Char char="–"/>
              <a:defRPr sz="6000"/>
            </a:lvl2pPr>
            <a:lvl3pPr marL="1371600" lvl="2" indent="-546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Char char="•"/>
              <a:defRPr sz="5000"/>
            </a:lvl3pPr>
            <a:lvl4pPr marL="1828800" lvl="3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–"/>
              <a:defRPr sz="4500"/>
            </a:lvl4pPr>
            <a:lvl5pPr marL="2286000" lvl="4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»"/>
              <a:defRPr sz="4500"/>
            </a:lvl5pPr>
            <a:lvl6pPr marL="2743200" lvl="5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6pPr>
            <a:lvl7pPr marL="3200400" lvl="6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7pPr>
            <a:lvl8pPr marL="3657600" lvl="7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8pPr>
            <a:lvl9pPr marL="4114800" lvl="8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11155680" y="5120642"/>
            <a:ext cx="9692700" cy="144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lvl="0" indent="-6731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000"/>
              <a:buChar char="•"/>
              <a:defRPr sz="7000"/>
            </a:lvl1pPr>
            <a:lvl2pPr marL="914400" lvl="1" indent="-609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Char char="–"/>
              <a:defRPr sz="6000"/>
            </a:lvl2pPr>
            <a:lvl3pPr marL="1371600" lvl="2" indent="-546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Char char="•"/>
              <a:defRPr sz="5000"/>
            </a:lvl3pPr>
            <a:lvl4pPr marL="1828800" lvl="3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–"/>
              <a:defRPr sz="4500"/>
            </a:lvl4pPr>
            <a:lvl5pPr marL="2286000" lvl="4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»"/>
              <a:defRPr sz="4500"/>
            </a:lvl5pPr>
            <a:lvl6pPr marL="2743200" lvl="5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6pPr>
            <a:lvl7pPr marL="3200400" lvl="6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7pPr>
            <a:lvl8pPr marL="3657600" lvl="7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8pPr>
            <a:lvl9pPr marL="4114800" lvl="8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1097280" y="878841"/>
            <a:ext cx="197511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1097280" y="4912362"/>
            <a:ext cx="9696600" cy="20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b="1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 b="1"/>
            </a:lvl2pPr>
            <a:lvl3pPr marL="1371600" lvl="2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 b="1"/>
            </a:lvl3pPr>
            <a:lvl4pPr marL="1828800" lvl="3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5pPr>
            <a:lvl6pPr marL="2743200" lvl="5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6pPr>
            <a:lvl7pPr marL="3200400" lvl="6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7pPr>
            <a:lvl8pPr marL="3657600" lvl="7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2"/>
          </p:nvPr>
        </p:nvSpPr>
        <p:spPr>
          <a:xfrm>
            <a:off x="1097280" y="6959601"/>
            <a:ext cx="9696600" cy="126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lvl="0" indent="-609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Char char="•"/>
              <a:defRPr sz="6000"/>
            </a:lvl1pPr>
            <a:lvl2pPr marL="914400" lvl="1" indent="-546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Char char="–"/>
              <a:defRPr sz="5000"/>
            </a:lvl2pPr>
            <a:lvl3pPr marL="1371600" lvl="2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3pPr>
            <a:lvl4pPr marL="1828800" lvl="3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–"/>
              <a:defRPr sz="4000"/>
            </a:lvl4pPr>
            <a:lvl5pPr marL="2286000" lvl="4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»"/>
              <a:defRPr sz="4000"/>
            </a:lvl5pPr>
            <a:lvl6pPr marL="2743200" lvl="5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6pPr>
            <a:lvl7pPr marL="3200400" lvl="6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7pPr>
            <a:lvl8pPr marL="3657600" lvl="7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8pPr>
            <a:lvl9pPr marL="4114800" lvl="8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body" idx="3"/>
          </p:nvPr>
        </p:nvSpPr>
        <p:spPr>
          <a:xfrm>
            <a:off x="11148061" y="4912362"/>
            <a:ext cx="9700200" cy="20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b="1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 b="1"/>
            </a:lvl2pPr>
            <a:lvl3pPr marL="1371600" lvl="2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 b="1"/>
            </a:lvl3pPr>
            <a:lvl4pPr marL="1828800" lvl="3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5pPr>
            <a:lvl6pPr marL="2743200" lvl="5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6pPr>
            <a:lvl7pPr marL="3200400" lvl="6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7pPr>
            <a:lvl8pPr marL="3657600" lvl="7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4"/>
          </p:nvPr>
        </p:nvSpPr>
        <p:spPr>
          <a:xfrm>
            <a:off x="11148061" y="6959601"/>
            <a:ext cx="9700200" cy="126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lvl="0" indent="-609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Char char="•"/>
              <a:defRPr sz="6000"/>
            </a:lvl1pPr>
            <a:lvl2pPr marL="914400" lvl="1" indent="-546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Char char="–"/>
              <a:defRPr sz="5000"/>
            </a:lvl2pPr>
            <a:lvl3pPr marL="1371600" lvl="2" indent="-5143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3pPr>
            <a:lvl4pPr marL="1828800" lvl="3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–"/>
              <a:defRPr sz="4000"/>
            </a:lvl4pPr>
            <a:lvl5pPr marL="2286000" lvl="4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»"/>
              <a:defRPr sz="4000"/>
            </a:lvl5pPr>
            <a:lvl6pPr marL="2743200" lvl="5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6pPr>
            <a:lvl7pPr marL="3200400" lvl="6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7pPr>
            <a:lvl8pPr marL="3657600" lvl="7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8pPr>
            <a:lvl9pPr marL="4114800" lvl="8" indent="-482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/>
          </p:nvPr>
        </p:nvSpPr>
        <p:spPr>
          <a:xfrm>
            <a:off x="1097280" y="878841"/>
            <a:ext cx="197511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1097281" y="873761"/>
            <a:ext cx="7220100" cy="37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alibri"/>
              <a:buNone/>
              <a:defRPr sz="5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8580120" y="873762"/>
            <a:ext cx="12268200" cy="18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lvl="0" indent="-736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1pPr>
            <a:lvl2pPr marL="914400" lvl="1" indent="-6731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000"/>
              <a:buChar char="–"/>
              <a:defRPr sz="7000"/>
            </a:lvl2pPr>
            <a:lvl3pPr marL="1371600" lvl="2" indent="-609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Char char="•"/>
              <a:defRPr sz="6000"/>
            </a:lvl3pPr>
            <a:lvl4pPr marL="1828800" lvl="3" indent="-546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Char char="–"/>
              <a:defRPr sz="5000"/>
            </a:lvl4pPr>
            <a:lvl5pPr marL="2286000" lvl="4" indent="-546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Char char="»"/>
              <a:defRPr sz="5000"/>
            </a:lvl5pPr>
            <a:lvl6pPr marL="2743200" lvl="5" indent="-546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Char char="•"/>
              <a:defRPr sz="5000"/>
            </a:lvl6pPr>
            <a:lvl7pPr marL="3200400" lvl="6" indent="-546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Char char="•"/>
              <a:defRPr sz="5000"/>
            </a:lvl7pPr>
            <a:lvl8pPr marL="3657600" lvl="7" indent="-546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Char char="•"/>
              <a:defRPr sz="5000"/>
            </a:lvl8pPr>
            <a:lvl9pPr marL="4114800" lvl="8" indent="-546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Char char="•"/>
              <a:defRPr sz="5000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2"/>
          </p:nvPr>
        </p:nvSpPr>
        <p:spPr>
          <a:xfrm>
            <a:off x="1097281" y="4592322"/>
            <a:ext cx="7220100" cy="150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4301491" y="15361920"/>
            <a:ext cx="13167300" cy="18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alibri"/>
              <a:buNone/>
              <a:defRPr sz="5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2"/>
          </p:nvPr>
        </p:nvSpPr>
        <p:spPr>
          <a:xfrm>
            <a:off x="4301491" y="1960880"/>
            <a:ext cx="13167300" cy="131673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4301491" y="17175482"/>
            <a:ext cx="13167300" cy="25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1097280" y="878841"/>
            <a:ext cx="197511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Calibri"/>
              <a:buNone/>
              <a:defRPr sz="1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1097280" y="5120642"/>
            <a:ext cx="19751100" cy="144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t" anchorCtr="0">
            <a:normAutofit/>
          </a:bodyPr>
          <a:lstStyle>
            <a:lvl1pPr marL="457200" marR="0" lvl="0" indent="-7366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6731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rial"/>
              <a:buChar char="–"/>
              <a:defRPr sz="7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09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Char char="•"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46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–"/>
              <a:defRPr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46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»"/>
              <a:defRPr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46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•"/>
              <a:defRPr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46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•"/>
              <a:defRPr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46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•"/>
              <a:defRPr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46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•"/>
              <a:defRPr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10972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7498080" y="20340323"/>
            <a:ext cx="69495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15727680" y="20340323"/>
            <a:ext cx="51207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63475" rIns="126975" bIns="634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D1CB">
            <a:alpha val="20000"/>
          </a:srgbClr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 txBox="1"/>
          <p:nvPr/>
        </p:nvSpPr>
        <p:spPr>
          <a:xfrm>
            <a:off x="0" y="30502400"/>
            <a:ext cx="43891200" cy="246270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"/>
          <p:cNvGrpSpPr/>
          <p:nvPr/>
        </p:nvGrpSpPr>
        <p:grpSpPr>
          <a:xfrm>
            <a:off x="-35675" y="-274617"/>
            <a:ext cx="43926875" cy="12237197"/>
            <a:chOff x="-19820" y="-1381802"/>
            <a:chExt cx="24403820" cy="6043060"/>
          </a:xfrm>
        </p:grpSpPr>
        <p:grpSp>
          <p:nvGrpSpPr>
            <p:cNvPr id="94" name="Google Shape;94;p1"/>
            <p:cNvGrpSpPr/>
            <p:nvPr/>
          </p:nvGrpSpPr>
          <p:grpSpPr>
            <a:xfrm>
              <a:off x="-19820" y="-1282564"/>
              <a:ext cx="24403820" cy="5943822"/>
              <a:chOff x="-2303" y="-149027"/>
              <a:chExt cx="2835593" cy="690641"/>
            </a:xfrm>
          </p:grpSpPr>
          <p:sp>
            <p:nvSpPr>
              <p:cNvPr id="95" name="Google Shape;95;p1"/>
              <p:cNvSpPr/>
              <p:nvPr/>
            </p:nvSpPr>
            <p:spPr>
              <a:xfrm>
                <a:off x="-2303" y="-149027"/>
                <a:ext cx="2833290" cy="104120"/>
              </a:xfrm>
              <a:custGeom>
                <a:avLst/>
                <a:gdLst/>
                <a:ahLst/>
                <a:cxnLst/>
                <a:rect l="l" t="t" r="r" b="b"/>
                <a:pathLst>
                  <a:path w="2833290" h="208239" extrusionOk="0">
                    <a:moveTo>
                      <a:pt x="0" y="0"/>
                    </a:moveTo>
                    <a:lnTo>
                      <a:pt x="2833290" y="0"/>
                    </a:lnTo>
                    <a:lnTo>
                      <a:pt x="2833290" y="208239"/>
                    </a:lnTo>
                    <a:lnTo>
                      <a:pt x="0" y="208239"/>
                    </a:lnTo>
                    <a:close/>
                  </a:path>
                </a:pathLst>
              </a:custGeom>
              <a:solidFill>
                <a:srgbClr val="8F9091"/>
              </a:solidFill>
              <a:ln>
                <a:noFill/>
              </a:ln>
            </p:spPr>
            <p:txBody>
              <a:bodyPr spcFirstLastPara="1" wrap="square" lIns="126975" tIns="63475" rIns="126975" bIns="634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600"/>
                  <a:buFont typeface="Arial"/>
                  <a:buNone/>
                </a:pPr>
                <a:endParaRPr sz="8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"/>
              <p:cNvSpPr txBox="1"/>
              <p:nvPr/>
            </p:nvSpPr>
            <p:spPr>
              <a:xfrm>
                <a:off x="0" y="333375"/>
                <a:ext cx="2833290" cy="2082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6975" tIns="126975" rIns="126975" bIns="126975" anchor="ctr" anchorCtr="0">
                <a:noAutofit/>
              </a:bodyPr>
              <a:lstStyle/>
              <a:p>
                <a:pPr marL="0" marR="0" lvl="0" indent="0" algn="l" rtl="0">
                  <a:lnSpc>
                    <a:spcPct val="3113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600"/>
                  <a:buFont typeface="Arial"/>
                  <a:buNone/>
                </a:pPr>
                <a:endParaRPr sz="8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" name="Google Shape;97;p1"/>
            <p:cNvSpPr txBox="1"/>
            <p:nvPr/>
          </p:nvSpPr>
          <p:spPr>
            <a:xfrm>
              <a:off x="867279" y="-1381802"/>
              <a:ext cx="22609800" cy="71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8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400"/>
                <a:buFont typeface="Arial"/>
                <a:buNone/>
              </a:pPr>
              <a:r>
                <a:rPr lang="en-US" sz="94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An Analytical Investigation into Scholarly Publication Trends</a:t>
              </a:r>
              <a:endParaRPr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1"/>
          <p:cNvSpPr txBox="1"/>
          <p:nvPr/>
        </p:nvSpPr>
        <p:spPr>
          <a:xfrm>
            <a:off x="9490188" y="30648088"/>
            <a:ext cx="24910800" cy="23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25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7777"/>
              <a:buFont typeface="Arial"/>
              <a:buNone/>
            </a:pPr>
            <a:r>
              <a:rPr lang="en-US" sz="4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Alexander Harriman                        Brooke A. Noffsinger                               P. Judy Li, PhD</a:t>
            </a:r>
            <a:endParaRPr sz="45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7777"/>
              <a:buFont typeface="Arial"/>
              <a:buNone/>
            </a:pPr>
            <a:r>
              <a:rPr lang="en-US" sz="4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Collections Data Analyst             Graduate Research Assistant              </a:t>
            </a:r>
            <a:r>
              <a:rPr lang="en-US"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Research </a:t>
            </a:r>
            <a:r>
              <a:rPr lang="en-US" sz="4500" b="1">
                <a:solidFill>
                  <a:schemeClr val="lt1"/>
                </a:solidFill>
              </a:rPr>
              <a:t>Impact</a:t>
            </a:r>
            <a:r>
              <a:rPr lang="en-US"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Librarian</a:t>
            </a:r>
            <a:endParaRPr sz="45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7777"/>
              <a:buFont typeface="Arial"/>
              <a:buNone/>
            </a:pPr>
            <a:r>
              <a:rPr lang="en-US"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aharrima@utk.edu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</a:t>
            </a:r>
            <a:r>
              <a:rPr lang="en-US"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btalley5@vols.utk.edu                                judyli@utk.edu </a:t>
            </a:r>
            <a:endParaRPr sz="45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4446933" y="1907138"/>
            <a:ext cx="13608300" cy="16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lang="en-US" sz="5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Descriptive Analytics</a:t>
            </a:r>
            <a:endParaRPr sz="5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324733" y="1907138"/>
            <a:ext cx="10228800" cy="83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lang="en-US" sz="5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5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Scholarly publishing serves as a significant factor for a researcher’s career advancement, affecting their reputation and recognition in their field.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However, scholarly publications have declined in recent years at the University of Tennessee, Knoxville (UT Knoxville) as part of a wider trend in scholarly publishing.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provides an overview of the decline while expl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 potential contributing factors and their implications.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308325" y="18718625"/>
            <a:ext cx="10228800" cy="116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lang="en-US" sz="5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Methodology</a:t>
            </a:r>
            <a:endParaRPr sz="5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study takes a 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mixed-methods approach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an 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explanatory sequential design:</a:t>
            </a: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Quantitative -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Publications were selected from the 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 of Science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(n = 22,385 publications at UTK), 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Scopus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(n = 20,568) and 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Dimensions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(n = 20,547) databases to analyze citation counts from 2019-2023. Additional data from 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InCites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was used to identify publication trends.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Qualitative -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literature review using 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 of Science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Scopus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supplemented by 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Scholar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the 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Nature Index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was used to contextualize the quantitative findings. The Keyword Searching method was applied using “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academic publishing metrics”, “publication decline”, “publication trends”, “scientific productivity”, “research quality”, “authorship”,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“open access”.</a:t>
            </a: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1211925" y="11844625"/>
            <a:ext cx="20072700" cy="15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en-US" sz="4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Despite </a:t>
            </a:r>
            <a:r>
              <a:rPr lang="en-US" sz="4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increased funding</a:t>
            </a:r>
            <a:r>
              <a:rPr lang="en-US" sz="4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many publishing universities and nations saw             publishing declines entering the 2020s.</a:t>
            </a:r>
            <a:endParaRPr sz="4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" title="Publication Trends Around the Worl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76175" y="13933188"/>
            <a:ext cx="9534602" cy="503472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 txBox="1"/>
          <p:nvPr/>
        </p:nvSpPr>
        <p:spPr>
          <a:xfrm>
            <a:off x="11305150" y="3106475"/>
            <a:ext cx="19993200" cy="15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en-US" sz="4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Several major publishing regions saw funding rise in the last few years, thanks largely to enterprise funding sources.</a:t>
            </a:r>
            <a:endParaRPr sz="4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1" title="FIG2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33350" y="5169887"/>
            <a:ext cx="10069402" cy="503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 title="FIG1.jpe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0325" y="9783275"/>
            <a:ext cx="10217600" cy="766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 title="Research Spending from Enterprise.png"/>
          <p:cNvPicPr preferRelativeResize="0"/>
          <p:nvPr/>
        </p:nvPicPr>
        <p:blipFill rotWithShape="1">
          <a:blip r:embed="rId6">
            <a:alphaModFix/>
          </a:blip>
          <a:srcRect b="-3701"/>
          <a:stretch/>
        </p:blipFill>
        <p:spPr>
          <a:xfrm>
            <a:off x="21676175" y="5158900"/>
            <a:ext cx="9534602" cy="519514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"/>
          <p:cNvSpPr txBox="1"/>
          <p:nvPr/>
        </p:nvSpPr>
        <p:spPr>
          <a:xfrm>
            <a:off x="11585575" y="20938538"/>
            <a:ext cx="19314600" cy="9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en-US" sz="4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2019-2023,</a:t>
            </a:r>
            <a:r>
              <a:rPr lang="en-US" sz="4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medium-sized publishers and low author count work saw                the largest drop-off in publications at UT Knoxville.</a:t>
            </a:r>
            <a:endParaRPr sz="4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"/>
          <p:cNvSpPr txBox="1"/>
          <p:nvPr/>
        </p:nvSpPr>
        <p:spPr>
          <a:xfrm>
            <a:off x="31927325" y="1907150"/>
            <a:ext cx="11942700" cy="200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lang="en-US" sz="5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Factors Influencing the Decline</a:t>
            </a:r>
            <a:endParaRPr sz="5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Spending: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U.S. research relies more on private funding despite high overall spending.  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Institutional Collaboration: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U.S. single-institution and international collaborations are down.  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 Access Publishing</a:t>
            </a: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Pay-to-publish models boost access but raise equity and cost concerns.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Market Consolidation: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small number of major publishers dominate over 50% of published research, increasing paywalls and high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rticle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rocess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 Charges (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APCs). 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Hyper-Authorship: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co-authors per paper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 led to a decline in lower authorship output.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 Leadership Shifts: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Both senior and early career researchers take on first author roles less often.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Academic Discontent: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Rising publication pressure is leaving researchers overwhelmed. 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Rise of Preprints: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Preprint platforms are growing rapidly, allowing researchers to share findings before peer review. 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COVID-19 Pandemic: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Global research was disrupted due to laboratory closures, funding cuts, and travel restrictions. Research on COVID-19 surged by mid-2021 but declined in 2022. 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Gender Disparities During Pandemic: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Women’s submission rates dropped sharply in early pandemic months. Senior roles experienced the largest decline.  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endParaRPr sz="6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31937975" y="22921400"/>
            <a:ext cx="11942700" cy="6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lang="en-US" sz="5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sz="5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</a:ext>
              </a:extLst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COVID-19 disruptions, shifts in authorship, and the financial pressures of open access and other publishing models have reshaped research priorities.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</a:ext>
              </a:extLst>
            </a:endParaRPr>
          </a:p>
          <a:p>
            <a:pPr marL="635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</a:ext>
              </a:extLst>
            </a:endParaRPr>
          </a:p>
          <a:p>
            <a:pPr marL="6350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As recent research funding uncertainty threatens further declines in scholarly output, researchers will need to embrace uncertainty and cultivate a more resilient mindset 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when facing these challenges moving forward.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11071899" y="19061500"/>
            <a:ext cx="100695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of universities whose InCites publication count increased from previous year, 2015-2023.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21676175" y="19261038"/>
            <a:ext cx="95346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of Total Publications in InCites by nation, 2014-2023.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"/>
          <p:cNvSpPr txBox="1"/>
          <p:nvPr/>
        </p:nvSpPr>
        <p:spPr>
          <a:xfrm>
            <a:off x="34892675" y="30466438"/>
            <a:ext cx="4063200" cy="26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References, Code, and Data Used:</a:t>
            </a: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"/>
          <p:cNvSpPr txBox="1"/>
          <p:nvPr/>
        </p:nvSpPr>
        <p:spPr>
          <a:xfrm>
            <a:off x="459825" y="17609813"/>
            <a:ext cx="9925800" cy="11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Publications at UT according to Web of Science, Scopus, and Dimensions, 2014-2023.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1" title="Ratio of Universities with Annual Increase in Publications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225549" y="13933188"/>
            <a:ext cx="10069402" cy="503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" title="FIG8.jpe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233350" y="22921388"/>
            <a:ext cx="10069402" cy="5034724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"/>
          <p:cNvSpPr txBox="1"/>
          <p:nvPr/>
        </p:nvSpPr>
        <p:spPr>
          <a:xfrm>
            <a:off x="11305150" y="10298625"/>
            <a:ext cx="99258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in R&amp;D Spending as % of GDP, 2003-2021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21501275" y="10354050"/>
            <a:ext cx="97095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% of annual research spending from Enterprise sources, 2003-2021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"/>
          <p:cNvSpPr txBox="1"/>
          <p:nvPr/>
        </p:nvSpPr>
        <p:spPr>
          <a:xfrm>
            <a:off x="11233300" y="28224275"/>
            <a:ext cx="100695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of UT Knoxville articles published by publisher size, 2013-2024. 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"/>
          <p:cNvSpPr txBox="1"/>
          <p:nvPr/>
        </p:nvSpPr>
        <p:spPr>
          <a:xfrm>
            <a:off x="21588725" y="28273450"/>
            <a:ext cx="97095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75" tIns="126975" rIns="126975" bIns="126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of UT Knoxville articles published by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 count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2013-2024. 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1" title="Poster QR Code 2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9447550" y="30744625"/>
            <a:ext cx="1978276" cy="197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" title="thumbnail_University - HorizLeftLogo-OnDark (RGB)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389175" y="28919588"/>
            <a:ext cx="11942700" cy="5628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" title="FIG7.jpe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1676175" y="22921400"/>
            <a:ext cx="10069402" cy="503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</Words>
  <Application>Microsoft Office PowerPoint</Application>
  <PresentationFormat>Custom</PresentationFormat>
  <Paragraphs>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Harriman, Alexander</dc:creator>
  <cp:lastModifiedBy>Harriman, Alexander</cp:lastModifiedBy>
  <cp:revision>1</cp:revision>
  <dcterms:created xsi:type="dcterms:W3CDTF">2006-08-16T00:00:00Z</dcterms:created>
  <dcterms:modified xsi:type="dcterms:W3CDTF">2025-05-19T16:22:00Z</dcterms:modified>
</cp:coreProperties>
</file>