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7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E2AB6D64-FB37-4EA4-843B-00BF5AB08E3C}">
  <a:tblStyle styleId="{E2AB6D64-FB37-4EA4-843B-00BF5AB08E3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www.nanovexbiotech.com/gold-nanoparticle-sensing/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Shape 7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John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Shape 8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John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Shape 9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Michael</a:t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Preface of project, moving into technical details later</a:t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What’s of the project</a:t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* Explore the Au-Ni composition space in thin film form…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John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Shape 10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John</a:t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Mention photons and phonons, refresher on “quantum”</a:t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Light is a wave with electric and magnetic components - oscillates </a:t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Oscillation leads change in spatial distribution of free electrons: plasma oscillation - plasmon</a:t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Mention plasma frequency: light below is reflected, light above is transmitted</a:t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Polariton-as n goes to infinity, when restricted occurs as surface plasmon</a:t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*Nanoparticle with the spectra</a:t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http://www.nanovexbiotech.com/gold-nanoparticle-sensing/</a:t>
            </a:r>
            <a:r>
              <a:rPr lang="en"/>
              <a:t> (image)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Shape 11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Brandon 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Shape 12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Brandon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you use this…? - David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Shape 13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Mike and Brandon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Shape 14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Chris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Shape 14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Michael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Shape 15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Michael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Sputtering 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>
              <a:spcBef>
                <a:spcPts val="0"/>
              </a:spcBef>
              <a:spcAft>
                <a:spcPts val="0"/>
              </a:spcAft>
              <a:buClr>
                <a:srgbClr val="3B3C3E"/>
              </a:buClr>
              <a:buSzPts val="1200"/>
              <a:buChar char="●"/>
            </a:pPr>
            <a:r>
              <a:rPr lang="en" sz="1200">
                <a:solidFill>
                  <a:srgbClr val="3B3C3E"/>
                </a:solidFill>
              </a:rPr>
              <a:t>“Replication” of Au-Ni phase diagram</a:t>
            </a:r>
            <a:endParaRPr sz="1200">
              <a:solidFill>
                <a:srgbClr val="3B3C3E"/>
              </a:solidFill>
            </a:endParaRPr>
          </a:p>
          <a:p>
            <a:pPr indent="-304800" lvl="0" marL="457200" rtl="0">
              <a:spcBef>
                <a:spcPts val="0"/>
              </a:spcBef>
              <a:spcAft>
                <a:spcPts val="0"/>
              </a:spcAft>
              <a:buClr>
                <a:srgbClr val="3B3C3E"/>
              </a:buClr>
              <a:buSzPts val="1200"/>
              <a:buChar char="●"/>
            </a:pPr>
            <a:r>
              <a:rPr lang="en" sz="1200">
                <a:solidFill>
                  <a:srgbClr val="3B3C3E"/>
                </a:solidFill>
              </a:rPr>
              <a:t>Allowed characterization of plasmonic response as a function of Ni composition</a:t>
            </a:r>
            <a:endParaRPr sz="1200">
              <a:solidFill>
                <a:srgbClr val="3B3C3E"/>
              </a:solidFill>
            </a:endParaRPr>
          </a:p>
          <a:p>
            <a:pPr indent="-304800" lvl="1" marL="914400" rtl="0">
              <a:spcBef>
                <a:spcPts val="0"/>
              </a:spcBef>
              <a:spcAft>
                <a:spcPts val="0"/>
              </a:spcAft>
              <a:buClr>
                <a:srgbClr val="3B3C3E"/>
              </a:buClr>
              <a:buSzPts val="1200"/>
              <a:buChar char="○"/>
            </a:pPr>
            <a:r>
              <a:rPr lang="en" sz="1200">
                <a:solidFill>
                  <a:srgbClr val="3B3C3E"/>
                </a:solidFill>
              </a:rPr>
              <a:t>Able to determine the optimal Ni composition for improved optical performance</a:t>
            </a:r>
            <a:endParaRPr sz="12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Shape 16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Michael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Shape 17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Chris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Shape 18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Chris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John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Shape 19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John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Shape 20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Chris</a:t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Shape 21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Brandon </a:t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Shape 22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Shape 22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Shape 23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chris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Shape 24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chris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Shape 24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Shape 25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mikey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Shape 25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michael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Shape 26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Shape 26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John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Shape 27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John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hape 28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Shape 28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chris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Shape 29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Shape 29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Shape 30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Shape 31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Shape 31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Shape 31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Shape 31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Shape 32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Shape 32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Shape 33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Shape 33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chris</a:t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Shape 34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Shape 34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john</a:t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Shape 34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Shape 34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Shape 35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Shape 35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Shape 36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Shape 36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3C3E"/>
              </a:buClr>
              <a:buSzPts val="5200"/>
              <a:buFont typeface="Arial"/>
              <a:buNone/>
              <a:defRPr b="1" i="0" sz="52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Font typeface="Arial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Font typeface="Arial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Font typeface="Arial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Font typeface="Arial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Font typeface="Arial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Font typeface="Arial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Font typeface="Arial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Font typeface="Arial"/>
              <a:buNone/>
              <a:defRPr sz="5200"/>
            </a:lvl9pPr>
          </a:lstStyle>
          <a:p/>
        </p:txBody>
      </p:sp>
      <p:sp>
        <p:nvSpPr>
          <p:cNvPr id="15" name="Shape 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3C3E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3C3E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3C3E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3C3E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3C3E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" name="Shape 16"/>
          <p:cNvSpPr txBox="1"/>
          <p:nvPr>
            <p:ph idx="12" type="sldNum"/>
          </p:nvPr>
        </p:nvSpPr>
        <p:spPr>
          <a:xfrm>
            <a:off x="8" y="474989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3C3E"/>
              </a:buClr>
              <a:buSzPts val="4400"/>
              <a:buFont typeface="Arial"/>
              <a:buNone/>
              <a:defRPr b="1" i="0" sz="44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/>
        </p:txBody>
      </p:sp>
      <p:sp>
        <p:nvSpPr>
          <p:cNvPr id="19" name="Shape 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3C3E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3C3E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3C3E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3C3E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3C3E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Shape 20"/>
          <p:cNvSpPr txBox="1"/>
          <p:nvPr>
            <p:ph idx="12" type="sldNum"/>
          </p:nvPr>
        </p:nvSpPr>
        <p:spPr>
          <a:xfrm>
            <a:off x="8" y="474989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/>
          <p:nvPr>
            <p:ph idx="10" type="dt"/>
          </p:nvPr>
        </p:nvSpPr>
        <p:spPr>
          <a:xfrm>
            <a:off x="457200" y="4767263"/>
            <a:ext cx="1310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Shape 23"/>
          <p:cNvSpPr txBox="1"/>
          <p:nvPr>
            <p:ph idx="11" type="ftr"/>
          </p:nvPr>
        </p:nvSpPr>
        <p:spPr>
          <a:xfrm>
            <a:off x="1767809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4667371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" name="Shape 25"/>
          <p:cNvSpPr txBox="1"/>
          <p:nvPr>
            <p:ph idx="2" type="sldNum"/>
          </p:nvPr>
        </p:nvSpPr>
        <p:spPr>
          <a:xfrm>
            <a:off x="8" y="474989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3C3E"/>
              </a:buClr>
              <a:buSzPts val="4400"/>
              <a:buFont typeface="Arial"/>
              <a:buNone/>
              <a:defRPr b="1" i="0" sz="44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/>
        </p:txBody>
      </p:sp>
      <p:sp>
        <p:nvSpPr>
          <p:cNvPr id="28" name="Shape 28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B3C3E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3B3C3E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B3C3E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B3C3E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B3C3E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" name="Shape 29"/>
          <p:cNvSpPr txBox="1"/>
          <p:nvPr>
            <p:ph idx="10" type="dt"/>
          </p:nvPr>
        </p:nvSpPr>
        <p:spPr>
          <a:xfrm>
            <a:off x="457200" y="4767263"/>
            <a:ext cx="1398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Shape 30"/>
          <p:cNvSpPr txBox="1"/>
          <p:nvPr>
            <p:ph idx="11" type="ftr"/>
          </p:nvPr>
        </p:nvSpPr>
        <p:spPr>
          <a:xfrm>
            <a:off x="1855063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4750663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" name="Shape 32"/>
          <p:cNvSpPr txBox="1"/>
          <p:nvPr>
            <p:ph idx="2" type="sldNum"/>
          </p:nvPr>
        </p:nvSpPr>
        <p:spPr>
          <a:xfrm>
            <a:off x="8" y="474989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 or Text Block">
  <p:cSld name="Quote or Text Block">
    <p:bg>
      <p:bgPr>
        <a:solidFill>
          <a:srgbClr val="FF8200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/>
          <p:nvPr>
            <p:ph type="title"/>
          </p:nvPr>
        </p:nvSpPr>
        <p:spPr>
          <a:xfrm>
            <a:off x="457200" y="1672166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eorgia"/>
              <a:buNone/>
              <a:defRPr b="0" i="0" sz="36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/>
        </p:txBody>
      </p:sp>
      <p:sp>
        <p:nvSpPr>
          <p:cNvPr id="35" name="Shape 35"/>
          <p:cNvSpPr txBox="1"/>
          <p:nvPr>
            <p:ph idx="10" type="dt"/>
          </p:nvPr>
        </p:nvSpPr>
        <p:spPr>
          <a:xfrm>
            <a:off x="457200" y="4767263"/>
            <a:ext cx="1310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Shape 36"/>
          <p:cNvSpPr txBox="1"/>
          <p:nvPr>
            <p:ph idx="11" type="ftr"/>
          </p:nvPr>
        </p:nvSpPr>
        <p:spPr>
          <a:xfrm>
            <a:off x="1767809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" name="Shape 37"/>
          <p:cNvSpPr txBox="1"/>
          <p:nvPr>
            <p:ph idx="12" type="sldNum"/>
          </p:nvPr>
        </p:nvSpPr>
        <p:spPr>
          <a:xfrm>
            <a:off x="4667371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" name="Shape 38"/>
          <p:cNvSpPr txBox="1"/>
          <p:nvPr>
            <p:ph idx="2" type="sldNum"/>
          </p:nvPr>
        </p:nvSpPr>
        <p:spPr>
          <a:xfrm>
            <a:off x="8" y="474989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/>
          <p:nvPr>
            <p:ph type="title"/>
          </p:nvPr>
        </p:nvSpPr>
        <p:spPr>
          <a:xfrm>
            <a:off x="722313" y="3305175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3C3E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/>
        </p:txBody>
      </p:sp>
      <p:sp>
        <p:nvSpPr>
          <p:cNvPr id="41" name="Shape 41"/>
          <p:cNvSpPr txBox="1"/>
          <p:nvPr>
            <p:ph idx="1" type="body"/>
          </p:nvPr>
        </p:nvSpPr>
        <p:spPr>
          <a:xfrm>
            <a:off x="722313" y="2180035"/>
            <a:ext cx="77724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-2286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Shape 42"/>
          <p:cNvSpPr txBox="1"/>
          <p:nvPr>
            <p:ph idx="10" type="dt"/>
          </p:nvPr>
        </p:nvSpPr>
        <p:spPr>
          <a:xfrm>
            <a:off x="457200" y="4767263"/>
            <a:ext cx="1310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Shape 43"/>
          <p:cNvSpPr txBox="1"/>
          <p:nvPr>
            <p:ph idx="11" type="ftr"/>
          </p:nvPr>
        </p:nvSpPr>
        <p:spPr>
          <a:xfrm>
            <a:off x="1767809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Shape 44"/>
          <p:cNvSpPr txBox="1"/>
          <p:nvPr>
            <p:ph idx="12" type="sldNum"/>
          </p:nvPr>
        </p:nvSpPr>
        <p:spPr>
          <a:xfrm>
            <a:off x="4667371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5" name="Shape 45"/>
          <p:cNvSpPr txBox="1"/>
          <p:nvPr>
            <p:ph idx="2" type="sldNum"/>
          </p:nvPr>
        </p:nvSpPr>
        <p:spPr>
          <a:xfrm>
            <a:off x="8" y="474989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range Section Header">
  <p:cSld name="Orange Section Header">
    <p:bg>
      <p:bgPr>
        <a:solidFill>
          <a:srgbClr val="FF8200"/>
        </a:solidFill>
      </p:bgPr>
    </p:bg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/>
          <p:nvPr>
            <p:ph idx="10" type="dt"/>
          </p:nvPr>
        </p:nvSpPr>
        <p:spPr>
          <a:xfrm>
            <a:off x="457200" y="4767263"/>
            <a:ext cx="1310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Shape 48"/>
          <p:cNvSpPr txBox="1"/>
          <p:nvPr>
            <p:ph idx="11" type="ftr"/>
          </p:nvPr>
        </p:nvSpPr>
        <p:spPr>
          <a:xfrm>
            <a:off x="1767809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9" name="Shape 49"/>
          <p:cNvSpPr txBox="1"/>
          <p:nvPr>
            <p:ph idx="12" type="sldNum"/>
          </p:nvPr>
        </p:nvSpPr>
        <p:spPr>
          <a:xfrm>
            <a:off x="4667371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i="0" sz="1000" u="none" cap="none" strike="noStrike">
                <a:solidFill>
                  <a:schemeClr val="lt1"/>
                </a:solidFill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i="0" sz="1000" u="none" cap="none" strike="noStrike">
                <a:solidFill>
                  <a:schemeClr val="lt1"/>
                </a:solidFill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i="0" sz="1000" u="none" cap="none" strike="noStrike">
                <a:solidFill>
                  <a:schemeClr val="lt1"/>
                </a:solidFill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i="0" sz="1000" u="none" cap="none" strike="noStrike">
                <a:solidFill>
                  <a:schemeClr val="lt1"/>
                </a:solidFill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i="0" sz="1000" u="none" cap="none" strike="noStrike">
                <a:solidFill>
                  <a:schemeClr val="lt1"/>
                </a:solidFill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i="0" sz="1000" u="none" cap="none" strike="noStrike">
                <a:solidFill>
                  <a:schemeClr val="lt1"/>
                </a:solidFill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i="0" sz="1000" u="none" cap="none" strike="noStrike">
                <a:solidFill>
                  <a:schemeClr val="lt1"/>
                </a:solidFill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i="0" sz="1000" u="none" cap="none" strike="noStrike">
                <a:solidFill>
                  <a:schemeClr val="lt1"/>
                </a:solidFill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i="0" sz="1000" u="none" cap="none" strike="noStrike">
                <a:solidFill>
                  <a:schemeClr val="lt1"/>
                </a:solidFill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0" name="Shape 50"/>
          <p:cNvSpPr txBox="1"/>
          <p:nvPr>
            <p:ph type="title"/>
          </p:nvPr>
        </p:nvSpPr>
        <p:spPr>
          <a:xfrm>
            <a:off x="722313" y="3305175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/>
        </p:txBody>
      </p:sp>
      <p:sp>
        <p:nvSpPr>
          <p:cNvPr id="51" name="Shape 51"/>
          <p:cNvSpPr txBox="1"/>
          <p:nvPr>
            <p:ph idx="1" type="body"/>
          </p:nvPr>
        </p:nvSpPr>
        <p:spPr>
          <a:xfrm>
            <a:off x="722313" y="2180035"/>
            <a:ext cx="77724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-2286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Shape 52"/>
          <p:cNvSpPr txBox="1"/>
          <p:nvPr>
            <p:ph idx="2" type="sldNum"/>
          </p:nvPr>
        </p:nvSpPr>
        <p:spPr>
          <a:xfrm>
            <a:off x="8" y="474989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3C3E"/>
              </a:buClr>
              <a:buSzPts val="4400"/>
              <a:buFont typeface="Arial"/>
              <a:buNone/>
              <a:defRPr b="1" i="0" sz="44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/>
        </p:txBody>
      </p:sp>
      <p:sp>
        <p:nvSpPr>
          <p:cNvPr id="55" name="Shape 55"/>
          <p:cNvSpPr txBox="1"/>
          <p:nvPr>
            <p:ph idx="1" type="body"/>
          </p:nvPr>
        </p:nvSpPr>
        <p:spPr>
          <a:xfrm>
            <a:off x="457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06400" lvl="0" marL="4572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3B3C3E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B3C3E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B3C3E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B3C3E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B3C3E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6" name="Shape 56"/>
          <p:cNvSpPr txBox="1"/>
          <p:nvPr>
            <p:ph idx="2" type="body"/>
          </p:nvPr>
        </p:nvSpPr>
        <p:spPr>
          <a:xfrm>
            <a:off x="4648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06400" lvl="0" marL="4572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3B3C3E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B3C3E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B3C3E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B3C3E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B3C3E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Shape 57"/>
          <p:cNvSpPr txBox="1"/>
          <p:nvPr>
            <p:ph idx="10" type="dt"/>
          </p:nvPr>
        </p:nvSpPr>
        <p:spPr>
          <a:xfrm>
            <a:off x="457200" y="4767263"/>
            <a:ext cx="1310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8" name="Shape 58"/>
          <p:cNvSpPr txBox="1"/>
          <p:nvPr>
            <p:ph idx="11" type="ftr"/>
          </p:nvPr>
        </p:nvSpPr>
        <p:spPr>
          <a:xfrm>
            <a:off x="1767809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Shape 59"/>
          <p:cNvSpPr txBox="1"/>
          <p:nvPr>
            <p:ph idx="12" type="sldNum"/>
          </p:nvPr>
        </p:nvSpPr>
        <p:spPr>
          <a:xfrm>
            <a:off x="4667371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0" name="Shape 60"/>
          <p:cNvSpPr txBox="1"/>
          <p:nvPr>
            <p:ph idx="3" type="sldNum"/>
          </p:nvPr>
        </p:nvSpPr>
        <p:spPr>
          <a:xfrm>
            <a:off x="8" y="474989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3C3E"/>
              </a:buClr>
              <a:buSzPts val="4400"/>
              <a:buFont typeface="Arial"/>
              <a:buNone/>
              <a:defRPr b="1" i="0" sz="44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/>
        </p:txBody>
      </p:sp>
      <p:sp>
        <p:nvSpPr>
          <p:cNvPr id="63" name="Shape 63"/>
          <p:cNvSpPr txBox="1"/>
          <p:nvPr>
            <p:ph idx="1" type="body"/>
          </p:nvPr>
        </p:nvSpPr>
        <p:spPr>
          <a:xfrm>
            <a:off x="457200" y="1151335"/>
            <a:ext cx="40401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-22860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B3C3E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B3C3E"/>
              </a:buClr>
              <a:buSzPts val="2000"/>
              <a:buFont typeface="Arial"/>
              <a:buNone/>
              <a:defRPr b="1" i="0" sz="20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B3C3E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B3C3E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B3C3E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Shape 64"/>
          <p:cNvSpPr txBox="1"/>
          <p:nvPr>
            <p:ph idx="2" type="body"/>
          </p:nvPr>
        </p:nvSpPr>
        <p:spPr>
          <a:xfrm>
            <a:off x="457200" y="1631156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B3C3E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B3C3E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B3C3E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B3C3E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B3C3E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Shape 65"/>
          <p:cNvSpPr txBox="1"/>
          <p:nvPr>
            <p:ph idx="3" type="body"/>
          </p:nvPr>
        </p:nvSpPr>
        <p:spPr>
          <a:xfrm>
            <a:off x="4645025" y="1151335"/>
            <a:ext cx="40419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-22860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B3C3E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B3C3E"/>
              </a:buClr>
              <a:buSzPts val="2000"/>
              <a:buFont typeface="Arial"/>
              <a:buNone/>
              <a:defRPr b="1" i="0" sz="20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B3C3E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B3C3E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B3C3E"/>
              </a:buClr>
              <a:buSzPts val="1600"/>
              <a:buFont typeface="Arial"/>
              <a:buNone/>
              <a:defRPr b="1" i="0" sz="16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" name="Shape 66"/>
          <p:cNvSpPr txBox="1"/>
          <p:nvPr>
            <p:ph idx="4" type="body"/>
          </p:nvPr>
        </p:nvSpPr>
        <p:spPr>
          <a:xfrm>
            <a:off x="4645025" y="163115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8100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B3C3E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B3C3E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B3C3E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B3C3E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3B3C3E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" name="Shape 67"/>
          <p:cNvSpPr txBox="1"/>
          <p:nvPr>
            <p:ph idx="10" type="dt"/>
          </p:nvPr>
        </p:nvSpPr>
        <p:spPr>
          <a:xfrm>
            <a:off x="457200" y="4767263"/>
            <a:ext cx="1310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Shape 68"/>
          <p:cNvSpPr txBox="1"/>
          <p:nvPr>
            <p:ph idx="11" type="ftr"/>
          </p:nvPr>
        </p:nvSpPr>
        <p:spPr>
          <a:xfrm>
            <a:off x="1767809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9" name="Shape 69"/>
          <p:cNvSpPr txBox="1"/>
          <p:nvPr>
            <p:ph idx="12" type="sldNum"/>
          </p:nvPr>
        </p:nvSpPr>
        <p:spPr>
          <a:xfrm>
            <a:off x="4667371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0" name="Shape 70"/>
          <p:cNvSpPr txBox="1"/>
          <p:nvPr>
            <p:ph idx="5" type="sldNum"/>
          </p:nvPr>
        </p:nvSpPr>
        <p:spPr>
          <a:xfrm>
            <a:off x="8" y="474989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i="0" u="none" cap="none" strike="noStrike">
                <a:solidFill>
                  <a:srgbClr val="FFFFFF"/>
                </a:solidFill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9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/>
          <p:nvPr/>
        </p:nvSpPr>
        <p:spPr>
          <a:xfrm>
            <a:off x="0" y="4747654"/>
            <a:ext cx="9144000" cy="395700"/>
          </a:xfrm>
          <a:prstGeom prst="rect">
            <a:avLst/>
          </a:prstGeom>
          <a:solidFill>
            <a:srgbClr val="FF82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Shape 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3C3E"/>
              </a:buClr>
              <a:buSzPts val="4400"/>
              <a:buFont typeface="Arial"/>
              <a:buNone/>
              <a:defRPr b="1" i="0" sz="44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/>
        </p:txBody>
      </p:sp>
      <p:sp>
        <p:nvSpPr>
          <p:cNvPr id="8" name="Shape 8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B3C3E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3B3C3E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B3C3E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B3C3E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B3C3E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3B3C3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Shape 9"/>
          <p:cNvSpPr txBox="1"/>
          <p:nvPr>
            <p:ph idx="10" type="dt"/>
          </p:nvPr>
        </p:nvSpPr>
        <p:spPr>
          <a:xfrm>
            <a:off x="457200" y="4767263"/>
            <a:ext cx="1310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Shape 10"/>
          <p:cNvSpPr txBox="1"/>
          <p:nvPr>
            <p:ph idx="11" type="ftr"/>
          </p:nvPr>
        </p:nvSpPr>
        <p:spPr>
          <a:xfrm>
            <a:off x="1767809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Shape 11"/>
          <p:cNvSpPr txBox="1"/>
          <p:nvPr>
            <p:ph idx="12" type="sldNum"/>
          </p:nvPr>
        </p:nvSpPr>
        <p:spPr>
          <a:xfrm>
            <a:off x="4667371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UT_logo_RIGHT_KNOCKOUT.eps" id="12" name="Shape 12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7621048" y="4831475"/>
            <a:ext cx="1057775" cy="236033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1.jpg"/><Relationship Id="rId4" Type="http://schemas.openxmlformats.org/officeDocument/2006/relationships/image" Target="../media/image1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8.png"/><Relationship Id="rId4" Type="http://schemas.openxmlformats.org/officeDocument/2006/relationships/image" Target="../media/image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0.png"/><Relationship Id="rId4" Type="http://schemas.openxmlformats.org/officeDocument/2006/relationships/image" Target="../media/image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2.png"/><Relationship Id="rId4" Type="http://schemas.openxmlformats.org/officeDocument/2006/relationships/image" Target="../media/image8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7.png"/><Relationship Id="rId4" Type="http://schemas.openxmlformats.org/officeDocument/2006/relationships/image" Target="../media/image8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9.png"/><Relationship Id="rId4" Type="http://schemas.openxmlformats.org/officeDocument/2006/relationships/image" Target="../media/image8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6.png"/><Relationship Id="rId4" Type="http://schemas.openxmlformats.org/officeDocument/2006/relationships/image" Target="../media/image8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hyperlink" Target="https://www.tf.uni-kiel.de/matwis/amat/semitech_en/kap_3/backbone/r3_2_2.html" TargetMode="External"/><Relationship Id="rId4" Type="http://schemas.openxmlformats.org/officeDocument/2006/relationships/hyperlink" Target="https://www.tf.uni-kiel.de/matwis/amat/semitech_en/kap_3/backbone/r3_2_2.html" TargetMode="External"/><Relationship Id="rId5" Type="http://schemas.openxmlformats.org/officeDocument/2006/relationships/hyperlink" Target="https://www.jawoollam.com/resources/ellipsometry-tutorial/ellipsometry-data-analysis" TargetMode="External"/><Relationship Id="rId6" Type="http://schemas.openxmlformats.org/officeDocument/2006/relationships/hyperlink" Target="https://www.jawoollam.com/resources/ellipsometry-tutorial/ellipsometry-data-analysis" TargetMode="Externa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457200" lvl="0" marL="0" rtl="0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rgbClr val="222222"/>
                </a:solidFill>
              </a:rPr>
              <a:t>Exploring Au-Ni Alloys for Magnetic-Plasmonic Applications</a:t>
            </a:r>
            <a:endParaRPr sz="4000"/>
          </a:p>
        </p:txBody>
      </p:sp>
      <p:sp>
        <p:nvSpPr>
          <p:cNvPr id="76" name="Shape 7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800">
                <a:solidFill>
                  <a:srgbClr val="3B3C3E"/>
                </a:solidFill>
              </a:rPr>
              <a:t>Department of Materials Science and Engineering, The University of Tennessee</a:t>
            </a:r>
            <a:endParaRPr sz="1800">
              <a:solidFill>
                <a:srgbClr val="3B3C3E"/>
              </a:solidFill>
            </a:endParaRPr>
          </a:p>
          <a:p>
            <a:pPr indent="45720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222222"/>
                </a:solidFill>
              </a:rPr>
              <a:t>J. Carothers, M. Roulier, B. Rowell, C. Walker</a:t>
            </a:r>
            <a:endParaRPr sz="1800">
              <a:solidFill>
                <a:srgbClr val="222222"/>
              </a:solidFill>
            </a:endParaRPr>
          </a:p>
          <a:p>
            <a:pPr indent="457200" lvl="0" marL="0" rtl="0">
              <a:spcBef>
                <a:spcPts val="100"/>
              </a:spcBef>
              <a:spcAft>
                <a:spcPts val="1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222222"/>
                </a:solidFill>
              </a:rPr>
              <a:t>Advised by: J. Fowlkes, D. Garfinkel, P. Rack</a:t>
            </a:r>
            <a:endParaRPr sz="1800"/>
          </a:p>
        </p:txBody>
      </p:sp>
      <p:pic>
        <p:nvPicPr>
          <p:cNvPr id="77" name="Shape 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920750"/>
            <a:ext cx="2769617" cy="792601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Shape 78"/>
          <p:cNvSpPr txBox="1"/>
          <p:nvPr>
            <p:ph idx="12" type="sldNum"/>
          </p:nvPr>
        </p:nvSpPr>
        <p:spPr>
          <a:xfrm>
            <a:off x="8" y="4749892"/>
            <a:ext cx="548700" cy="39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Image result for jiam utk" id="79" name="Shape 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9650" y="3772500"/>
            <a:ext cx="2155351" cy="940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Shape 85"/>
          <p:cNvSpPr txBox="1"/>
          <p:nvPr>
            <p:ph idx="1" type="body"/>
          </p:nvPr>
        </p:nvSpPr>
        <p:spPr>
          <a:xfrm>
            <a:off x="311700" y="1152475"/>
            <a:ext cx="8460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0050" lvl="0" marL="457200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" sz="2700"/>
              <a:t>Plasmons are an </a:t>
            </a:r>
            <a:r>
              <a:rPr lang="en" sz="2700"/>
              <a:t>integral</a:t>
            </a:r>
            <a:r>
              <a:rPr lang="en" sz="2700"/>
              <a:t> part of many </a:t>
            </a:r>
            <a:r>
              <a:rPr lang="en" sz="2700"/>
              <a:t>energy</a:t>
            </a:r>
            <a:r>
              <a:rPr lang="en" sz="2700"/>
              <a:t> harvesting devices and optical sensing instruments</a:t>
            </a:r>
            <a:endParaRPr sz="2700"/>
          </a:p>
          <a:p>
            <a:pPr indent="-400050" lvl="1" marL="914400" rtl="0">
              <a:spcBef>
                <a:spcPts val="0"/>
              </a:spcBef>
              <a:spcAft>
                <a:spcPts val="0"/>
              </a:spcAft>
              <a:buSzPts val="2700"/>
              <a:buChar char="○"/>
            </a:pPr>
            <a:r>
              <a:rPr lang="en" sz="2700"/>
              <a:t>Solar panels</a:t>
            </a:r>
            <a:endParaRPr sz="2700"/>
          </a:p>
          <a:p>
            <a:pPr indent="-400050" lvl="1" marL="914400" rtl="0">
              <a:spcBef>
                <a:spcPts val="0"/>
              </a:spcBef>
              <a:spcAft>
                <a:spcPts val="0"/>
              </a:spcAft>
              <a:buSzPts val="2700"/>
              <a:buChar char="○"/>
            </a:pPr>
            <a:r>
              <a:rPr lang="en" sz="2700"/>
              <a:t>Protein characterization tools</a:t>
            </a:r>
            <a:endParaRPr sz="2700"/>
          </a:p>
          <a:p>
            <a:pPr indent="0" lvl="0" marL="45720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  <a:p>
            <a:pPr indent="-400050" lvl="0" marL="457200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" sz="2700"/>
              <a:t>L</a:t>
            </a:r>
            <a:r>
              <a:rPr lang="en" sz="2700"/>
              <a:t>ower the cost of these devices and improve performance</a:t>
            </a:r>
            <a:endParaRPr sz="2700"/>
          </a:p>
        </p:txBody>
      </p:sp>
      <p:sp>
        <p:nvSpPr>
          <p:cNvPr id="86" name="Shape 8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Motivation</a:t>
            </a:r>
            <a:endParaRPr/>
          </a:p>
        </p:txBody>
      </p:sp>
      <p:sp>
        <p:nvSpPr>
          <p:cNvPr id="87" name="Shape 87"/>
          <p:cNvSpPr txBox="1"/>
          <p:nvPr>
            <p:ph idx="12" type="sldNum"/>
          </p:nvPr>
        </p:nvSpPr>
        <p:spPr>
          <a:xfrm>
            <a:off x="8" y="4749892"/>
            <a:ext cx="548700" cy="39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 Overview</a:t>
            </a:r>
            <a:endParaRPr/>
          </a:p>
        </p:txBody>
      </p:sp>
      <p:sp>
        <p:nvSpPr>
          <p:cNvPr id="93" name="Shape 9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Explored the Au-Ni composition space as a thin film</a:t>
            </a:r>
            <a:endParaRPr sz="24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81000" lvl="0" marL="457200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Characterized its magneto-plasmonic properties</a:t>
            </a:r>
            <a:endParaRPr sz="24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81000" lvl="0" marL="457200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Determined optimal concentrations and structures for plasmonic applications</a:t>
            </a:r>
            <a:endParaRPr sz="24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81000" lvl="0" marL="457200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Determined if ferromagnetic Ni can improve the Au plasmon resonance </a:t>
            </a:r>
            <a:endParaRPr sz="24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94" name="Shape 94"/>
          <p:cNvSpPr txBox="1"/>
          <p:nvPr>
            <p:ph idx="12" type="sldNum"/>
          </p:nvPr>
        </p:nvSpPr>
        <p:spPr>
          <a:xfrm>
            <a:off x="8" y="4749892"/>
            <a:ext cx="548700" cy="39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/>
          <p:nvPr>
            <p:ph type="title"/>
          </p:nvPr>
        </p:nvSpPr>
        <p:spPr>
          <a:xfrm>
            <a:off x="722313" y="3305175"/>
            <a:ext cx="7772400" cy="102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400"/>
              <a:t>Theory and Concepts</a:t>
            </a:r>
            <a:endParaRPr/>
          </a:p>
        </p:txBody>
      </p:sp>
      <p:sp>
        <p:nvSpPr>
          <p:cNvPr id="100" name="Shape 100"/>
          <p:cNvSpPr txBox="1"/>
          <p:nvPr>
            <p:ph idx="12" type="sldNum"/>
          </p:nvPr>
        </p:nvSpPr>
        <p:spPr>
          <a:xfrm>
            <a:off x="4667371" y="4767263"/>
            <a:ext cx="2133600" cy="273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Plasmons</a:t>
            </a:r>
            <a:endParaRPr/>
          </a:p>
        </p:txBody>
      </p:sp>
      <p:sp>
        <p:nvSpPr>
          <p:cNvPr id="106" name="Shape 106"/>
          <p:cNvSpPr txBox="1"/>
          <p:nvPr>
            <p:ph idx="1" type="body"/>
          </p:nvPr>
        </p:nvSpPr>
        <p:spPr>
          <a:xfrm>
            <a:off x="311700" y="1152475"/>
            <a:ext cx="3328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Quantum of free electron oscillation</a:t>
            </a:r>
            <a:endParaRPr sz="24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81000" lvl="0" marL="457200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Responsible for optical properties of metals and semiconductors</a:t>
            </a:r>
            <a:endParaRPr sz="24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ctr">
              <a:lnSpc>
                <a:spcPct val="107000"/>
              </a:lnSpc>
              <a:spcBef>
                <a:spcPts val="0"/>
              </a:spcBef>
              <a:spcAft>
                <a:spcPts val="10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107" name="Shape 107"/>
          <p:cNvSpPr txBox="1"/>
          <p:nvPr>
            <p:ph idx="12" type="sldNum"/>
          </p:nvPr>
        </p:nvSpPr>
        <p:spPr>
          <a:xfrm>
            <a:off x="8" y="4749892"/>
            <a:ext cx="548700" cy="39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8" name="Shape 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0500" y="1017725"/>
            <a:ext cx="5503405" cy="3416399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Shape 109"/>
          <p:cNvSpPr txBox="1"/>
          <p:nvPr/>
        </p:nvSpPr>
        <p:spPr>
          <a:xfrm>
            <a:off x="8372100" y="4175275"/>
            <a:ext cx="460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[3]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Plasmons</a:t>
            </a:r>
            <a:endParaRPr/>
          </a:p>
        </p:txBody>
      </p:sp>
      <p:grpSp>
        <p:nvGrpSpPr>
          <p:cNvPr id="115" name="Shape 115"/>
          <p:cNvGrpSpPr/>
          <p:nvPr/>
        </p:nvGrpSpPr>
        <p:grpSpPr>
          <a:xfrm>
            <a:off x="4053728" y="945175"/>
            <a:ext cx="4778573" cy="3253141"/>
            <a:chOff x="5713450" y="2307975"/>
            <a:chExt cx="3230075" cy="2386050"/>
          </a:xfrm>
        </p:grpSpPr>
        <p:pic>
          <p:nvPicPr>
            <p:cNvPr id="116" name="Shape 116"/>
            <p:cNvPicPr preferRelativeResize="0"/>
            <p:nvPr/>
          </p:nvPicPr>
          <p:blipFill rotWithShape="1">
            <a:blip r:embed="rId3">
              <a:alphaModFix/>
            </a:blip>
            <a:srcRect b="6472" l="0" r="0" t="0"/>
            <a:stretch/>
          </p:blipFill>
          <p:spPr>
            <a:xfrm>
              <a:off x="5713450" y="2307975"/>
              <a:ext cx="3230075" cy="23860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" name="Shape 117"/>
            <p:cNvSpPr/>
            <p:nvPr/>
          </p:nvSpPr>
          <p:spPr>
            <a:xfrm>
              <a:off x="5852475" y="2330800"/>
              <a:ext cx="361500" cy="3336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FFFFF"/>
                </a:solidFill>
              </a:endParaRPr>
            </a:p>
          </p:txBody>
        </p:sp>
      </p:grpSp>
      <p:sp>
        <p:nvSpPr>
          <p:cNvPr id="118" name="Shape 118"/>
          <p:cNvSpPr txBox="1"/>
          <p:nvPr/>
        </p:nvSpPr>
        <p:spPr>
          <a:xfrm>
            <a:off x="311700" y="1017725"/>
            <a:ext cx="3201300" cy="32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Plasmons alternate between the two interfaces</a:t>
            </a:r>
            <a:endParaRPr sz="20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Leverages the change in dielectric constant at interface to propagate</a:t>
            </a:r>
            <a:endParaRPr sz="20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Amplitude degrades with distance traveled</a:t>
            </a:r>
            <a:endParaRPr sz="2000"/>
          </a:p>
        </p:txBody>
      </p:sp>
      <p:sp>
        <p:nvSpPr>
          <p:cNvPr id="119" name="Shape 119"/>
          <p:cNvSpPr txBox="1"/>
          <p:nvPr>
            <p:ph idx="12" type="sldNum"/>
          </p:nvPr>
        </p:nvSpPr>
        <p:spPr>
          <a:xfrm>
            <a:off x="8" y="4749892"/>
            <a:ext cx="548700" cy="39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0" name="Shape 120"/>
          <p:cNvSpPr txBox="1"/>
          <p:nvPr/>
        </p:nvSpPr>
        <p:spPr>
          <a:xfrm>
            <a:off x="8372100" y="4128150"/>
            <a:ext cx="460200" cy="44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[4]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Optics</a:t>
            </a:r>
            <a:endParaRPr/>
          </a:p>
        </p:txBody>
      </p:sp>
      <p:sp>
        <p:nvSpPr>
          <p:cNvPr id="126" name="Shape 126"/>
          <p:cNvSpPr txBox="1"/>
          <p:nvPr>
            <p:ph idx="1" type="body"/>
          </p:nvPr>
        </p:nvSpPr>
        <p:spPr>
          <a:xfrm>
            <a:off x="311700" y="1274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The physical </a:t>
            </a:r>
            <a:r>
              <a:rPr lang="en" sz="2200"/>
              <a:t>characterization</a:t>
            </a:r>
            <a:r>
              <a:rPr lang="en" sz="2200"/>
              <a:t> of plasmonics is </a:t>
            </a:r>
            <a:r>
              <a:rPr lang="en" sz="2200"/>
              <a:t>performed</a:t>
            </a:r>
            <a:r>
              <a:rPr lang="en" sz="2200"/>
              <a:t> via measuring optical properties</a:t>
            </a:r>
            <a:endParaRPr sz="22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-368300" lvl="0" marL="457200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Refractive index “</a:t>
            </a:r>
            <a:r>
              <a:rPr b="1" lang="en" sz="2200"/>
              <a:t>n</a:t>
            </a:r>
            <a:r>
              <a:rPr lang="en" sz="2200"/>
              <a:t>”</a:t>
            </a:r>
            <a:endParaRPr sz="2200"/>
          </a:p>
          <a:p>
            <a:pPr indent="-368300" lvl="1" marL="914400" rtl="0">
              <a:spcBef>
                <a:spcPts val="0"/>
              </a:spcBef>
              <a:spcAft>
                <a:spcPts val="0"/>
              </a:spcAft>
              <a:buSzPts val="2200"/>
              <a:buChar char="○"/>
            </a:pPr>
            <a:r>
              <a:rPr lang="en" sz="2200"/>
              <a:t>Determines how light bends as it travels through a medium</a:t>
            </a:r>
            <a:endParaRPr sz="2200"/>
          </a:p>
          <a:p>
            <a:pPr indent="-368300" lvl="1" marL="914400" rtl="0">
              <a:spcBef>
                <a:spcPts val="0"/>
              </a:spcBef>
              <a:spcAft>
                <a:spcPts val="0"/>
              </a:spcAft>
              <a:buSzPts val="2200"/>
              <a:buChar char="○"/>
            </a:pPr>
            <a:r>
              <a:rPr lang="en" sz="2200"/>
              <a:t>Lower n values improve performance </a:t>
            </a:r>
            <a:endParaRPr sz="2200"/>
          </a:p>
          <a:p>
            <a:pPr indent="-368300" lvl="0" marL="457200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" sz="2200"/>
              <a:t>Dielectric Constant “</a:t>
            </a:r>
            <a:r>
              <a:rPr b="1" lang="en" sz="2200"/>
              <a:t>k</a:t>
            </a:r>
            <a:r>
              <a:rPr lang="en" sz="2200"/>
              <a:t>”</a:t>
            </a:r>
            <a:endParaRPr sz="2200"/>
          </a:p>
          <a:p>
            <a:pPr indent="-368300" lvl="1" marL="914400" rtl="0">
              <a:spcBef>
                <a:spcPts val="0"/>
              </a:spcBef>
              <a:spcAft>
                <a:spcPts val="0"/>
              </a:spcAft>
              <a:buSzPts val="2200"/>
              <a:buChar char="○"/>
            </a:pPr>
            <a:r>
              <a:rPr lang="en" sz="2200"/>
              <a:t>Ratio of the permittivity of material to the permittivity of vacuum</a:t>
            </a:r>
            <a:endParaRPr sz="2200"/>
          </a:p>
          <a:p>
            <a: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○"/>
            </a:pPr>
            <a:r>
              <a:rPr lang="en" sz="2200"/>
              <a:t>Higher k values improve performance  </a:t>
            </a:r>
            <a:endParaRPr sz="2200"/>
          </a:p>
        </p:txBody>
      </p:sp>
      <p:sp>
        <p:nvSpPr>
          <p:cNvPr id="127" name="Shape 127"/>
          <p:cNvSpPr txBox="1"/>
          <p:nvPr>
            <p:ph idx="12" type="sldNum"/>
          </p:nvPr>
        </p:nvSpPr>
        <p:spPr>
          <a:xfrm>
            <a:off x="8" y="4749892"/>
            <a:ext cx="548700" cy="39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07000"/>
              </a:lnSpc>
              <a:spcBef>
                <a:spcPts val="0"/>
              </a:spcBef>
              <a:spcAft>
                <a:spcPts val="1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222222"/>
                </a:solidFill>
              </a:rPr>
              <a:t>Ferromagnetic Contributions</a:t>
            </a:r>
            <a:endParaRPr/>
          </a:p>
        </p:txBody>
      </p:sp>
      <p:pic>
        <p:nvPicPr>
          <p:cNvPr id="133" name="Shape 133"/>
          <p:cNvPicPr preferRelativeResize="0"/>
          <p:nvPr/>
        </p:nvPicPr>
        <p:blipFill rotWithShape="1">
          <a:blip r:embed="rId3">
            <a:alphaModFix/>
          </a:blip>
          <a:srcRect b="0" l="622" r="622" t="0"/>
          <a:stretch/>
        </p:blipFill>
        <p:spPr>
          <a:xfrm>
            <a:off x="311689" y="1076801"/>
            <a:ext cx="5367375" cy="3400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Shape 134"/>
          <p:cNvSpPr txBox="1"/>
          <p:nvPr/>
        </p:nvSpPr>
        <p:spPr>
          <a:xfrm>
            <a:off x="5766950" y="1076800"/>
            <a:ext cx="3260100" cy="32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Noble Metal 	</a:t>
            </a:r>
            <a:endParaRPr sz="1800"/>
          </a:p>
          <a:p>
            <a: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Good resonance</a:t>
            </a:r>
            <a:endParaRPr sz="1800"/>
          </a:p>
          <a:p>
            <a: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Narrow optical range</a:t>
            </a:r>
            <a:endParaRPr sz="1800"/>
          </a:p>
          <a:p>
            <a:pPr indent="0" lvl="0" marL="45720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Ferromagnetic coupling </a:t>
            </a:r>
            <a:endParaRPr sz="1800"/>
          </a:p>
          <a:p>
            <a: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Wide optical range</a:t>
            </a:r>
            <a:endParaRPr sz="1800"/>
          </a:p>
          <a:p>
            <a: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Lower resonance</a:t>
            </a:r>
            <a:endParaRPr sz="1800"/>
          </a:p>
        </p:txBody>
      </p:sp>
      <p:sp>
        <p:nvSpPr>
          <p:cNvPr id="135" name="Shape 135"/>
          <p:cNvSpPr txBox="1"/>
          <p:nvPr>
            <p:ph idx="12" type="sldNum"/>
          </p:nvPr>
        </p:nvSpPr>
        <p:spPr>
          <a:xfrm>
            <a:off x="8" y="4749892"/>
            <a:ext cx="548700" cy="39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36" name="Shape 136"/>
          <p:cNvCxnSpPr/>
          <p:nvPr/>
        </p:nvCxnSpPr>
        <p:spPr>
          <a:xfrm>
            <a:off x="1974275" y="2350950"/>
            <a:ext cx="246900" cy="0"/>
          </a:xfrm>
          <a:prstGeom prst="straightConnector1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7" name="Shape 137"/>
          <p:cNvCxnSpPr/>
          <p:nvPr/>
        </p:nvCxnSpPr>
        <p:spPr>
          <a:xfrm flipH="1" rot="10800000">
            <a:off x="2013250" y="3286225"/>
            <a:ext cx="506700" cy="12900"/>
          </a:xfrm>
          <a:prstGeom prst="straightConnector1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8" name="Shape 138"/>
          <p:cNvSpPr txBox="1"/>
          <p:nvPr/>
        </p:nvSpPr>
        <p:spPr>
          <a:xfrm>
            <a:off x="0" y="4295800"/>
            <a:ext cx="460200" cy="44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[7]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Materials </a:t>
            </a:r>
            <a:r>
              <a:rPr lang="en"/>
              <a:t>Selection</a:t>
            </a:r>
            <a:endParaRPr/>
          </a:p>
        </p:txBody>
      </p:sp>
      <p:sp>
        <p:nvSpPr>
          <p:cNvPr id="144" name="Shape 144"/>
          <p:cNvSpPr txBox="1"/>
          <p:nvPr>
            <p:ph idx="1" type="body"/>
          </p:nvPr>
        </p:nvSpPr>
        <p:spPr>
          <a:xfrm>
            <a:off x="311700" y="1031850"/>
            <a:ext cx="3398400" cy="353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Due to low plasma frequency of Au, plasmons easily generated</a:t>
            </a:r>
            <a:endParaRPr sz="18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Ni is an inexpensive, well characterized ferromagnet</a:t>
            </a:r>
            <a:endParaRPr sz="18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Au-Ni system was chosen for study </a:t>
            </a:r>
            <a:endParaRPr sz="1800"/>
          </a:p>
          <a:p>
            <a: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Well behaved phase diagram</a:t>
            </a:r>
            <a:endParaRPr sz="1800"/>
          </a:p>
          <a:p>
            <a: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Limited plasmonic characterization</a:t>
            </a:r>
            <a:endParaRPr sz="1800"/>
          </a:p>
        </p:txBody>
      </p:sp>
      <p:pic>
        <p:nvPicPr>
          <p:cNvPr id="145" name="Shape 1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0675" y="996583"/>
            <a:ext cx="4981624" cy="3728192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Shape 146"/>
          <p:cNvSpPr txBox="1"/>
          <p:nvPr>
            <p:ph idx="12" type="sldNum"/>
          </p:nvPr>
        </p:nvSpPr>
        <p:spPr>
          <a:xfrm>
            <a:off x="8" y="4749892"/>
            <a:ext cx="548700" cy="39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/>
          <p:nvPr>
            <p:ph type="title"/>
          </p:nvPr>
        </p:nvSpPr>
        <p:spPr>
          <a:xfrm>
            <a:off x="722313" y="3305175"/>
            <a:ext cx="7772400" cy="102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400"/>
              <a:t>Synthesis of thin film</a:t>
            </a:r>
            <a:endParaRPr/>
          </a:p>
        </p:txBody>
      </p:sp>
      <p:sp>
        <p:nvSpPr>
          <p:cNvPr id="152" name="Shape 152"/>
          <p:cNvSpPr txBox="1"/>
          <p:nvPr>
            <p:ph idx="12" type="sldNum"/>
          </p:nvPr>
        </p:nvSpPr>
        <p:spPr>
          <a:xfrm>
            <a:off x="4667371" y="4767263"/>
            <a:ext cx="2133600" cy="273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Synthesis</a:t>
            </a:r>
            <a:endParaRPr/>
          </a:p>
        </p:txBody>
      </p:sp>
      <p:sp>
        <p:nvSpPr>
          <p:cNvPr id="158" name="Shape 158"/>
          <p:cNvSpPr txBox="1"/>
          <p:nvPr>
            <p:ph idx="1" type="body"/>
          </p:nvPr>
        </p:nvSpPr>
        <p:spPr>
          <a:xfrm>
            <a:off x="-120187" y="1175600"/>
            <a:ext cx="4494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Co-</a:t>
            </a:r>
            <a:r>
              <a:rPr lang="en" sz="2000"/>
              <a:t>Sputtering employed for synthesis</a:t>
            </a:r>
            <a:endParaRPr sz="2000"/>
          </a:p>
          <a:p>
            <a: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Approximately 300 nm thickness</a:t>
            </a:r>
            <a:endParaRPr sz="2000"/>
          </a:p>
          <a:p>
            <a: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Orientation of substrate yielded a composition gradient </a:t>
            </a:r>
            <a:endParaRPr sz="2000"/>
          </a:p>
        </p:txBody>
      </p:sp>
      <p:sp>
        <p:nvSpPr>
          <p:cNvPr id="159" name="Shape 159"/>
          <p:cNvSpPr txBox="1"/>
          <p:nvPr>
            <p:ph idx="12" type="sldNum"/>
          </p:nvPr>
        </p:nvSpPr>
        <p:spPr>
          <a:xfrm>
            <a:off x="8" y="4749892"/>
            <a:ext cx="548700" cy="39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60" name="Shape 1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44625" y="1152475"/>
            <a:ext cx="4899369" cy="35972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Shape 161"/>
          <p:cNvPicPr preferRelativeResize="0"/>
          <p:nvPr/>
        </p:nvPicPr>
        <p:blipFill rotWithShape="1">
          <a:blip r:embed="rId4">
            <a:alphaModFix/>
          </a:blip>
          <a:srcRect b="7481" l="0" r="0" t="4085"/>
          <a:stretch/>
        </p:blipFill>
        <p:spPr>
          <a:xfrm rot="10800000">
            <a:off x="590788" y="2871326"/>
            <a:ext cx="2947489" cy="18783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 txBox="1"/>
          <p:nvPr>
            <p:ph type="title"/>
          </p:nvPr>
        </p:nvSpPr>
        <p:spPr>
          <a:xfrm>
            <a:off x="311700" y="27777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Sputtering</a:t>
            </a:r>
            <a:endParaRPr/>
          </a:p>
        </p:txBody>
      </p:sp>
      <p:sp>
        <p:nvSpPr>
          <p:cNvPr id="167" name="Shape 167"/>
          <p:cNvSpPr txBox="1"/>
          <p:nvPr>
            <p:ph idx="1" type="body"/>
          </p:nvPr>
        </p:nvSpPr>
        <p:spPr>
          <a:xfrm>
            <a:off x="311700" y="12286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37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3C3E"/>
              </a:buClr>
              <a:buSzPts val="2600"/>
              <a:buFont typeface="Arial"/>
              <a:buChar char="●"/>
            </a:pPr>
            <a:r>
              <a:rPr lang="en" sz="2600"/>
              <a:t>Sputtering traps film in</a:t>
            </a:r>
            <a:br>
              <a:rPr lang="en" sz="2600"/>
            </a:br>
            <a:r>
              <a:rPr lang="en" sz="2600"/>
              <a:t>metastable state</a:t>
            </a:r>
            <a:endParaRPr sz="2600" strike="sngStrike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-393700" lvl="0" marL="457200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" sz="2600"/>
              <a:t>Characterize 𝛂</a:t>
            </a:r>
            <a:r>
              <a:rPr baseline="-25000" lang="en" sz="2600"/>
              <a:t>1</a:t>
            </a:r>
            <a:r>
              <a:rPr lang="en"/>
              <a:t> </a:t>
            </a:r>
            <a:r>
              <a:rPr lang="en" sz="2600"/>
              <a:t>and 𝛂</a:t>
            </a:r>
            <a:r>
              <a:rPr baseline="-25000" lang="en" sz="2600"/>
              <a:t>2 </a:t>
            </a:r>
            <a:r>
              <a:rPr lang="en" sz="2600"/>
              <a:t>region</a:t>
            </a:r>
            <a:endParaRPr sz="2600"/>
          </a:p>
        </p:txBody>
      </p:sp>
      <p:sp>
        <p:nvSpPr>
          <p:cNvPr id="168" name="Shape 168"/>
          <p:cNvSpPr txBox="1"/>
          <p:nvPr>
            <p:ph idx="12" type="sldNum"/>
          </p:nvPr>
        </p:nvSpPr>
        <p:spPr>
          <a:xfrm>
            <a:off x="8" y="4749892"/>
            <a:ext cx="548700" cy="39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69" name="Shape 1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6500" y="597025"/>
            <a:ext cx="4923099" cy="372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Shape 1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3075" y="82183"/>
            <a:ext cx="4981624" cy="3728192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Shape 17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Annealing</a:t>
            </a:r>
            <a:endParaRPr/>
          </a:p>
        </p:txBody>
      </p:sp>
      <p:sp>
        <p:nvSpPr>
          <p:cNvPr id="176" name="Shape 17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31800" lvl="0" marL="457200" rtl="0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"/>
              <a:t>Structural effects </a:t>
            </a:r>
            <a:br>
              <a:rPr lang="en"/>
            </a:br>
            <a:r>
              <a:rPr lang="en"/>
              <a:t>on optical </a:t>
            </a:r>
            <a:br>
              <a:rPr lang="en"/>
            </a:br>
            <a:r>
              <a:rPr lang="en"/>
              <a:t>properties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431800" lvl="0" marL="457200" rtl="0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"/>
              <a:t>Remove metastable state</a:t>
            </a:r>
            <a:endParaRPr/>
          </a:p>
          <a:p>
            <a:pPr indent="-406400" lvl="1" marL="914400" rtl="0">
              <a:spcBef>
                <a:spcPts val="0"/>
              </a:spcBef>
              <a:spcAft>
                <a:spcPts val="0"/>
              </a:spcAft>
              <a:buSzPts val="2800"/>
              <a:buChar char="○"/>
            </a:pPr>
            <a:r>
              <a:rPr lang="en" sz="3200"/>
              <a:t>𝛂</a:t>
            </a:r>
            <a:r>
              <a:rPr baseline="-25000" lang="en" sz="3200"/>
              <a:t>1</a:t>
            </a:r>
            <a:r>
              <a:rPr lang="en" sz="3200"/>
              <a:t> and 𝛂</a:t>
            </a:r>
            <a:r>
              <a:rPr baseline="-25000" lang="en" sz="3200"/>
              <a:t>2</a:t>
            </a:r>
            <a:r>
              <a:rPr lang="en" sz="3200"/>
              <a:t> separation</a:t>
            </a:r>
            <a:endParaRPr/>
          </a:p>
        </p:txBody>
      </p:sp>
      <p:sp>
        <p:nvSpPr>
          <p:cNvPr id="177" name="Shape 177"/>
          <p:cNvSpPr txBox="1"/>
          <p:nvPr>
            <p:ph idx="12" type="sldNum"/>
          </p:nvPr>
        </p:nvSpPr>
        <p:spPr>
          <a:xfrm>
            <a:off x="8" y="4749892"/>
            <a:ext cx="548700" cy="39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78" name="Shape 178"/>
          <p:cNvCxnSpPr/>
          <p:nvPr/>
        </p:nvCxnSpPr>
        <p:spPr>
          <a:xfrm>
            <a:off x="4728925" y="2322525"/>
            <a:ext cx="37953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 txBox="1"/>
          <p:nvPr>
            <p:ph type="title"/>
          </p:nvPr>
        </p:nvSpPr>
        <p:spPr>
          <a:xfrm>
            <a:off x="722313" y="3305175"/>
            <a:ext cx="7772400" cy="102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Arial"/>
                <a:ea typeface="Arial"/>
                <a:cs typeface="Arial"/>
                <a:sym typeface="Arial"/>
              </a:rPr>
              <a:t>Quick Intermission for Questions?</a:t>
            </a:r>
            <a:endParaRPr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Shape 184"/>
          <p:cNvSpPr txBox="1"/>
          <p:nvPr>
            <p:ph idx="2" type="sldNum"/>
          </p:nvPr>
        </p:nvSpPr>
        <p:spPr>
          <a:xfrm>
            <a:off x="8" y="4749892"/>
            <a:ext cx="548700" cy="39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/>
          <p:nvPr>
            <p:ph type="title"/>
          </p:nvPr>
        </p:nvSpPr>
        <p:spPr>
          <a:xfrm>
            <a:off x="722313" y="3305175"/>
            <a:ext cx="7772400" cy="102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Review of Characterization Techniques</a:t>
            </a:r>
            <a:endParaRPr/>
          </a:p>
        </p:txBody>
      </p:sp>
      <p:sp>
        <p:nvSpPr>
          <p:cNvPr id="190" name="Shape 190"/>
          <p:cNvSpPr txBox="1"/>
          <p:nvPr>
            <p:ph idx="1" type="body"/>
          </p:nvPr>
        </p:nvSpPr>
        <p:spPr>
          <a:xfrm>
            <a:off x="722313" y="2180035"/>
            <a:ext cx="7772400" cy="112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>
              <a:spcBef>
                <a:spcPts val="400"/>
              </a:spcBef>
              <a:spcAft>
                <a:spcPts val="0"/>
              </a:spcAft>
              <a:buNone/>
            </a:pPr>
            <a:r>
              <a:rPr lang="en"/>
              <a:t>EDS</a:t>
            </a:r>
            <a:endParaRPr/>
          </a:p>
          <a:p>
            <a:pPr indent="0" lvl="0" marL="0">
              <a:spcBef>
                <a:spcPts val="400"/>
              </a:spcBef>
              <a:spcAft>
                <a:spcPts val="0"/>
              </a:spcAft>
              <a:buNone/>
            </a:pPr>
            <a:r>
              <a:rPr lang="en"/>
              <a:t>G-XRD</a:t>
            </a:r>
            <a:endParaRPr/>
          </a:p>
          <a:p>
            <a:pPr indent="0" lvl="0" marL="0">
              <a:spcBef>
                <a:spcPts val="400"/>
              </a:spcBef>
              <a:spcAft>
                <a:spcPts val="0"/>
              </a:spcAft>
              <a:buNone/>
            </a:pPr>
            <a:r>
              <a:rPr lang="en"/>
              <a:t>Ellipsometry </a:t>
            </a:r>
            <a:endParaRPr/>
          </a:p>
        </p:txBody>
      </p:sp>
      <p:sp>
        <p:nvSpPr>
          <p:cNvPr id="191" name="Shape 191"/>
          <p:cNvSpPr txBox="1"/>
          <p:nvPr>
            <p:ph idx="12" type="sldNum"/>
          </p:nvPr>
        </p:nvSpPr>
        <p:spPr>
          <a:xfrm>
            <a:off x="4667371" y="4767263"/>
            <a:ext cx="2133600" cy="273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SEM &amp; EDS </a:t>
            </a:r>
            <a:endParaRPr/>
          </a:p>
        </p:txBody>
      </p:sp>
      <p:sp>
        <p:nvSpPr>
          <p:cNvPr id="197" name="Shape 19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 sz="3000"/>
              <a:t>Backscatter Scanning Electron Microscopy (SEM) used to view surface</a:t>
            </a:r>
            <a:endParaRPr sz="30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-419100" lvl="0" marL="457200" rtl="0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 sz="3000"/>
              <a:t>Energy Dispersive X-ray Spectroscopy (EDS) used for compositional gradient confirmation</a:t>
            </a:r>
            <a:endParaRPr sz="3000"/>
          </a:p>
          <a:p>
            <a:pPr indent="-419100" lvl="1" marL="914400" rtl="0">
              <a:spcBef>
                <a:spcPts val="0"/>
              </a:spcBef>
              <a:spcAft>
                <a:spcPts val="0"/>
              </a:spcAft>
              <a:buSzPts val="3000"/>
              <a:buChar char="○"/>
            </a:pPr>
            <a:r>
              <a:rPr lang="en" sz="3000"/>
              <a:t>Characteristic x-rays of elements</a:t>
            </a:r>
            <a:endParaRPr sz="3000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198" name="Shape 198"/>
          <p:cNvSpPr txBox="1"/>
          <p:nvPr>
            <p:ph idx="12" type="sldNum"/>
          </p:nvPr>
        </p:nvSpPr>
        <p:spPr>
          <a:xfrm>
            <a:off x="8" y="4749892"/>
            <a:ext cx="548700" cy="39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Shape 20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</a:t>
            </a:r>
            <a:r>
              <a:rPr lang="en"/>
              <a:t>XRD</a:t>
            </a:r>
            <a:endParaRPr/>
          </a:p>
        </p:txBody>
      </p:sp>
      <p:sp>
        <p:nvSpPr>
          <p:cNvPr id="204" name="Shape 204"/>
          <p:cNvSpPr txBox="1"/>
          <p:nvPr>
            <p:ph idx="1" type="body"/>
          </p:nvPr>
        </p:nvSpPr>
        <p:spPr>
          <a:xfrm>
            <a:off x="311700" y="1152475"/>
            <a:ext cx="8460000" cy="106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Grazing angle XRD across compositional gradient</a:t>
            </a:r>
            <a:endParaRPr sz="2000"/>
          </a:p>
          <a:p>
            <a: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Required for thin film XRD</a:t>
            </a:r>
            <a:endParaRPr sz="2000"/>
          </a:p>
          <a:p>
            <a:pPr indent="0" lvl="0" marL="45720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Allows observation of phase change across film</a:t>
            </a:r>
            <a:endParaRPr sz="2000"/>
          </a:p>
        </p:txBody>
      </p:sp>
      <p:pic>
        <p:nvPicPr>
          <p:cNvPr id="205" name="Shape 2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456738"/>
            <a:ext cx="6342249" cy="2112212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Shape 206"/>
          <p:cNvSpPr txBox="1"/>
          <p:nvPr>
            <p:ph idx="12" type="sldNum"/>
          </p:nvPr>
        </p:nvSpPr>
        <p:spPr>
          <a:xfrm>
            <a:off x="8" y="4749892"/>
            <a:ext cx="548700" cy="39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07" name="Shape 20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42250" y="1886427"/>
            <a:ext cx="2490050" cy="2682524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Shape 208"/>
          <p:cNvSpPr txBox="1"/>
          <p:nvPr/>
        </p:nvSpPr>
        <p:spPr>
          <a:xfrm>
            <a:off x="0" y="4305000"/>
            <a:ext cx="460200" cy="44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[6]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Ellipsometry</a:t>
            </a:r>
            <a:endParaRPr/>
          </a:p>
        </p:txBody>
      </p:sp>
      <p:sp>
        <p:nvSpPr>
          <p:cNvPr id="214" name="Shape 214"/>
          <p:cNvSpPr txBox="1"/>
          <p:nvPr>
            <p:ph idx="1" type="body"/>
          </p:nvPr>
        </p:nvSpPr>
        <p:spPr>
          <a:xfrm>
            <a:off x="311700" y="1152475"/>
            <a:ext cx="795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Measurements taken across gradient</a:t>
            </a:r>
            <a:endParaRPr sz="2000"/>
          </a:p>
          <a:p>
            <a: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Determines “n” and “k” as function of composition</a:t>
            </a:r>
            <a:endParaRPr sz="2000"/>
          </a:p>
        </p:txBody>
      </p:sp>
      <p:pic>
        <p:nvPicPr>
          <p:cNvPr id="215" name="Shape 2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931025"/>
            <a:ext cx="5943600" cy="2752725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Shape 216"/>
          <p:cNvSpPr txBox="1"/>
          <p:nvPr>
            <p:ph idx="12" type="sldNum"/>
          </p:nvPr>
        </p:nvSpPr>
        <p:spPr>
          <a:xfrm>
            <a:off x="8" y="4749892"/>
            <a:ext cx="548700" cy="39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17" name="Shape 2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07700" y="1877575"/>
            <a:ext cx="2583900" cy="2783622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Shape 218"/>
          <p:cNvSpPr txBox="1"/>
          <p:nvPr/>
        </p:nvSpPr>
        <p:spPr>
          <a:xfrm>
            <a:off x="0" y="4305000"/>
            <a:ext cx="460200" cy="44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[6]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 txBox="1"/>
          <p:nvPr>
            <p:ph type="title"/>
          </p:nvPr>
        </p:nvSpPr>
        <p:spPr>
          <a:xfrm>
            <a:off x="311700" y="33707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Parameters</a:t>
            </a:r>
            <a:endParaRPr/>
          </a:p>
        </p:txBody>
      </p:sp>
      <p:graphicFrame>
        <p:nvGraphicFramePr>
          <p:cNvPr id="224" name="Shape 224"/>
          <p:cNvGraphicFramePr/>
          <p:nvPr/>
        </p:nvGraphicFramePr>
        <p:xfrm>
          <a:off x="3948600" y="273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{E2AB6D64-FB37-4EA4-843B-00BF5AB08E3C}</a:tableStyleId>
              </a:tblPr>
              <a:tblGrid>
                <a:gridCol w="2286000"/>
                <a:gridCol w="2286000"/>
              </a:tblGrid>
              <a:tr h="390700">
                <a:tc>
                  <a:txBody>
                    <a:bodyPr>
                      <a:noAutofit/>
                    </a:bodyPr>
                    <a:lstStyle/>
                    <a:p>
                      <a:pPr indent="0" lvl="0" mar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Parameter</a:t>
                      </a:r>
                      <a:endParaRPr b="1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Value</a:t>
                      </a:r>
                      <a:endParaRPr b="1"/>
                    </a:p>
                  </a:txBody>
                  <a:tcPr marT="91425" marB="91425" marR="91425" marL="91425"/>
                </a:tc>
              </a:tr>
              <a:tr h="390700">
                <a:tc>
                  <a:txBody>
                    <a:bodyPr>
                      <a:noAutofit/>
                    </a:bodyPr>
                    <a:lstStyle/>
                    <a:p>
                      <a:pPr indent="0" lvl="0" mar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SEM Image Voltage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 keV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</a:tr>
              <a:tr h="394500">
                <a:tc>
                  <a:txBody>
                    <a:bodyPr>
                      <a:noAutofit/>
                    </a:bodyPr>
                    <a:lstStyle/>
                    <a:p>
                      <a:pPr indent="0" lvl="0" mar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EDS Scan Voltage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 keV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4500">
                <a:tc>
                  <a:txBody>
                    <a:bodyPr>
                      <a:noAutofit/>
                    </a:bodyPr>
                    <a:lstStyle/>
                    <a:p>
                      <a:pPr indent="0" lvl="0" mar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EDS Scan Current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1000 mA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0700">
                <a:tc>
                  <a:txBody>
                    <a:bodyPr>
                      <a:noAutofit/>
                    </a:bodyPr>
                    <a:lstStyle/>
                    <a:p>
                      <a:pPr indent="0" lvl="0" mar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Grazing Angle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4.0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°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45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X-ray Source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Cu Kɑ 1.54 Å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45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X-ray Voltage / Current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45 keV / 40 mA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45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Line scan dimensions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 x 0.4 mm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45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Divergence slit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1/32° Fixed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45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Step Size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.03</a:t>
                      </a:r>
                      <a:r>
                        <a:rPr lang="en">
                          <a:solidFill>
                            <a:schemeClr val="dk1"/>
                          </a:solidFill>
                        </a:rPr>
                        <a:t>°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45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Ellipsometry Energy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0.8 - 5 keV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25" name="Shape 225"/>
          <p:cNvSpPr txBox="1"/>
          <p:nvPr>
            <p:ph idx="12" type="sldNum"/>
          </p:nvPr>
        </p:nvSpPr>
        <p:spPr>
          <a:xfrm>
            <a:off x="8" y="4749892"/>
            <a:ext cx="548700" cy="39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 txBox="1"/>
          <p:nvPr>
            <p:ph type="title"/>
          </p:nvPr>
        </p:nvSpPr>
        <p:spPr>
          <a:xfrm>
            <a:off x="722313" y="3305175"/>
            <a:ext cx="7772400" cy="102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Results</a:t>
            </a:r>
            <a:endParaRPr/>
          </a:p>
        </p:txBody>
      </p:sp>
      <p:sp>
        <p:nvSpPr>
          <p:cNvPr id="231" name="Shape 231"/>
          <p:cNvSpPr txBox="1"/>
          <p:nvPr>
            <p:ph idx="12" type="sldNum"/>
          </p:nvPr>
        </p:nvSpPr>
        <p:spPr>
          <a:xfrm>
            <a:off x="4667371" y="4767263"/>
            <a:ext cx="2133600" cy="273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31800" lvl="0" marL="457200" rtl="0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"/>
              <a:t>Characteristic peaks</a:t>
            </a:r>
            <a:endParaRPr/>
          </a:p>
          <a:p>
            <a:pPr indent="-406400" lvl="1" marL="914400" rtl="0">
              <a:spcBef>
                <a:spcPts val="0"/>
              </a:spcBef>
              <a:spcAft>
                <a:spcPts val="0"/>
              </a:spcAft>
              <a:buSzPts val="2800"/>
              <a:buChar char="○"/>
            </a:pPr>
            <a:r>
              <a:rPr lang="en"/>
              <a:t>Au: 2.1 keV</a:t>
            </a:r>
            <a:endParaRPr/>
          </a:p>
          <a:p>
            <a:pPr indent="-406400" lvl="1" marL="914400" rtl="0">
              <a:spcBef>
                <a:spcPts val="0"/>
              </a:spcBef>
              <a:spcAft>
                <a:spcPts val="0"/>
              </a:spcAft>
              <a:buSzPts val="2800"/>
              <a:buChar char="○"/>
            </a:pPr>
            <a:r>
              <a:rPr lang="en"/>
              <a:t>Ni: 0.85 keV</a:t>
            </a:r>
            <a:endParaRPr/>
          </a:p>
          <a:p>
            <a:pPr indent="0" lvl="0" marL="45720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431800" lvl="0" marL="457200" rtl="0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"/>
              <a:t>Confirms gradient exists</a:t>
            </a:r>
            <a:endParaRPr/>
          </a:p>
        </p:txBody>
      </p:sp>
      <p:sp>
        <p:nvSpPr>
          <p:cNvPr id="237" name="Shape 237"/>
          <p:cNvSpPr txBox="1"/>
          <p:nvPr>
            <p:ph idx="12" type="sldNum"/>
          </p:nvPr>
        </p:nvSpPr>
        <p:spPr>
          <a:xfrm>
            <a:off x="8" y="4749892"/>
            <a:ext cx="548700" cy="39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8" name="Shape 238"/>
          <p:cNvSpPr txBox="1"/>
          <p:nvPr>
            <p:ph type="title"/>
          </p:nvPr>
        </p:nvSpPr>
        <p:spPr>
          <a:xfrm>
            <a:off x="845100" y="64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EDS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Shape 243"/>
          <p:cNvPicPr preferRelativeResize="0"/>
          <p:nvPr/>
        </p:nvPicPr>
        <p:blipFill rotWithShape="1">
          <a:blip r:embed="rId3">
            <a:alphaModFix/>
          </a:blip>
          <a:srcRect b="2992" l="0" r="0" t="5205"/>
          <a:stretch/>
        </p:blipFill>
        <p:spPr>
          <a:xfrm>
            <a:off x="0" y="455950"/>
            <a:ext cx="8620378" cy="4293948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Shape 244"/>
          <p:cNvSpPr txBox="1"/>
          <p:nvPr>
            <p:ph type="title"/>
          </p:nvPr>
        </p:nvSpPr>
        <p:spPr>
          <a:xfrm>
            <a:off x="845100" y="64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EDS</a:t>
            </a:r>
            <a:endParaRPr/>
          </a:p>
        </p:txBody>
      </p:sp>
      <p:pic>
        <p:nvPicPr>
          <p:cNvPr id="245" name="Shape 2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00875" y="0"/>
            <a:ext cx="1343125" cy="2992899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Shape 246"/>
          <p:cNvSpPr txBox="1"/>
          <p:nvPr>
            <p:ph idx="12" type="sldNum"/>
          </p:nvPr>
        </p:nvSpPr>
        <p:spPr>
          <a:xfrm>
            <a:off x="8" y="4749892"/>
            <a:ext cx="548700" cy="39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7" name="Shape 247"/>
          <p:cNvSpPr txBox="1"/>
          <p:nvPr/>
        </p:nvSpPr>
        <p:spPr>
          <a:xfrm>
            <a:off x="3254500" y="2918250"/>
            <a:ext cx="11610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At % Ni</a:t>
            </a:r>
            <a:endParaRPr sz="10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Pre-anneal XRD</a:t>
            </a:r>
            <a:endParaRPr/>
          </a:p>
        </p:txBody>
      </p:sp>
      <p:sp>
        <p:nvSpPr>
          <p:cNvPr id="253" name="Shape 25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31800" lvl="0" marL="457200" rtl="0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"/>
              <a:t>Two peaks present for FCC</a:t>
            </a:r>
            <a:endParaRPr/>
          </a:p>
          <a:p>
            <a:pPr indent="-406400" lvl="1" marL="914400" rtl="0">
              <a:spcBef>
                <a:spcPts val="0"/>
              </a:spcBef>
              <a:spcAft>
                <a:spcPts val="0"/>
              </a:spcAft>
              <a:buSzPts val="2800"/>
              <a:buChar char="○"/>
            </a:pPr>
            <a:r>
              <a:rPr lang="en"/>
              <a:t>(111) and (200)</a:t>
            </a:r>
            <a:endParaRPr/>
          </a:p>
          <a:p>
            <a:pPr indent="-406400" lvl="1" marL="914400" rtl="0">
              <a:spcBef>
                <a:spcPts val="0"/>
              </a:spcBef>
              <a:spcAft>
                <a:spcPts val="0"/>
              </a:spcAft>
              <a:buSzPts val="2800"/>
              <a:buChar char="○"/>
            </a:pPr>
            <a:r>
              <a:rPr lang="en"/>
              <a:t>No individual </a:t>
            </a:r>
            <a:r>
              <a:rPr lang="en" sz="3000"/>
              <a:t>𝛂</a:t>
            </a:r>
            <a:r>
              <a:rPr baseline="-25000" lang="en" sz="3000"/>
              <a:t>1</a:t>
            </a:r>
            <a:r>
              <a:rPr lang="en"/>
              <a:t> or </a:t>
            </a:r>
            <a:r>
              <a:rPr lang="en" sz="3000"/>
              <a:t>𝛂</a:t>
            </a:r>
            <a:r>
              <a:rPr baseline="-25000" lang="en" sz="3000"/>
              <a:t>2</a:t>
            </a:r>
            <a:r>
              <a:rPr lang="en"/>
              <a:t> peaks</a:t>
            </a:r>
            <a:endParaRPr/>
          </a:p>
          <a:p>
            <a:pPr indent="0" lvl="0" marL="45720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431800" lvl="0" marL="457200" rtl="0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"/>
              <a:t>Proves metastable state</a:t>
            </a:r>
            <a:endParaRPr/>
          </a:p>
          <a:p>
            <a:pPr indent="-406400" lvl="1" marL="914400" rtl="0">
              <a:spcBef>
                <a:spcPts val="0"/>
              </a:spcBef>
              <a:spcAft>
                <a:spcPts val="0"/>
              </a:spcAft>
              <a:buSzPts val="2800"/>
              <a:buChar char="○"/>
            </a:pPr>
            <a:r>
              <a:rPr lang="en"/>
              <a:t>Solved by annealing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Shape 254"/>
          <p:cNvSpPr txBox="1"/>
          <p:nvPr>
            <p:ph idx="12" type="sldNum"/>
          </p:nvPr>
        </p:nvSpPr>
        <p:spPr>
          <a:xfrm>
            <a:off x="8" y="4749892"/>
            <a:ext cx="548700" cy="39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0" name="Shape 260"/>
          <p:cNvPicPr preferRelativeResize="0"/>
          <p:nvPr/>
        </p:nvPicPr>
        <p:blipFill rotWithShape="1">
          <a:blip r:embed="rId3">
            <a:alphaModFix/>
          </a:blip>
          <a:srcRect b="3497" l="0" r="0" t="3488"/>
          <a:stretch/>
        </p:blipFill>
        <p:spPr>
          <a:xfrm>
            <a:off x="-609600" y="129975"/>
            <a:ext cx="9144000" cy="461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Shape 2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00875" y="0"/>
            <a:ext cx="1343125" cy="2992899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Shape 262"/>
          <p:cNvSpPr txBox="1"/>
          <p:nvPr>
            <p:ph idx="12" type="sldNum"/>
          </p:nvPr>
        </p:nvSpPr>
        <p:spPr>
          <a:xfrm>
            <a:off x="8" y="4749892"/>
            <a:ext cx="548700" cy="39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3" name="Shape 263"/>
          <p:cNvSpPr txBox="1"/>
          <p:nvPr/>
        </p:nvSpPr>
        <p:spPr>
          <a:xfrm>
            <a:off x="879925" y="212100"/>
            <a:ext cx="11610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At % Ni</a:t>
            </a:r>
            <a:endParaRPr sz="10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Post-anneal XRD</a:t>
            </a:r>
            <a:endParaRPr/>
          </a:p>
        </p:txBody>
      </p:sp>
      <p:sp>
        <p:nvSpPr>
          <p:cNvPr id="269" name="Shape 26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 sz="3000"/>
              <a:t>𝛂</a:t>
            </a:r>
            <a:r>
              <a:rPr baseline="-25000" lang="en" sz="3000"/>
              <a:t>1</a:t>
            </a:r>
            <a:r>
              <a:rPr lang="en" sz="3000"/>
              <a:t> and </a:t>
            </a:r>
            <a:r>
              <a:rPr lang="en" sz="3000"/>
              <a:t>𝛂</a:t>
            </a:r>
            <a:r>
              <a:rPr baseline="-25000" lang="en" sz="3000"/>
              <a:t>2</a:t>
            </a:r>
            <a:r>
              <a:rPr lang="en" sz="3000"/>
              <a:t> phase present </a:t>
            </a:r>
            <a:endParaRPr sz="3000"/>
          </a:p>
          <a:p>
            <a:pPr indent="-419100" lvl="1" marL="914400" rtl="0">
              <a:spcBef>
                <a:spcPts val="0"/>
              </a:spcBef>
              <a:spcAft>
                <a:spcPts val="0"/>
              </a:spcAft>
              <a:buSzPts val="3000"/>
              <a:buChar char="○"/>
            </a:pPr>
            <a:r>
              <a:rPr lang="en" sz="3000"/>
              <a:t>Au rich (111) and (200) depicts 𝛂</a:t>
            </a:r>
            <a:r>
              <a:rPr baseline="-25000" lang="en" sz="3000"/>
              <a:t>1</a:t>
            </a:r>
            <a:r>
              <a:rPr lang="en" sz="3000"/>
              <a:t> </a:t>
            </a:r>
            <a:endParaRPr sz="3000"/>
          </a:p>
          <a:p>
            <a:pPr indent="-419100" lvl="1" marL="914400" rtl="0">
              <a:spcBef>
                <a:spcPts val="0"/>
              </a:spcBef>
              <a:spcAft>
                <a:spcPts val="0"/>
              </a:spcAft>
              <a:buSzPts val="3000"/>
              <a:buChar char="○"/>
            </a:pPr>
            <a:r>
              <a:rPr lang="en" sz="3000"/>
              <a:t>Ni rich (111) and (200) depicts 𝛂</a:t>
            </a:r>
            <a:r>
              <a:rPr baseline="-25000" lang="en" sz="3000"/>
              <a:t>2</a:t>
            </a:r>
            <a:endParaRPr baseline="-25000" sz="3000"/>
          </a:p>
          <a:p>
            <a:pPr indent="0" lvl="0" marL="45720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aseline="-25000" sz="3000"/>
          </a:p>
          <a:p>
            <a:pPr indent="-419100" lvl="0" marL="457200" rtl="0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" sz="3000"/>
              <a:t>Verifies removal of the metastable state</a:t>
            </a:r>
            <a:endParaRPr sz="30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270" name="Shape 270"/>
          <p:cNvSpPr txBox="1"/>
          <p:nvPr>
            <p:ph idx="12" type="sldNum"/>
          </p:nvPr>
        </p:nvSpPr>
        <p:spPr>
          <a:xfrm>
            <a:off x="8" y="4749892"/>
            <a:ext cx="548700" cy="39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Shape 27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7" name="Shape 277"/>
          <p:cNvPicPr preferRelativeResize="0"/>
          <p:nvPr/>
        </p:nvPicPr>
        <p:blipFill rotWithShape="1">
          <a:blip r:embed="rId3">
            <a:alphaModFix/>
          </a:blip>
          <a:srcRect b="3401" l="0" r="0" t="3401"/>
          <a:stretch/>
        </p:blipFill>
        <p:spPr>
          <a:xfrm>
            <a:off x="-609600" y="129900"/>
            <a:ext cx="9144000" cy="4623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Shape 2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00875" y="0"/>
            <a:ext cx="1343125" cy="2992899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Shape 279"/>
          <p:cNvSpPr txBox="1"/>
          <p:nvPr>
            <p:ph idx="12" type="sldNum"/>
          </p:nvPr>
        </p:nvSpPr>
        <p:spPr>
          <a:xfrm>
            <a:off x="8" y="4749892"/>
            <a:ext cx="548700" cy="39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0" name="Shape 280"/>
          <p:cNvSpPr txBox="1"/>
          <p:nvPr/>
        </p:nvSpPr>
        <p:spPr>
          <a:xfrm>
            <a:off x="521475" y="212100"/>
            <a:ext cx="11610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At % Ni</a:t>
            </a:r>
            <a:endParaRPr sz="1000"/>
          </a:p>
        </p:txBody>
      </p:sp>
      <p:sp>
        <p:nvSpPr>
          <p:cNvPr id="281" name="Shape 281"/>
          <p:cNvSpPr/>
          <p:nvPr/>
        </p:nvSpPr>
        <p:spPr>
          <a:xfrm>
            <a:off x="8007950" y="2489350"/>
            <a:ext cx="824400" cy="45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282" name="Shape 282"/>
          <p:cNvGraphicFramePr/>
          <p:nvPr/>
        </p:nvGraphicFramePr>
        <p:xfrm>
          <a:off x="5011675" y="2585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{E2AB6D64-FB37-4EA4-843B-00BF5AB08E3C}</a:tableStyleId>
              </a:tblPr>
              <a:tblGrid>
                <a:gridCol w="1312125"/>
                <a:gridCol w="747600"/>
              </a:tblGrid>
              <a:tr h="344025">
                <a:tc>
                  <a:txBody>
                    <a:bodyPr>
                      <a:noAutofit/>
                    </a:bodyPr>
                    <a:lstStyle/>
                    <a:p>
                      <a:pPr indent="0" lvl="0" mar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Pure Au 111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38.9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44025">
                <a:tc>
                  <a:txBody>
                    <a:bodyPr>
                      <a:noAutofit/>
                    </a:bodyPr>
                    <a:lstStyle/>
                    <a:p>
                      <a:pPr indent="0" lvl="0" mar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Pure Au 200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44.9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44025">
                <a:tc>
                  <a:txBody>
                    <a:bodyPr>
                      <a:noAutofit/>
                    </a:bodyPr>
                    <a:lstStyle/>
                    <a:p>
                      <a:pPr indent="0" lvl="0" mar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Pure Ni 111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44.42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44025">
                <a:tc>
                  <a:txBody>
                    <a:bodyPr>
                      <a:noAutofit/>
                    </a:bodyPr>
                    <a:lstStyle/>
                    <a:p>
                      <a:pPr indent="0" lvl="0" mar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Pure Ni 200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52.28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 txBox="1"/>
          <p:nvPr>
            <p:ph type="title"/>
          </p:nvPr>
        </p:nvSpPr>
        <p:spPr>
          <a:xfrm>
            <a:off x="311700" y="-1217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EDS vs. XRD Composition</a:t>
            </a:r>
            <a:endParaRPr/>
          </a:p>
        </p:txBody>
      </p:sp>
      <p:sp>
        <p:nvSpPr>
          <p:cNvPr id="288" name="Shape 288"/>
          <p:cNvSpPr txBox="1"/>
          <p:nvPr>
            <p:ph idx="1" type="body"/>
          </p:nvPr>
        </p:nvSpPr>
        <p:spPr>
          <a:xfrm>
            <a:off x="311700" y="390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31800" lvl="0" marL="457200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"/>
              <a:t>Validates both methods</a:t>
            </a:r>
            <a:endParaRPr/>
          </a:p>
        </p:txBody>
      </p:sp>
      <p:sp>
        <p:nvSpPr>
          <p:cNvPr id="289" name="Shape 289"/>
          <p:cNvSpPr/>
          <p:nvPr/>
        </p:nvSpPr>
        <p:spPr>
          <a:xfrm>
            <a:off x="-186425" y="4524200"/>
            <a:ext cx="1236600" cy="806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Shape 290"/>
          <p:cNvSpPr txBox="1"/>
          <p:nvPr>
            <p:ph idx="12" type="sldNum"/>
          </p:nvPr>
        </p:nvSpPr>
        <p:spPr>
          <a:xfrm>
            <a:off x="8" y="4730592"/>
            <a:ext cx="548700" cy="39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>
                <a:solidFill>
                  <a:srgbClr val="888888"/>
                </a:solidFill>
              </a:rPr>
              <a:t>‹#›</a:t>
            </a:fld>
            <a:endParaRPr>
              <a:solidFill>
                <a:srgbClr val="888888"/>
              </a:solidFill>
            </a:endParaRPr>
          </a:p>
        </p:txBody>
      </p:sp>
      <p:sp>
        <p:nvSpPr>
          <p:cNvPr id="291" name="Shape 291"/>
          <p:cNvSpPr/>
          <p:nvPr/>
        </p:nvSpPr>
        <p:spPr>
          <a:xfrm>
            <a:off x="8082650" y="4426625"/>
            <a:ext cx="1236600" cy="806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2" name="Shape 292"/>
          <p:cNvPicPr preferRelativeResize="0"/>
          <p:nvPr/>
        </p:nvPicPr>
        <p:blipFill rotWithShape="1">
          <a:blip r:embed="rId3">
            <a:alphaModFix/>
          </a:blip>
          <a:srcRect b="0" l="0" r="0" t="5222"/>
          <a:stretch/>
        </p:blipFill>
        <p:spPr>
          <a:xfrm>
            <a:off x="931462" y="1075050"/>
            <a:ext cx="7281076" cy="4068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Shape 29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Ellipsometry</a:t>
            </a:r>
            <a:endParaRPr/>
          </a:p>
        </p:txBody>
      </p:sp>
      <p:sp>
        <p:nvSpPr>
          <p:cNvPr id="298" name="Shape 29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31800" lvl="0" marL="457200" rtl="0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"/>
              <a:t>Au-Ni film vs. pure Au</a:t>
            </a:r>
            <a:endParaRPr/>
          </a:p>
          <a:p>
            <a:pPr indent="-406400" lvl="1" marL="914400" rtl="0">
              <a:spcBef>
                <a:spcPts val="0"/>
              </a:spcBef>
              <a:spcAft>
                <a:spcPts val="0"/>
              </a:spcAft>
              <a:buSzPts val="2800"/>
              <a:buChar char="○"/>
            </a:pPr>
            <a:r>
              <a:rPr lang="en"/>
              <a:t>Analysis of data indicates </a:t>
            </a:r>
            <a:r>
              <a:rPr lang="en"/>
              <a:t>comparable</a:t>
            </a:r>
            <a:r>
              <a:rPr lang="en"/>
              <a:t> or better refractive index </a:t>
            </a:r>
            <a:r>
              <a:rPr lang="en"/>
              <a:t>performance of film</a:t>
            </a:r>
            <a:r>
              <a:rPr lang="en"/>
              <a:t> in high eV range   ( &gt; 2.6eV)</a:t>
            </a:r>
            <a:endParaRPr/>
          </a:p>
          <a:p>
            <a:pPr indent="-406400" lvl="1" marL="914400" rtl="0">
              <a:spcBef>
                <a:spcPts val="0"/>
              </a:spcBef>
              <a:spcAft>
                <a:spcPts val="0"/>
              </a:spcAft>
              <a:buSzPts val="2800"/>
              <a:buChar char="○"/>
            </a:pPr>
            <a:r>
              <a:rPr lang="en"/>
              <a:t>Analysis of data indicates improved dielectric constant performance ( &lt; 3.8eV)</a:t>
            </a:r>
            <a:endParaRPr/>
          </a:p>
        </p:txBody>
      </p:sp>
      <p:sp>
        <p:nvSpPr>
          <p:cNvPr id="299" name="Shape 299"/>
          <p:cNvSpPr txBox="1"/>
          <p:nvPr>
            <p:ph idx="12" type="sldNum"/>
          </p:nvPr>
        </p:nvSpPr>
        <p:spPr>
          <a:xfrm>
            <a:off x="8" y="4749892"/>
            <a:ext cx="548700" cy="39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Shape 304"/>
          <p:cNvPicPr preferRelativeResize="0"/>
          <p:nvPr/>
        </p:nvPicPr>
        <p:blipFill rotWithShape="1">
          <a:blip r:embed="rId3">
            <a:alphaModFix/>
          </a:blip>
          <a:srcRect b="3130" l="0" r="0" t="3130"/>
          <a:stretch/>
        </p:blipFill>
        <p:spPr>
          <a:xfrm>
            <a:off x="-533400" y="492850"/>
            <a:ext cx="9144000" cy="4650650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Shape 305"/>
          <p:cNvSpPr txBox="1"/>
          <p:nvPr>
            <p:ph type="title"/>
          </p:nvPr>
        </p:nvSpPr>
        <p:spPr>
          <a:xfrm>
            <a:off x="0" y="0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Elli</a:t>
            </a:r>
            <a:r>
              <a:rPr lang="en"/>
              <a:t>p</a:t>
            </a:r>
            <a:r>
              <a:rPr lang="en"/>
              <a:t>so</a:t>
            </a:r>
            <a:r>
              <a:rPr lang="en"/>
              <a:t>m</a:t>
            </a:r>
            <a:r>
              <a:rPr lang="en"/>
              <a:t>etry Graphs</a:t>
            </a:r>
            <a:endParaRPr/>
          </a:p>
        </p:txBody>
      </p:sp>
      <p:sp>
        <p:nvSpPr>
          <p:cNvPr id="306" name="Shape 306"/>
          <p:cNvSpPr/>
          <p:nvPr/>
        </p:nvSpPr>
        <p:spPr>
          <a:xfrm>
            <a:off x="8507700" y="4444500"/>
            <a:ext cx="636300" cy="699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Shape 307"/>
          <p:cNvSpPr txBox="1"/>
          <p:nvPr>
            <p:ph idx="12" type="sldNum"/>
          </p:nvPr>
        </p:nvSpPr>
        <p:spPr>
          <a:xfrm>
            <a:off x="8" y="4749892"/>
            <a:ext cx="548700" cy="39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08" name="Shape 30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00875" y="0"/>
            <a:ext cx="1343125" cy="299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Shape 313"/>
          <p:cNvPicPr preferRelativeResize="0"/>
          <p:nvPr/>
        </p:nvPicPr>
        <p:blipFill rotWithShape="1">
          <a:blip r:embed="rId3">
            <a:alphaModFix/>
          </a:blip>
          <a:srcRect b="3233" l="10269" r="9189" t="6178"/>
          <a:stretch/>
        </p:blipFill>
        <p:spPr>
          <a:xfrm>
            <a:off x="76203" y="32675"/>
            <a:ext cx="7730342" cy="4717225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Shape 314"/>
          <p:cNvSpPr txBox="1"/>
          <p:nvPr>
            <p:ph type="title"/>
          </p:nvPr>
        </p:nvSpPr>
        <p:spPr>
          <a:xfrm>
            <a:off x="1600200" y="0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Post-anneal n</a:t>
            </a:r>
            <a:endParaRPr/>
          </a:p>
        </p:txBody>
      </p:sp>
      <p:sp>
        <p:nvSpPr>
          <p:cNvPr id="315" name="Shape 315"/>
          <p:cNvSpPr txBox="1"/>
          <p:nvPr>
            <p:ph idx="12" type="sldNum"/>
          </p:nvPr>
        </p:nvSpPr>
        <p:spPr>
          <a:xfrm>
            <a:off x="8" y="4749892"/>
            <a:ext cx="548700" cy="39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16" name="Shape 3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00875" y="0"/>
            <a:ext cx="1343125" cy="299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Shape 321"/>
          <p:cNvPicPr preferRelativeResize="0"/>
          <p:nvPr/>
        </p:nvPicPr>
        <p:blipFill rotWithShape="1">
          <a:blip r:embed="rId3">
            <a:alphaModFix/>
          </a:blip>
          <a:srcRect b="1176" l="9394" r="9548" t="6170"/>
          <a:stretch/>
        </p:blipFill>
        <p:spPr>
          <a:xfrm>
            <a:off x="176175" y="43250"/>
            <a:ext cx="7320125" cy="4706651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Shape 322"/>
          <p:cNvSpPr txBox="1"/>
          <p:nvPr>
            <p:ph type="title"/>
          </p:nvPr>
        </p:nvSpPr>
        <p:spPr>
          <a:xfrm>
            <a:off x="1600200" y="0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Post-anneal k</a:t>
            </a:r>
            <a:endParaRPr/>
          </a:p>
        </p:txBody>
      </p:sp>
      <p:sp>
        <p:nvSpPr>
          <p:cNvPr id="323" name="Shape 323"/>
          <p:cNvSpPr txBox="1"/>
          <p:nvPr>
            <p:ph idx="12" type="sldNum"/>
          </p:nvPr>
        </p:nvSpPr>
        <p:spPr>
          <a:xfrm>
            <a:off x="8" y="4749892"/>
            <a:ext cx="548700" cy="39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24" name="Shape 3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00875" y="0"/>
            <a:ext cx="1343125" cy="299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Shape 3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Optimal Composition</a:t>
            </a:r>
            <a:endParaRPr/>
          </a:p>
        </p:txBody>
      </p:sp>
      <p:sp>
        <p:nvSpPr>
          <p:cNvPr id="330" name="Shape 330"/>
          <p:cNvSpPr txBox="1"/>
          <p:nvPr>
            <p:ph idx="1" type="body"/>
          </p:nvPr>
        </p:nvSpPr>
        <p:spPr>
          <a:xfrm>
            <a:off x="311700" y="1780950"/>
            <a:ext cx="8520600" cy="158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Superior </a:t>
            </a:r>
            <a:r>
              <a:rPr i="1" lang="en"/>
              <a:t>performance</a:t>
            </a:r>
            <a:r>
              <a:rPr i="1" lang="en"/>
              <a:t> of the annealed film </a:t>
            </a:r>
            <a:r>
              <a:rPr i="1" lang="en"/>
              <a:t>in the 2.6 eV - 3.8 eV range</a:t>
            </a:r>
            <a:r>
              <a:rPr i="1" lang="en"/>
              <a:t> is correlated to a Ni composition of up to 12.5% </a:t>
            </a:r>
            <a:endParaRPr i="1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/>
          </a:p>
        </p:txBody>
      </p:sp>
      <p:sp>
        <p:nvSpPr>
          <p:cNvPr id="331" name="Shape 331"/>
          <p:cNvSpPr txBox="1"/>
          <p:nvPr>
            <p:ph idx="12" type="sldNum"/>
          </p:nvPr>
        </p:nvSpPr>
        <p:spPr>
          <a:xfrm>
            <a:off x="8" y="4749892"/>
            <a:ext cx="548700" cy="39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Shape 3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Implications</a:t>
            </a:r>
            <a:endParaRPr/>
          </a:p>
        </p:txBody>
      </p:sp>
      <p:sp>
        <p:nvSpPr>
          <p:cNvPr id="337" name="Shape 337"/>
          <p:cNvSpPr txBox="1"/>
          <p:nvPr>
            <p:ph idx="1" type="body"/>
          </p:nvPr>
        </p:nvSpPr>
        <p:spPr>
          <a:xfrm>
            <a:off x="311700" y="1170725"/>
            <a:ext cx="8520600" cy="308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93700" lvl="0" marL="457200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" sz="2600"/>
              <a:t>In mid</a:t>
            </a:r>
            <a:r>
              <a:rPr lang="en" sz="2600"/>
              <a:t> eV ranges optical </a:t>
            </a:r>
            <a:r>
              <a:rPr lang="en" sz="2600"/>
              <a:t>applications</a:t>
            </a:r>
            <a:r>
              <a:rPr lang="en" sz="2600"/>
              <a:t> (solar energy harvesting, sensing, etc.) addition of 12.5% Ni will improve plasmonic </a:t>
            </a:r>
            <a:r>
              <a:rPr lang="en" sz="2600"/>
              <a:t>response</a:t>
            </a:r>
            <a:r>
              <a:rPr lang="en" sz="2600"/>
              <a:t> of Au</a:t>
            </a:r>
            <a:endParaRPr sz="26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-393700" lvl="0" marL="457200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" sz="2600"/>
              <a:t>Addition of Ni will lower cost maintaining or improving performance </a:t>
            </a:r>
            <a:endParaRPr sz="2600"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</p:txBody>
      </p:sp>
      <p:sp>
        <p:nvSpPr>
          <p:cNvPr id="338" name="Shape 338"/>
          <p:cNvSpPr txBox="1"/>
          <p:nvPr>
            <p:ph idx="12" type="sldNum"/>
          </p:nvPr>
        </p:nvSpPr>
        <p:spPr>
          <a:xfrm>
            <a:off x="8" y="4749892"/>
            <a:ext cx="548700" cy="39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Shape 3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Further Exploration</a:t>
            </a:r>
            <a:endParaRPr/>
          </a:p>
        </p:txBody>
      </p:sp>
      <p:sp>
        <p:nvSpPr>
          <p:cNvPr id="344" name="Shape 34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31800" lvl="0" marL="457200" rtl="0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"/>
              <a:t>Magnetic characterization of Ni via magnetometry</a:t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431800" lvl="0" marL="457200" rtl="0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"/>
              <a:t>Comparison of Au-Ni system to Au-Co</a:t>
            </a:r>
            <a:endParaRPr/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431800" lvl="0" marL="457200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"/>
              <a:t>Quantitative cost analysis </a:t>
            </a:r>
            <a:endParaRPr/>
          </a:p>
        </p:txBody>
      </p:sp>
      <p:sp>
        <p:nvSpPr>
          <p:cNvPr id="345" name="Shape 345"/>
          <p:cNvSpPr txBox="1"/>
          <p:nvPr>
            <p:ph idx="12" type="sldNum"/>
          </p:nvPr>
        </p:nvSpPr>
        <p:spPr>
          <a:xfrm>
            <a:off x="8" y="4749892"/>
            <a:ext cx="548700" cy="39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Shape 350"/>
          <p:cNvSpPr txBox="1"/>
          <p:nvPr>
            <p:ph type="title"/>
          </p:nvPr>
        </p:nvSpPr>
        <p:spPr>
          <a:xfrm>
            <a:off x="722313" y="3305175"/>
            <a:ext cx="7772400" cy="102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Questions?</a:t>
            </a:r>
            <a:endParaRPr/>
          </a:p>
        </p:txBody>
      </p:sp>
      <p:sp>
        <p:nvSpPr>
          <p:cNvPr id="351" name="Shape 351"/>
          <p:cNvSpPr txBox="1"/>
          <p:nvPr>
            <p:ph idx="1" type="body"/>
          </p:nvPr>
        </p:nvSpPr>
        <p:spPr>
          <a:xfrm>
            <a:off x="722313" y="2180035"/>
            <a:ext cx="7772400" cy="112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/>
              <a:t>Thank you!</a:t>
            </a:r>
            <a:endParaRPr sz="2400"/>
          </a:p>
        </p:txBody>
      </p:sp>
      <p:sp>
        <p:nvSpPr>
          <p:cNvPr id="352" name="Shape 352"/>
          <p:cNvSpPr txBox="1"/>
          <p:nvPr>
            <p:ph idx="12" type="sldNum"/>
          </p:nvPr>
        </p:nvSpPr>
        <p:spPr>
          <a:xfrm>
            <a:off x="4667371" y="4767263"/>
            <a:ext cx="2133600" cy="2739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Shape 35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</a:t>
            </a:r>
            <a:endParaRPr/>
          </a:p>
        </p:txBody>
      </p:sp>
      <p:sp>
        <p:nvSpPr>
          <p:cNvPr id="358" name="Shape 358"/>
          <p:cNvSpPr txBox="1"/>
          <p:nvPr>
            <p:ph idx="12" type="sldNum"/>
          </p:nvPr>
        </p:nvSpPr>
        <p:spPr>
          <a:xfrm>
            <a:off x="8" y="4749892"/>
            <a:ext cx="548700" cy="39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9" name="Shape 35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000000"/>
                </a:solidFill>
              </a:rPr>
              <a:t>[1]       K. L. Chopra and I. Kaur, </a:t>
            </a:r>
            <a:r>
              <a:rPr i="1" lang="en" sz="1200">
                <a:solidFill>
                  <a:srgbClr val="000000"/>
                </a:solidFill>
              </a:rPr>
              <a:t>Thin Film Device Applications</a:t>
            </a:r>
            <a:r>
              <a:rPr lang="en" sz="1200">
                <a:solidFill>
                  <a:srgbClr val="000000"/>
                </a:solidFill>
              </a:rPr>
              <a:t>. New York: Plenum Press, 1983.</a:t>
            </a:r>
            <a:endParaRPr sz="1200">
              <a:solidFill>
                <a:srgbClr val="000000"/>
              </a:solidFill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000000"/>
                </a:solidFill>
              </a:rPr>
              <a:t>[2]  	H. Föll. </a:t>
            </a:r>
            <a:r>
              <a:rPr i="1" lang="en" sz="1200">
                <a:solidFill>
                  <a:srgbClr val="000000"/>
                </a:solidFill>
              </a:rPr>
              <a:t>Semiconductor Technology - Adhesion</a:t>
            </a:r>
            <a:r>
              <a:rPr lang="en" sz="1200">
                <a:solidFill>
                  <a:srgbClr val="000000"/>
                </a:solidFill>
              </a:rPr>
              <a:t>. Available:</a:t>
            </a:r>
            <a:r>
              <a:rPr lang="en" sz="1200">
                <a:solidFill>
                  <a:srgbClr val="000000"/>
                </a:solidFill>
                <a:uFill>
                  <a:noFill/>
                </a:uFill>
                <a:hlinkClick r:id="rId3"/>
              </a:rPr>
              <a:t> https://www.tf.uni-kiel.de/matwis/amat/semitech_en/kap_3/backbone/r3_2_2.html</a:t>
            </a:r>
            <a:endParaRPr sz="1200">
              <a:solidFill>
                <a:srgbClr val="000000"/>
              </a:solidFill>
              <a:uFill>
                <a:noFill/>
              </a:uFill>
              <a:hlinkClick r:id="rId4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000000"/>
                </a:solidFill>
              </a:rPr>
              <a:t>[3]  	D. Martin-Becerra, G. Armelles, M. U. Gonzalez, and A. Garcia-Martin, "Plasmonic and magnetoplasmonic interferometry for sensing," </a:t>
            </a:r>
            <a:r>
              <a:rPr i="1" lang="en" sz="1200">
                <a:solidFill>
                  <a:srgbClr val="000000"/>
                </a:solidFill>
              </a:rPr>
              <a:t>New Journal of Physics, </a:t>
            </a:r>
            <a:r>
              <a:rPr lang="en" sz="1200">
                <a:solidFill>
                  <a:srgbClr val="000000"/>
                </a:solidFill>
              </a:rPr>
              <a:t>2013.</a:t>
            </a:r>
            <a:endParaRPr sz="1200">
              <a:solidFill>
                <a:srgbClr val="000000"/>
              </a:solidFill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000000"/>
                </a:solidFill>
              </a:rPr>
              <a:t>[4]  	T. Yang, C. Manuel, R. d. Almeida, D. Ramasamy, F. José, and A. Loureiro, "A detailed study of Au–Ni bimetal synthesized by the phase separation mechanism for the cathode of low-temperature solid oxide fuel cells," </a:t>
            </a:r>
            <a:r>
              <a:rPr i="1" lang="en" sz="1200">
                <a:solidFill>
                  <a:srgbClr val="000000"/>
                </a:solidFill>
              </a:rPr>
              <a:t>Journal of Power Sources, </a:t>
            </a:r>
            <a:r>
              <a:rPr lang="en" sz="1200">
                <a:solidFill>
                  <a:srgbClr val="000000"/>
                </a:solidFill>
              </a:rPr>
              <a:t>vol. 269, 2014.</a:t>
            </a:r>
            <a:endParaRPr sz="1200">
              <a:solidFill>
                <a:srgbClr val="000000"/>
              </a:solidFill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000000"/>
                </a:solidFill>
              </a:rPr>
              <a:t>[5]   	D. K. Maurya, A. Sardarinejad, and K. Alameh, "Recent Developments in R.F. Magnetron Sputtered Thin Films for pH Sensing Applications—An Overview," </a:t>
            </a:r>
            <a:r>
              <a:rPr i="1" lang="en" sz="1200">
                <a:solidFill>
                  <a:srgbClr val="000000"/>
                </a:solidFill>
              </a:rPr>
              <a:t>Coatings, </a:t>
            </a:r>
            <a:r>
              <a:rPr lang="en" sz="1200">
                <a:solidFill>
                  <a:srgbClr val="000000"/>
                </a:solidFill>
              </a:rPr>
              <a:t>vol. 4, pp. 756-771, 2014.</a:t>
            </a:r>
            <a:endParaRPr sz="1200">
              <a:solidFill>
                <a:srgbClr val="000000"/>
              </a:solidFill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000000"/>
                </a:solidFill>
              </a:rPr>
              <a:t>[6]  	J. A. Woollam. (2017). </a:t>
            </a:r>
            <a:r>
              <a:rPr i="1" lang="en" sz="1200">
                <a:solidFill>
                  <a:srgbClr val="000000"/>
                </a:solidFill>
              </a:rPr>
              <a:t>Ellipsometry Data Analysis</a:t>
            </a:r>
            <a:r>
              <a:rPr lang="en" sz="1200">
                <a:solidFill>
                  <a:srgbClr val="000000"/>
                </a:solidFill>
              </a:rPr>
              <a:t>. Available:</a:t>
            </a:r>
            <a:r>
              <a:rPr lang="en" sz="1200">
                <a:solidFill>
                  <a:srgbClr val="000000"/>
                </a:solidFill>
                <a:uFill>
                  <a:noFill/>
                </a:uFill>
                <a:hlinkClick r:id="rId5"/>
              </a:rPr>
              <a:t> https://www.jawoollam.com/resources/ellipsometry-tutorial/ellipsometry-data-analysis</a:t>
            </a:r>
            <a:endParaRPr sz="1200">
              <a:solidFill>
                <a:srgbClr val="000000"/>
              </a:solidFill>
              <a:uFill>
                <a:noFill/>
              </a:uFill>
              <a:hlinkClick r:id="rId6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000000"/>
                </a:solidFill>
              </a:rPr>
              <a:t>[7]   	A. Garcia-Martin, "Magnetoplasmonics: Fundamentals and Applications," 2008.</a:t>
            </a:r>
            <a:endParaRPr sz="1200">
              <a:solidFill>
                <a:srgbClr val="000000"/>
              </a:solidFill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22222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Shape 36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Appendix</a:t>
            </a:r>
            <a:endParaRPr/>
          </a:p>
        </p:txBody>
      </p:sp>
      <p:sp>
        <p:nvSpPr>
          <p:cNvPr id="365" name="Shape 365"/>
          <p:cNvSpPr txBox="1"/>
          <p:nvPr>
            <p:ph idx="12" type="sldNum"/>
          </p:nvPr>
        </p:nvSpPr>
        <p:spPr>
          <a:xfrm>
            <a:off x="8" y="4749892"/>
            <a:ext cx="548700" cy="393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66" name="Shape 3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4290" y="1210675"/>
            <a:ext cx="4755425" cy="3170275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Shape 367"/>
          <p:cNvSpPr txBox="1"/>
          <p:nvPr/>
        </p:nvSpPr>
        <p:spPr>
          <a:xfrm>
            <a:off x="4827475" y="3347350"/>
            <a:ext cx="1256100" cy="765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3F3F3"/>
              </a:highlight>
            </a:endParaRPr>
          </a:p>
        </p:txBody>
      </p:sp>
      <p:sp>
        <p:nvSpPr>
          <p:cNvPr id="368" name="Shape 368"/>
          <p:cNvSpPr txBox="1"/>
          <p:nvPr/>
        </p:nvSpPr>
        <p:spPr>
          <a:xfrm>
            <a:off x="2194300" y="3615900"/>
            <a:ext cx="1377000" cy="765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4 μm</a:t>
            </a:r>
            <a:endParaRPr sz="3200"/>
          </a:p>
        </p:txBody>
      </p:sp>
      <p:cxnSp>
        <p:nvCxnSpPr>
          <p:cNvPr id="369" name="Shape 369"/>
          <p:cNvCxnSpPr/>
          <p:nvPr/>
        </p:nvCxnSpPr>
        <p:spPr>
          <a:xfrm>
            <a:off x="2362375" y="4246675"/>
            <a:ext cx="758400" cy="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ontent: Meta Info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